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313" r:id="rId7"/>
    <p:sldId id="314" r:id="rId8"/>
    <p:sldId id="315" r:id="rId9"/>
    <p:sldId id="316" r:id="rId10"/>
    <p:sldId id="261" r:id="rId11"/>
    <p:sldId id="277" r:id="rId12"/>
    <p:sldId id="278" r:id="rId13"/>
    <p:sldId id="279" r:id="rId14"/>
    <p:sldId id="280" r:id="rId15"/>
    <p:sldId id="281" r:id="rId16"/>
    <p:sldId id="282" r:id="rId17"/>
    <p:sldId id="263" r:id="rId18"/>
    <p:sldId id="264" r:id="rId19"/>
    <p:sldId id="317" r:id="rId20"/>
    <p:sldId id="318" r:id="rId21"/>
    <p:sldId id="319" r:id="rId22"/>
    <p:sldId id="265" r:id="rId23"/>
    <p:sldId id="289" r:id="rId24"/>
    <p:sldId id="321" r:id="rId25"/>
    <p:sldId id="320" r:id="rId26"/>
    <p:sldId id="322" r:id="rId27"/>
    <p:sldId id="266" r:id="rId28"/>
    <p:sldId id="269" r:id="rId29"/>
    <p:sldId id="323" r:id="rId30"/>
    <p:sldId id="324" r:id="rId31"/>
    <p:sldId id="325" r:id="rId32"/>
    <p:sldId id="270" r:id="rId33"/>
    <p:sldId id="272" r:id="rId34"/>
    <p:sldId id="273" r:id="rId35"/>
    <p:sldId id="326" r:id="rId36"/>
    <p:sldId id="327" r:id="rId37"/>
    <p:sldId id="328" r:id="rId38"/>
    <p:sldId id="274" r:id="rId39"/>
    <p:sldId id="329" r:id="rId40"/>
    <p:sldId id="307" r:id="rId41"/>
    <p:sldId id="330" r:id="rId42"/>
    <p:sldId id="331" r:id="rId43"/>
    <p:sldId id="332" r:id="rId44"/>
    <p:sldId id="312" r:id="rId45"/>
    <p:sldId id="276" r:id="rId46"/>
  </p:sldIdLst>
  <p:sldSz cx="7556500" cy="10693400"/>
  <p:notesSz cx="6858000" cy="9144000"/>
  <p:embeddedFontLst>
    <p:embeddedFont>
      <p:font typeface="Calibri" panose="020F0502020204030204" pitchFamily="34" charset="0"/>
      <p:regular r:id="rId47"/>
      <p:bold r:id="rId48"/>
      <p:italic r:id="rId49"/>
      <p:boldItalic r:id="rId50"/>
    </p:embeddedFont>
    <p:embeddedFont>
      <p:font typeface="HK Grotesk Medium" panose="020B0604020202020204" charset="0"/>
      <p:regular r:id="rId51"/>
    </p:embeddedFont>
    <p:embeddedFont>
      <p:font typeface="Inter" panose="020B0604020202020204" charset="0"/>
      <p:regular r:id="rId52"/>
    </p:embeddedFont>
    <p:embeddedFont>
      <p:font typeface="Inter Bold" panose="020B0604020202020204"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F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31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romanian-parlamint.github.io/#stats"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7560001" cy="7592422"/>
            <a:chOff x="0" y="0"/>
            <a:chExt cx="2011695" cy="1973660"/>
          </a:xfrm>
        </p:grpSpPr>
        <p:sp>
          <p:nvSpPr>
            <p:cNvPr id="3" name="Freeform 3"/>
            <p:cNvSpPr/>
            <p:nvPr/>
          </p:nvSpPr>
          <p:spPr>
            <a:xfrm>
              <a:off x="0" y="0"/>
              <a:ext cx="2011695" cy="1973660"/>
            </a:xfrm>
            <a:custGeom>
              <a:avLst/>
              <a:gdLst/>
              <a:ahLst/>
              <a:cxnLst/>
              <a:rect l="l" t="t" r="r" b="b"/>
              <a:pathLst>
                <a:path w="2011695" h="1973660">
                  <a:moveTo>
                    <a:pt x="0" y="0"/>
                  </a:moveTo>
                  <a:lnTo>
                    <a:pt x="2011695" y="0"/>
                  </a:lnTo>
                  <a:lnTo>
                    <a:pt x="2011695" y="1973660"/>
                  </a:lnTo>
                  <a:lnTo>
                    <a:pt x="0" y="1973660"/>
                  </a:lnTo>
                  <a:close/>
                </a:path>
              </a:pathLst>
            </a:custGeom>
            <a:solidFill>
              <a:srgbClr val="164F84"/>
            </a:solidFill>
          </p:spPr>
        </p:sp>
      </p:grpSp>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261080"/>
            <a:ext cx="7560000" cy="7477527"/>
          </a:xfrm>
          <a:prstGeom prst="rect">
            <a:avLst/>
          </a:prstGeom>
        </p:spPr>
      </p:pic>
      <p:grpSp>
        <p:nvGrpSpPr>
          <p:cNvPr id="5" name="Group 5"/>
          <p:cNvGrpSpPr/>
          <p:nvPr/>
        </p:nvGrpSpPr>
        <p:grpSpPr>
          <a:xfrm>
            <a:off x="-1" y="10384985"/>
            <a:ext cx="7560001" cy="308415"/>
            <a:chOff x="0" y="0"/>
            <a:chExt cx="3950785" cy="259111"/>
          </a:xfrm>
        </p:grpSpPr>
        <p:sp>
          <p:nvSpPr>
            <p:cNvPr id="6" name="Freeform 6"/>
            <p:cNvSpPr/>
            <p:nvPr/>
          </p:nvSpPr>
          <p:spPr>
            <a:xfrm>
              <a:off x="0" y="0"/>
              <a:ext cx="3950786" cy="259111"/>
            </a:xfrm>
            <a:custGeom>
              <a:avLst/>
              <a:gdLst/>
              <a:ahLst/>
              <a:cxnLst/>
              <a:rect l="l" t="t" r="r" b="b"/>
              <a:pathLst>
                <a:path w="3950786" h="259111">
                  <a:moveTo>
                    <a:pt x="0" y="0"/>
                  </a:moveTo>
                  <a:lnTo>
                    <a:pt x="3950786" y="0"/>
                  </a:lnTo>
                  <a:lnTo>
                    <a:pt x="3950786" y="259111"/>
                  </a:lnTo>
                  <a:lnTo>
                    <a:pt x="0" y="259111"/>
                  </a:lnTo>
                  <a:close/>
                </a:path>
              </a:pathLst>
            </a:custGeom>
            <a:solidFill>
              <a:srgbClr val="164F84"/>
            </a:solidFill>
          </p:spPr>
        </p:sp>
      </p:grpSp>
      <p:sp>
        <p:nvSpPr>
          <p:cNvPr id="7" name="AutoShape 7"/>
          <p:cNvSpPr/>
          <p:nvPr/>
        </p:nvSpPr>
        <p:spPr>
          <a:xfrm>
            <a:off x="571467" y="8988703"/>
            <a:ext cx="6424415" cy="0"/>
          </a:xfrm>
          <a:prstGeom prst="line">
            <a:avLst/>
          </a:prstGeom>
          <a:ln w="66675" cap="flat">
            <a:solidFill>
              <a:srgbClr val="000000"/>
            </a:solidFill>
            <a:prstDash val="solid"/>
            <a:headEnd type="none" w="sm" len="sm"/>
            <a:tailEnd type="none" w="sm" len="sm"/>
          </a:ln>
        </p:spPr>
      </p:sp>
      <p:sp>
        <p:nvSpPr>
          <p:cNvPr id="8" name="AutoShape 8"/>
          <p:cNvSpPr/>
          <p:nvPr/>
        </p:nvSpPr>
        <p:spPr>
          <a:xfrm>
            <a:off x="5314122" y="1483694"/>
            <a:ext cx="1681759" cy="0"/>
          </a:xfrm>
          <a:prstGeom prst="line">
            <a:avLst/>
          </a:prstGeom>
          <a:ln w="28575" cap="flat">
            <a:solidFill>
              <a:srgbClr val="FFFFFF"/>
            </a:solidFill>
            <a:prstDash val="solid"/>
            <a:headEnd type="none" w="sm" len="sm"/>
            <a:tailEnd type="none" w="sm" len="sm"/>
          </a:ln>
        </p:spPr>
      </p:sp>
      <p:sp>
        <p:nvSpPr>
          <p:cNvPr id="12" name="TextBox 12"/>
          <p:cNvSpPr txBox="1"/>
          <p:nvPr/>
        </p:nvSpPr>
        <p:spPr>
          <a:xfrm>
            <a:off x="571467" y="9034944"/>
            <a:ext cx="3833278" cy="257727"/>
          </a:xfrm>
          <a:prstGeom prst="rect">
            <a:avLst/>
          </a:prstGeom>
        </p:spPr>
        <p:txBody>
          <a:bodyPr lIns="0" tIns="0" rIns="0" bIns="0" rtlCol="0" anchor="t">
            <a:spAutoFit/>
          </a:bodyPr>
          <a:lstStyle/>
          <a:p>
            <a:pPr>
              <a:lnSpc>
                <a:spcPts val="2184"/>
              </a:lnSpc>
            </a:pPr>
            <a:r>
              <a:rPr lang="en-US" sz="1323" spc="145" dirty="0">
                <a:solidFill>
                  <a:srgbClr val="000000"/>
                </a:solidFill>
                <a:latin typeface="Inter Bold"/>
              </a:rPr>
              <a:t>HTTPS://LITERE.UVT.RO/INFOBUL/</a:t>
            </a:r>
          </a:p>
        </p:txBody>
      </p:sp>
      <p:pic>
        <p:nvPicPr>
          <p:cNvPr id="10" name="Picture 10"/>
          <p:cNvPicPr>
            <a:picLocks noChangeAspect="1"/>
          </p:cNvPicPr>
          <p:nvPr/>
        </p:nvPicPr>
        <p:blipFill>
          <a:blip r:embed="rId4"/>
          <a:srcRect/>
          <a:stretch>
            <a:fillRect/>
          </a:stretch>
        </p:blipFill>
        <p:spPr>
          <a:xfrm>
            <a:off x="4971770" y="453699"/>
            <a:ext cx="2215042" cy="1029995"/>
          </a:xfrm>
          <a:prstGeom prst="rect">
            <a:avLst/>
          </a:prstGeom>
        </p:spPr>
      </p:pic>
      <p:sp>
        <p:nvSpPr>
          <p:cNvPr id="11" name="TextBox 11"/>
          <p:cNvSpPr txBox="1"/>
          <p:nvPr/>
        </p:nvSpPr>
        <p:spPr>
          <a:xfrm>
            <a:off x="571467" y="8612728"/>
            <a:ext cx="5873783" cy="218008"/>
          </a:xfrm>
          <a:prstGeom prst="rect">
            <a:avLst/>
          </a:prstGeom>
        </p:spPr>
        <p:txBody>
          <a:bodyPr wrap="square" lIns="0" tIns="0" rIns="0" bIns="0" rtlCol="0" anchor="t">
            <a:spAutoFit/>
          </a:bodyPr>
          <a:lstStyle/>
          <a:p>
            <a:pPr>
              <a:lnSpc>
                <a:spcPts val="1670"/>
              </a:lnSpc>
            </a:pPr>
            <a:r>
              <a:rPr lang="en-US" sz="1600" dirty="0">
                <a:solidFill>
                  <a:srgbClr val="164F84"/>
                </a:solidFill>
                <a:latin typeface="Inter Bold" panose="020B0604020202020204" charset="0"/>
                <a:ea typeface="Inter Bold" panose="020B0604020202020204" charset="0"/>
              </a:rPr>
              <a:t>DEPARTAMENTUL DE </a:t>
            </a:r>
            <a:r>
              <a:rPr lang="ro-RO" sz="1600" dirty="0">
                <a:solidFill>
                  <a:srgbClr val="164F84"/>
                </a:solidFill>
                <a:latin typeface="Inter Bold" panose="020B0604020202020204" charset="0"/>
                <a:ea typeface="Inter Bold" panose="020B0604020202020204" charset="0"/>
              </a:rPr>
              <a:t>LIMBI ȘI LITERATURI MODERNE</a:t>
            </a:r>
            <a:endParaRPr lang="en-US" sz="1600" dirty="0">
              <a:solidFill>
                <a:srgbClr val="164F84"/>
              </a:solidFill>
              <a:latin typeface="Inter Bold" panose="020B0604020202020204" charset="0"/>
              <a:ea typeface="Inter Bold" panose="020B0604020202020204" charset="0"/>
            </a:endParaRPr>
          </a:p>
        </p:txBody>
      </p:sp>
      <p:sp>
        <p:nvSpPr>
          <p:cNvPr id="13" name="TextBox 13"/>
          <p:cNvSpPr txBox="1"/>
          <p:nvPr/>
        </p:nvSpPr>
        <p:spPr>
          <a:xfrm>
            <a:off x="571466" y="4097316"/>
            <a:ext cx="6424415" cy="4667303"/>
          </a:xfrm>
          <a:prstGeom prst="rect">
            <a:avLst/>
          </a:prstGeom>
        </p:spPr>
        <p:txBody>
          <a:bodyPr wrap="square" lIns="0" tIns="0" rIns="0" bIns="0" rtlCol="0" anchor="t">
            <a:spAutoFit/>
          </a:bodyPr>
          <a:lstStyle/>
          <a:p>
            <a:pPr algn="ctr">
              <a:lnSpc>
                <a:spcPts val="7412"/>
              </a:lnSpc>
            </a:pPr>
            <a:r>
              <a:rPr lang="en-US" sz="5294" spc="582" dirty="0">
                <a:solidFill>
                  <a:schemeClr val="bg1"/>
                </a:solidFill>
                <a:latin typeface="Inter Bold"/>
              </a:rPr>
              <a:t>INFOBUL</a:t>
            </a:r>
            <a:endParaRPr lang="ro-RO" sz="5294" spc="582" dirty="0">
              <a:solidFill>
                <a:schemeClr val="bg1"/>
              </a:solidFill>
              <a:latin typeface="Inter Bold"/>
            </a:endParaRPr>
          </a:p>
          <a:p>
            <a:pPr>
              <a:lnSpc>
                <a:spcPts val="7412"/>
              </a:lnSpc>
            </a:pPr>
            <a:endParaRPr lang="ro-RO" sz="5294" spc="582" dirty="0">
              <a:solidFill>
                <a:schemeClr val="bg1"/>
              </a:solidFill>
              <a:latin typeface="Inter Bold"/>
            </a:endParaRPr>
          </a:p>
          <a:p>
            <a:pPr>
              <a:lnSpc>
                <a:spcPts val="7412"/>
              </a:lnSpc>
            </a:pPr>
            <a:r>
              <a:rPr lang="ro-RO" sz="4400" spc="582" dirty="0">
                <a:solidFill>
                  <a:schemeClr val="bg1"/>
                </a:solidFill>
                <a:latin typeface="Inter Bold"/>
              </a:rPr>
              <a:t>Nr.XX/</a:t>
            </a:r>
            <a:r>
              <a:rPr lang="en-US" sz="4400" spc="582" dirty="0">
                <a:solidFill>
                  <a:schemeClr val="bg1"/>
                </a:solidFill>
                <a:latin typeface="Inter Bold"/>
              </a:rPr>
              <a:t>2021</a:t>
            </a:r>
          </a:p>
          <a:p>
            <a:pPr>
              <a:lnSpc>
                <a:spcPts val="7412"/>
              </a:lnSpc>
            </a:pPr>
            <a:endParaRPr lang="ro-RO" sz="4000" spc="582" dirty="0">
              <a:solidFill>
                <a:schemeClr val="bg1"/>
              </a:solidFill>
              <a:latin typeface="Inter Bold"/>
            </a:endParaRPr>
          </a:p>
          <a:p>
            <a:pPr>
              <a:lnSpc>
                <a:spcPts val="7412"/>
              </a:lnSpc>
            </a:pPr>
            <a:endParaRPr lang="en-US" sz="5294" spc="582" dirty="0">
              <a:solidFill>
                <a:schemeClr val="bg1"/>
              </a:solidFill>
              <a:latin typeface="Inter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400383"/>
            <a:ext cx="7560000" cy="291617"/>
            <a:chOff x="0" y="0"/>
            <a:chExt cx="3979199" cy="153492"/>
          </a:xfrm>
        </p:grpSpPr>
        <p:sp>
          <p:nvSpPr>
            <p:cNvPr id="5" name="Freeform 5"/>
            <p:cNvSpPr/>
            <p:nvPr/>
          </p:nvSpPr>
          <p:spPr>
            <a:xfrm>
              <a:off x="0" y="0"/>
              <a:ext cx="3979199" cy="153492"/>
            </a:xfrm>
            <a:custGeom>
              <a:avLst/>
              <a:gdLst/>
              <a:ahLst/>
              <a:cxnLst/>
              <a:rect l="l" t="t" r="r" b="b"/>
              <a:pathLst>
                <a:path w="3979199" h="153492">
                  <a:moveTo>
                    <a:pt x="0" y="0"/>
                  </a:moveTo>
                  <a:lnTo>
                    <a:pt x="3979199" y="0"/>
                  </a:lnTo>
                  <a:lnTo>
                    <a:pt x="3979199" y="153492"/>
                  </a:lnTo>
                  <a:lnTo>
                    <a:pt x="0" y="153492"/>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9" name="TextBox 9"/>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10</a:t>
            </a:r>
            <a:endParaRPr lang="en-US" sz="1103" spc="22" dirty="0">
              <a:solidFill>
                <a:srgbClr val="164F84"/>
              </a:solidFill>
              <a:latin typeface="Inter Bold"/>
            </a:endParaRPr>
          </a:p>
        </p:txBody>
      </p:sp>
      <p:sp>
        <p:nvSpPr>
          <p:cNvPr id="13" name="TextBox 13"/>
          <p:cNvSpPr txBox="1"/>
          <p:nvPr/>
        </p:nvSpPr>
        <p:spPr>
          <a:xfrm>
            <a:off x="576144" y="3095018"/>
            <a:ext cx="4219933" cy="192360"/>
          </a:xfrm>
          <a:prstGeom prst="rect">
            <a:avLst/>
          </a:prstGeom>
        </p:spPr>
        <p:txBody>
          <a:bodyPr lIns="0" tIns="0" rIns="0" bIns="0" rtlCol="0" anchor="t">
            <a:spAutoFit/>
          </a:bodyPr>
          <a:lstStyle/>
          <a:p>
            <a:pPr algn="just">
              <a:lnSpc>
                <a:spcPts val="1544"/>
              </a:lnSpc>
            </a:pPr>
            <a:r>
              <a:rPr lang="en-US" sz="1400" b="1" spc="22" dirty="0">
                <a:solidFill>
                  <a:srgbClr val="000000"/>
                </a:solidFill>
                <a:latin typeface="Inter"/>
              </a:rPr>
              <a:t>b.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țară</a:t>
            </a:r>
            <a:r>
              <a:rPr lang="en-US" sz="1400" b="1" spc="22" dirty="0">
                <a:solidFill>
                  <a:srgbClr val="000000"/>
                </a:solidFill>
                <a:latin typeface="Inter"/>
              </a:rPr>
              <a:t>:</a:t>
            </a:r>
          </a:p>
        </p:txBody>
      </p:sp>
      <p:sp>
        <p:nvSpPr>
          <p:cNvPr id="14" name="Rectangle 13"/>
          <p:cNvSpPr/>
          <p:nvPr/>
        </p:nvSpPr>
        <p:spPr>
          <a:xfrm>
            <a:off x="465300" y="3441700"/>
            <a:ext cx="4604575" cy="3170099"/>
          </a:xfrm>
          <a:prstGeom prst="rect">
            <a:avLst/>
          </a:prstGeom>
        </p:spPr>
        <p:txBody>
          <a:bodyPr wrap="square">
            <a:spAutoFit/>
          </a:bodyPr>
          <a:lstStyle/>
          <a:p>
            <a:pPr algn="just">
              <a:lnSpc>
                <a:spcPts val="1540"/>
              </a:lnSpc>
            </a:pPr>
            <a:r>
              <a:rPr lang="fr-FR" sz="1200" b="1" dirty="0">
                <a:latin typeface="Inter" panose="020B0604020202020204" charset="0"/>
                <a:ea typeface="Inter" panose="020B0604020202020204" charset="0"/>
              </a:rPr>
              <a:t>1. Ana-Cristina </a:t>
            </a:r>
            <a:r>
              <a:rPr lang="fr-FR" sz="1200" b="1" dirty="0" err="1">
                <a:latin typeface="Inter" panose="020B0604020202020204" charset="0"/>
                <a:ea typeface="Inter" panose="020B0604020202020204" charset="0"/>
              </a:rPr>
              <a:t>Băniceru</a:t>
            </a:r>
            <a:r>
              <a:rPr lang="fr-FR" sz="1200" b="1" dirty="0">
                <a:latin typeface="Inter" panose="020B0604020202020204" charset="0"/>
                <a:ea typeface="Inter" panose="020B0604020202020204" charset="0"/>
              </a:rPr>
              <a:t>, Claudia </a:t>
            </a: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Doroholschi</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Writing</a:t>
            </a:r>
            <a:r>
              <a:rPr lang="fr-FR" sz="1200" dirty="0">
                <a:latin typeface="Inter" panose="020B0604020202020204" charset="0"/>
                <a:ea typeface="Inter" panose="020B0604020202020204" charset="0"/>
              </a:rPr>
              <a:t> Teacher </a:t>
            </a:r>
            <a:r>
              <a:rPr lang="fr-FR" sz="1200" dirty="0" err="1">
                <a:latin typeface="Inter" panose="020B0604020202020204" charset="0"/>
                <a:ea typeface="Inter" panose="020B0604020202020204" charset="0"/>
              </a:rPr>
              <a:t>Development</a:t>
            </a:r>
            <a:r>
              <a:rPr lang="fr-FR" sz="1200" dirty="0">
                <a:latin typeface="Inter" panose="020B0604020202020204" charset="0"/>
                <a:ea typeface="Inter" panose="020B0604020202020204" charset="0"/>
              </a:rPr>
              <a:t> in Romania: A Case </a:t>
            </a:r>
            <a:r>
              <a:rPr lang="fr-FR" sz="1200" dirty="0" err="1">
                <a:latin typeface="Inter" panose="020B0604020202020204" charset="0"/>
                <a:ea typeface="Inter" panose="020B0604020202020204" charset="0"/>
              </a:rPr>
              <a:t>Study</a:t>
            </a:r>
            <a:r>
              <a:rPr lang="fr-FR" sz="1200" dirty="0">
                <a:latin typeface="Inter" panose="020B0604020202020204" charset="0"/>
                <a:ea typeface="Inter" panose="020B0604020202020204" charset="0"/>
              </a:rPr>
              <a:t>,” British and 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XXX, </a:t>
            </a:r>
            <a:r>
              <a:rPr lang="fr-FR" sz="1200" dirty="0" err="1">
                <a:latin typeface="Inter" panose="020B0604020202020204" charset="0"/>
                <a:ea typeface="Inter" panose="020B0604020202020204" charset="0"/>
              </a:rPr>
              <a:t>conferinta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organizata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Colectivul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Limba</a:t>
            </a:r>
            <a:r>
              <a:rPr lang="fr-FR" sz="1200" dirty="0">
                <a:latin typeface="Inter" panose="020B0604020202020204" charset="0"/>
                <a:ea typeface="Inter" panose="020B0604020202020204" charset="0"/>
              </a:rPr>
              <a:t> si </a:t>
            </a:r>
            <a:r>
              <a:rPr lang="fr-FR" sz="1200" dirty="0" err="1">
                <a:latin typeface="Inter" panose="020B0604020202020204" charset="0"/>
                <a:ea typeface="Inter" panose="020B0604020202020204" charset="0"/>
              </a:rPr>
              <a:t>Literatura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Engleza</a:t>
            </a:r>
            <a:r>
              <a:rPr lang="fr-FR" sz="1200" dirty="0">
                <a:latin typeface="Inter" panose="020B0604020202020204" charset="0"/>
                <a:ea typeface="Inter" panose="020B0604020202020204" charset="0"/>
              </a:rPr>
              <a:t>, Timisoara, Romania,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România</a:t>
            </a:r>
            <a:r>
              <a:rPr lang="fr-FR" sz="1200" dirty="0">
                <a:latin typeface="Inter" panose="020B0604020202020204" charset="0"/>
                <a:ea typeface="Inter" panose="020B0604020202020204" charset="0"/>
              </a:rPr>
              <a:t>, 13 – 15 mai 2021.</a:t>
            </a:r>
            <a:endParaRPr lang="en-US" sz="1200" dirty="0">
              <a:latin typeface="Inter" panose="020B0604020202020204" charset="0"/>
              <a:ea typeface="Inter" panose="020B0604020202020204" charset="0"/>
            </a:endParaRPr>
          </a:p>
          <a:p>
            <a:pPr algn="just">
              <a:lnSpc>
                <a:spcPts val="1540"/>
              </a:lnSpc>
            </a:pPr>
            <a:r>
              <a:rPr lang="fr-FR" sz="1200" b="1" dirty="0">
                <a:latin typeface="Inter" panose="020B0604020202020204" charset="0"/>
                <a:ea typeface="Inter" panose="020B0604020202020204" charset="0"/>
              </a:rPr>
              <a:t>2. Ana-Cristina </a:t>
            </a:r>
            <a:r>
              <a:rPr lang="fr-FR" sz="1200" b="1" dirty="0" err="1">
                <a:latin typeface="Inter" panose="020B0604020202020204" charset="0"/>
                <a:ea typeface="Inter" panose="020B0604020202020204" charset="0"/>
              </a:rPr>
              <a:t>Băniceru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Hysteria</a:t>
            </a:r>
            <a:r>
              <a:rPr lang="fr-FR" sz="1200" dirty="0">
                <a:latin typeface="Inter" panose="020B0604020202020204" charset="0"/>
                <a:ea typeface="Inter" panose="020B0604020202020204" charset="0"/>
              </a:rPr>
              <a:t> as Alternative </a:t>
            </a:r>
            <a:r>
              <a:rPr lang="fr-FR" sz="1200" dirty="0" err="1">
                <a:latin typeface="Inter" panose="020B0604020202020204" charset="0"/>
                <a:ea typeface="Inter" panose="020B0604020202020204" charset="0"/>
              </a:rPr>
              <a:t>Masculinity</a:t>
            </a:r>
            <a:r>
              <a:rPr lang="fr-FR" sz="1200" dirty="0">
                <a:latin typeface="Inter" panose="020B0604020202020204" charset="0"/>
                <a:ea typeface="Inter" panose="020B0604020202020204" charset="0"/>
              </a:rPr>
              <a:t> in the Gothic </a:t>
            </a:r>
            <a:r>
              <a:rPr lang="fr-FR" sz="1200" dirty="0" err="1">
                <a:latin typeface="Inter" panose="020B0604020202020204" charset="0"/>
                <a:ea typeface="Inter" panose="020B0604020202020204" charset="0"/>
              </a:rPr>
              <a:t>Discourse</a:t>
            </a:r>
            <a:r>
              <a:rPr lang="fr-FR" sz="1200" dirty="0">
                <a:latin typeface="Inter" panose="020B0604020202020204" charset="0"/>
                <a:ea typeface="Inter" panose="020B0604020202020204" charset="0"/>
              </a:rPr>
              <a:t> of the 19th Century: The Case of E.T.A. Hoffmann, Edgar Allan Poe and Guy De Maupassant,” British and 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XXX,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România</a:t>
            </a:r>
            <a:r>
              <a:rPr lang="fr-FR" sz="1200" dirty="0">
                <a:latin typeface="Inter" panose="020B0604020202020204" charset="0"/>
                <a:ea typeface="Inter" panose="020B0604020202020204" charset="0"/>
              </a:rPr>
              <a:t>, 13 – 15 mai 2021.</a:t>
            </a:r>
          </a:p>
          <a:p>
            <a:pPr algn="just">
              <a:lnSpc>
                <a:spcPts val="1540"/>
              </a:lnSpc>
            </a:pPr>
            <a:r>
              <a:rPr lang="fr-FR" sz="1200" b="1" dirty="0">
                <a:latin typeface="Inter" panose="020B0604020202020204" charset="0"/>
                <a:ea typeface="Inter" panose="020B0604020202020204" charset="0"/>
              </a:rPr>
              <a:t>3. </a:t>
            </a: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Bercuci</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Colonizing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Environmental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Knowledge</a:t>
            </a:r>
            <a:r>
              <a:rPr lang="fr-FR" sz="1200" dirty="0">
                <a:latin typeface="Inter" panose="020B0604020202020204" charset="0"/>
                <a:ea typeface="Inter" panose="020B0604020202020204" charset="0"/>
              </a:rPr>
              <a:t> in William Byrd </a:t>
            </a:r>
            <a:r>
              <a:rPr lang="fr-FR" sz="1200" dirty="0" err="1">
                <a:latin typeface="Inter" panose="020B0604020202020204" charset="0"/>
                <a:ea typeface="Inter" panose="020B0604020202020204" charset="0"/>
              </a:rPr>
              <a:t>II’s</a:t>
            </a:r>
            <a:r>
              <a:rPr lang="fr-FR" sz="1200" dirty="0">
                <a:latin typeface="Inter" panose="020B0604020202020204" charset="0"/>
                <a:ea typeface="Inter" panose="020B0604020202020204" charset="0"/>
              </a:rPr>
              <a:t> Histories of the </a:t>
            </a:r>
            <a:r>
              <a:rPr lang="fr-FR" sz="1200" dirty="0" err="1">
                <a:latin typeface="Inter" panose="020B0604020202020204" charset="0"/>
                <a:ea typeface="Inter" panose="020B0604020202020204" charset="0"/>
              </a:rPr>
              <a:t>Dividing</a:t>
            </a:r>
            <a:r>
              <a:rPr lang="fr-FR" sz="1200" dirty="0">
                <a:latin typeface="Inter" panose="020B0604020202020204" charset="0"/>
                <a:ea typeface="Inter" panose="020B0604020202020204" charset="0"/>
              </a:rPr>
              <a:t> Line </a:t>
            </a:r>
            <a:r>
              <a:rPr lang="fr-FR" sz="1200" dirty="0" err="1">
                <a:latin typeface="Inter" panose="020B0604020202020204" charset="0"/>
                <a:ea typeface="Inter" panose="020B0604020202020204" charset="0"/>
              </a:rPr>
              <a:t>betwixt</a:t>
            </a:r>
            <a:r>
              <a:rPr lang="fr-FR" sz="1200" dirty="0">
                <a:latin typeface="Inter" panose="020B0604020202020204" charset="0"/>
                <a:ea typeface="Inter" panose="020B0604020202020204" charset="0"/>
              </a:rPr>
              <a:t> Virginia and </a:t>
            </a:r>
            <a:r>
              <a:rPr lang="fr-FR" sz="1200" dirty="0" err="1">
                <a:latin typeface="Inter" panose="020B0604020202020204" charset="0"/>
                <a:ea typeface="Inter" panose="020B0604020202020204" charset="0"/>
              </a:rPr>
              <a:t>North</a:t>
            </a:r>
            <a:r>
              <a:rPr lang="fr-FR" sz="1200" dirty="0">
                <a:latin typeface="Inter" panose="020B0604020202020204" charset="0"/>
                <a:ea typeface="Inter" panose="020B0604020202020204" charset="0"/>
              </a:rPr>
              <a:t> Carolina (1728/ 1929),” The 2021 RAAS-</a:t>
            </a:r>
            <a:r>
              <a:rPr lang="fr-FR" sz="1200" dirty="0" err="1">
                <a:latin typeface="Inter" panose="020B0604020202020204" charset="0"/>
                <a:ea typeface="Inter" panose="020B0604020202020204" charset="0"/>
              </a:rPr>
              <a:t>Fulbright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Conference</a:t>
            </a:r>
            <a:r>
              <a:rPr lang="fr-FR" sz="1200" dirty="0">
                <a:latin typeface="Inter" panose="020B0604020202020204" charset="0"/>
                <a:ea typeface="Inter" panose="020B0604020202020204" charset="0"/>
              </a:rPr>
              <a:t> (online): </a:t>
            </a:r>
            <a:r>
              <a:rPr lang="fr-FR" sz="1200" i="1" dirty="0">
                <a:latin typeface="Inter" panose="020B0604020202020204" charset="0"/>
                <a:ea typeface="Inter" panose="020B0604020202020204" charset="0"/>
              </a:rPr>
              <a:t>Eco </a:t>
            </a:r>
            <a:r>
              <a:rPr lang="fr-FR" sz="1200" i="1" dirty="0" err="1">
                <a:latin typeface="Inter" panose="020B0604020202020204" charset="0"/>
                <a:ea typeface="Inter" panose="020B0604020202020204" charset="0"/>
              </a:rPr>
              <a:t>Consciousness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Imperatives</a:t>
            </a:r>
            <a:r>
              <a:rPr lang="fr-FR" sz="1200" i="1" dirty="0">
                <a:latin typeface="Inter" panose="020B0604020202020204" charset="0"/>
                <a:ea typeface="Inter" panose="020B0604020202020204" charset="0"/>
              </a:rPr>
              <a:t> in American Culture,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Ovidius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Constanța</a:t>
            </a:r>
            <a:r>
              <a:rPr lang="fr-FR" sz="1200" dirty="0">
                <a:latin typeface="Inter" panose="020B0604020202020204" charset="0"/>
                <a:ea typeface="Inter" panose="020B0604020202020204" charset="0"/>
              </a:rPr>
              <a:t>, 7-9 </a:t>
            </a:r>
            <a:r>
              <a:rPr lang="fr-FR" sz="1200" dirty="0" err="1">
                <a:latin typeface="Inter" panose="020B0604020202020204" charset="0"/>
                <a:ea typeface="Inter" panose="020B0604020202020204" charset="0"/>
              </a:rPr>
              <a:t>octombrie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cs typeface="Times New Roman" panose="02020603050405020304" pitchFamily="18" charset="0"/>
            </a:endParaRPr>
          </a:p>
        </p:txBody>
      </p:sp>
      <p:sp>
        <p:nvSpPr>
          <p:cNvPr id="16" name="Rectangle 15"/>
          <p:cNvSpPr/>
          <p:nvPr/>
        </p:nvSpPr>
        <p:spPr>
          <a:xfrm>
            <a:off x="465300" y="6477028"/>
            <a:ext cx="6589550" cy="2965877"/>
          </a:xfrm>
          <a:prstGeom prst="rect">
            <a:avLst/>
          </a:prstGeom>
        </p:spPr>
        <p:txBody>
          <a:bodyPr wrap="square">
            <a:spAutoFit/>
          </a:bodyPr>
          <a:lstStyle/>
          <a:p>
            <a:pPr algn="just">
              <a:lnSpc>
                <a:spcPts val="1540"/>
              </a:lnSpc>
            </a:pPr>
            <a:r>
              <a:rPr lang="fr-FR" sz="1200" b="1" dirty="0">
                <a:latin typeface="Inter" panose="020B0604020202020204" charset="0"/>
                <a:ea typeface="Inter" panose="020B0604020202020204" charset="0"/>
              </a:rPr>
              <a:t>4. </a:t>
            </a: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Bercuci</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“The Use of </a:t>
            </a:r>
            <a:r>
              <a:rPr lang="fr-FR" sz="1200" dirty="0" err="1">
                <a:latin typeface="Inter" panose="020B0604020202020204" charset="0"/>
                <a:ea typeface="Inter" panose="020B0604020202020204" charset="0"/>
              </a:rPr>
              <a:t>Metadiscourse</a:t>
            </a:r>
            <a:r>
              <a:rPr lang="fr-FR" sz="1200" dirty="0">
                <a:latin typeface="Inter" panose="020B0604020202020204" charset="0"/>
                <a:ea typeface="Inter" panose="020B0604020202020204" charset="0"/>
              </a:rPr>
              <a:t> Markers in the Case of </a:t>
            </a:r>
            <a:r>
              <a:rPr lang="fr-FR" sz="1200" dirty="0" err="1">
                <a:latin typeface="Inter" panose="020B0604020202020204" charset="0"/>
                <a:ea typeface="Inter" panose="020B0604020202020204" charset="0"/>
              </a:rPr>
              <a:t>Students</a:t>
            </a:r>
            <a:r>
              <a:rPr lang="fr-FR" sz="1200" dirty="0">
                <a:latin typeface="Inter" panose="020B0604020202020204" charset="0"/>
                <a:ea typeface="Inter" panose="020B0604020202020204" charset="0"/>
              </a:rPr>
              <a:t> of </a:t>
            </a:r>
            <a:r>
              <a:rPr lang="fr-FR" sz="1200" dirty="0" err="1">
                <a:latin typeface="Inter" panose="020B0604020202020204" charset="0"/>
                <a:ea typeface="Inter" panose="020B0604020202020204" charset="0"/>
              </a:rPr>
              <a:t>Political</a:t>
            </a:r>
            <a:r>
              <a:rPr lang="fr-FR" sz="1200" dirty="0">
                <a:latin typeface="Inter" panose="020B0604020202020204" charset="0"/>
                <a:ea typeface="Inter" panose="020B0604020202020204" charset="0"/>
              </a:rPr>
              <a:t> Science in L2,” 30th International </a:t>
            </a:r>
            <a:r>
              <a:rPr lang="fr-FR" sz="1200" dirty="0" err="1">
                <a:latin typeface="Inter" panose="020B0604020202020204" charset="0"/>
                <a:ea typeface="Inter" panose="020B0604020202020204" charset="0"/>
              </a:rPr>
              <a:t>Conference</a:t>
            </a:r>
            <a:r>
              <a:rPr lang="fr-FR" sz="1200" dirty="0">
                <a:latin typeface="Inter" panose="020B0604020202020204" charset="0"/>
                <a:ea typeface="Inter" panose="020B0604020202020204" charset="0"/>
              </a:rPr>
              <a:t> on British and 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Timisoara, 13-15 mai 2021.</a:t>
            </a:r>
            <a:endParaRPr lang="en-US" sz="1200" dirty="0">
              <a:latin typeface="Inter" panose="020B0604020202020204" charset="0"/>
              <a:ea typeface="Inter" panose="020B0604020202020204" charset="0"/>
            </a:endParaRPr>
          </a:p>
          <a:p>
            <a:pPr algn="just">
              <a:lnSpc>
                <a:spcPts val="1540"/>
              </a:lnSpc>
            </a:pPr>
            <a:r>
              <a:rPr lang="fr-FR" sz="1200" b="1" dirty="0">
                <a:latin typeface="Inter" panose="020B0604020202020204" charset="0"/>
                <a:ea typeface="Inter" panose="020B0604020202020204" charset="0"/>
              </a:rPr>
              <a:t>5. </a:t>
            </a:r>
            <a:r>
              <a:rPr lang="fr-FR" sz="1200" b="1" dirty="0" err="1">
                <a:latin typeface="Inter" panose="020B0604020202020204" charset="0"/>
                <a:ea typeface="Inter" panose="020B0604020202020204" charset="0"/>
              </a:rPr>
              <a:t>Mirela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Boncea</a:t>
            </a:r>
            <a:r>
              <a:rPr lang="fr-FR" sz="1200" b="1" dirty="0">
                <a:latin typeface="Inter" panose="020B0604020202020204" charset="0"/>
                <a:ea typeface="Inter" panose="020B0604020202020204" charset="0"/>
              </a:rPr>
              <a:t>.</a:t>
            </a:r>
            <a:r>
              <a:rPr lang="fr-FR" sz="1200" b="1"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“Chi </a:t>
            </a:r>
            <a:r>
              <a:rPr lang="fr-FR" sz="1200" dirty="0" err="1">
                <a:latin typeface="Inter" panose="020B0604020202020204" charset="0"/>
                <a:ea typeface="Inter" panose="020B0604020202020204" charset="0"/>
              </a:rPr>
              <a:t>cerca</a:t>
            </a:r>
            <a:r>
              <a:rPr lang="fr-FR" sz="1200" dirty="0">
                <a:latin typeface="Inter" panose="020B0604020202020204" charset="0"/>
                <a:ea typeface="Inter" panose="020B0604020202020204" charset="0"/>
              </a:rPr>
              <a:t> di </a:t>
            </a:r>
            <a:r>
              <a:rPr lang="fr-FR" sz="1200" dirty="0" err="1">
                <a:latin typeface="Inter" panose="020B0604020202020204" charset="0"/>
                <a:ea typeface="Inter" panose="020B0604020202020204" charset="0"/>
              </a:rPr>
              <a:t>dimenticare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ricorda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ovvero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sulla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memoria</a:t>
            </a:r>
            <a:r>
              <a:rPr lang="fr-FR" sz="1200" dirty="0">
                <a:latin typeface="Inter" panose="020B0604020202020204" charset="0"/>
                <a:ea typeface="Inter" panose="020B0604020202020204" charset="0"/>
              </a:rPr>
              <a:t> e l’</a:t>
            </a:r>
            <a:r>
              <a:rPr lang="fr-FR" sz="1200" dirty="0" err="1">
                <a:latin typeface="Inter" panose="020B0604020202020204" charset="0"/>
                <a:ea typeface="Inter" panose="020B0604020202020204" charset="0"/>
              </a:rPr>
              <a:t>oblio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proverbi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Colocviului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Comunicare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Cultură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Romània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Europeană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ediția</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VII-a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15-16 </a:t>
            </a:r>
            <a:r>
              <a:rPr lang="fr-FR" sz="1200" dirty="0" err="1">
                <a:latin typeface="Inter" panose="020B0604020202020204" charset="0"/>
                <a:ea typeface="Inter" panose="020B0604020202020204" charset="0"/>
              </a:rPr>
              <a:t>iunie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algn="just">
              <a:lnSpc>
                <a:spcPts val="1540"/>
              </a:lnSpc>
            </a:pPr>
            <a:r>
              <a:rPr lang="fr-FR" sz="1200" b="1" dirty="0">
                <a:latin typeface="Inter" panose="020B0604020202020204" charset="0"/>
                <a:ea typeface="Inter" panose="020B0604020202020204" charset="0"/>
              </a:rPr>
              <a:t>6. Laura </a:t>
            </a:r>
            <a:r>
              <a:rPr lang="fr-FR" sz="1200" b="1" dirty="0" err="1">
                <a:latin typeface="Inter" panose="020B0604020202020204" charset="0"/>
                <a:ea typeface="Inter" panose="020B0604020202020204" charset="0"/>
              </a:rPr>
              <a:t>Cheie</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“‘es </a:t>
            </a:r>
            <a:r>
              <a:rPr lang="fr-FR" sz="1200" dirty="0" err="1">
                <a:latin typeface="Inter" panose="020B0604020202020204" charset="0"/>
                <a:ea typeface="Inter" panose="020B0604020202020204" charset="0"/>
              </a:rPr>
              <a:t>sind</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noch</a:t>
            </a:r>
            <a:r>
              <a:rPr lang="fr-FR" sz="1200" dirty="0">
                <a:latin typeface="Inter" panose="020B0604020202020204" charset="0"/>
                <a:ea typeface="Inter" panose="020B0604020202020204" charset="0"/>
              </a:rPr>
              <a:t> Lieder </a:t>
            </a:r>
            <a:r>
              <a:rPr lang="fr-FR" sz="1200" dirty="0" err="1">
                <a:latin typeface="Inter" panose="020B0604020202020204" charset="0"/>
                <a:ea typeface="Inter" panose="020B0604020202020204" charset="0"/>
              </a:rPr>
              <a:t>zu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singen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jenseits</a:t>
            </a:r>
            <a:r>
              <a:rPr lang="fr-FR" sz="1200" dirty="0">
                <a:latin typeface="Inter" panose="020B0604020202020204" charset="0"/>
                <a:ea typeface="Inter" panose="020B0604020202020204" charset="0"/>
              </a:rPr>
              <a:t> / der </a:t>
            </a:r>
            <a:r>
              <a:rPr lang="fr-FR" sz="1200" dirty="0" err="1">
                <a:latin typeface="Inter" panose="020B0604020202020204" charset="0"/>
                <a:ea typeface="Inter" panose="020B0604020202020204" charset="0"/>
              </a:rPr>
              <a:t>Menschen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Perspektiven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vom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Menschen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bei</a:t>
            </a:r>
            <a:r>
              <a:rPr lang="fr-FR" sz="1200" dirty="0">
                <a:latin typeface="Inter" panose="020B0604020202020204" charset="0"/>
                <a:ea typeface="Inter" panose="020B0604020202020204" charset="0"/>
              </a:rPr>
              <a:t> Paul Celan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Erich </a:t>
            </a:r>
            <a:r>
              <a:rPr lang="fr-FR" sz="1200" dirty="0" err="1">
                <a:latin typeface="Inter" panose="020B0604020202020204" charset="0"/>
                <a:ea typeface="Inter" panose="020B0604020202020204" charset="0"/>
              </a:rPr>
              <a:t>Fried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Tagung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Geschichte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Geschichten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Philologiegeschichtliche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sprach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literaturwissenschaftliche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Perspektiven</a:t>
            </a:r>
            <a:r>
              <a:rPr lang="fr-FR" sz="1200" dirty="0">
                <a:latin typeface="Inter" panose="020B0604020202020204" charset="0"/>
                <a:ea typeface="Inter" panose="020B0604020202020204" charset="0"/>
              </a:rPr>
              <a:t>, 19 - 20 </a:t>
            </a:r>
            <a:r>
              <a:rPr lang="fr-FR" sz="1200" dirty="0" err="1">
                <a:latin typeface="Inter" panose="020B0604020202020204" charset="0"/>
                <a:ea typeface="Inter" panose="020B0604020202020204" charset="0"/>
              </a:rPr>
              <a:t>noiembrie</a:t>
            </a:r>
            <a:r>
              <a:rPr lang="fr-FR" sz="1200" dirty="0">
                <a:latin typeface="Inter" panose="020B0604020202020204" charset="0"/>
                <a:ea typeface="Inter" panose="020B0604020202020204" charset="0"/>
              </a:rPr>
              <a:t> 2021.   </a:t>
            </a:r>
            <a:endParaRPr lang="en-US" sz="1200" dirty="0">
              <a:latin typeface="Inter" panose="020B0604020202020204" charset="0"/>
              <a:ea typeface="Inter" panose="020B0604020202020204" charset="0"/>
            </a:endParaRPr>
          </a:p>
          <a:p>
            <a:pPr algn="just">
              <a:lnSpc>
                <a:spcPts val="1540"/>
              </a:lnSpc>
            </a:pPr>
            <a:r>
              <a:rPr lang="fr-FR" sz="1200" b="1" dirty="0">
                <a:latin typeface="Inter" panose="020B0604020202020204" charset="0"/>
                <a:ea typeface="Inter" panose="020B0604020202020204" charset="0"/>
              </a:rPr>
              <a:t>7. 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Articulating</a:t>
            </a:r>
            <a:r>
              <a:rPr lang="fr-FR" sz="1200" dirty="0">
                <a:latin typeface="Inter" panose="020B0604020202020204" charset="0"/>
                <a:ea typeface="Inter" panose="020B0604020202020204" charset="0"/>
              </a:rPr>
              <a:t> the Inarticulable. </a:t>
            </a:r>
            <a:r>
              <a:rPr lang="fr-FR" sz="1200" dirty="0" err="1">
                <a:latin typeface="Inter" panose="020B0604020202020204" charset="0"/>
                <a:ea typeface="Inter" panose="020B0604020202020204" charset="0"/>
              </a:rPr>
              <a:t>Conveying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Family</a:t>
            </a:r>
            <a:r>
              <a:rPr lang="fr-FR" sz="1200" dirty="0">
                <a:latin typeface="Inter" panose="020B0604020202020204" charset="0"/>
                <a:ea typeface="Inter" panose="020B0604020202020204" charset="0"/>
              </a:rPr>
              <a:t> Trauma in Philip </a:t>
            </a:r>
            <a:r>
              <a:rPr lang="fr-FR" sz="1200" dirty="0" err="1">
                <a:latin typeface="Inter" panose="020B0604020202020204" charset="0"/>
                <a:ea typeface="Inter" panose="020B0604020202020204" charset="0"/>
              </a:rPr>
              <a:t>Roth’s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Patrimony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Texts</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Contexts</a:t>
            </a:r>
            <a:r>
              <a:rPr lang="fr-FR" sz="1200" dirty="0">
                <a:latin typeface="Inter" panose="020B0604020202020204" charset="0"/>
                <a:ea typeface="Inter" panose="020B0604020202020204" charset="0"/>
              </a:rPr>
              <a:t> in the English </a:t>
            </a:r>
            <a:r>
              <a:rPr lang="fr-FR" sz="1200" dirty="0" err="1">
                <a:latin typeface="Inter" panose="020B0604020202020204" charset="0"/>
                <a:ea typeface="Inter" panose="020B0604020202020204" charset="0"/>
              </a:rPr>
              <a:t>Speaking</a:t>
            </a:r>
            <a:r>
              <a:rPr lang="fr-FR" sz="1200" dirty="0">
                <a:latin typeface="Inter" panose="020B0604020202020204" charset="0"/>
                <a:ea typeface="Inter" panose="020B0604020202020204" charset="0"/>
              </a:rPr>
              <a:t> World,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Oradea, 19 </a:t>
            </a:r>
            <a:r>
              <a:rPr lang="fr-FR" sz="1200" dirty="0" err="1">
                <a:latin typeface="Inter" panose="020B0604020202020204" charset="0"/>
                <a:ea typeface="Inter" panose="020B0604020202020204" charset="0"/>
              </a:rPr>
              <a:t>martie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algn="just">
              <a:lnSpc>
                <a:spcPts val="1540"/>
              </a:lnSpc>
            </a:pPr>
            <a:r>
              <a:rPr lang="fr-FR" sz="1200" b="1" dirty="0">
                <a:latin typeface="Inter" panose="020B0604020202020204" charset="0"/>
                <a:ea typeface="Inter" panose="020B0604020202020204" charset="0"/>
              </a:rPr>
              <a:t>8. 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“Philip </a:t>
            </a:r>
            <a:r>
              <a:rPr lang="fr-FR" sz="1200" dirty="0" err="1">
                <a:latin typeface="Inter" panose="020B0604020202020204" charset="0"/>
                <a:ea typeface="Inter" panose="020B0604020202020204" charset="0"/>
              </a:rPr>
              <a:t>Roth’s</a:t>
            </a:r>
            <a:r>
              <a:rPr lang="fr-FR" sz="1200" dirty="0">
                <a:latin typeface="Inter" panose="020B0604020202020204" charset="0"/>
                <a:ea typeface="Inter" panose="020B0604020202020204" charset="0"/>
              </a:rPr>
              <a:t> The </a:t>
            </a:r>
            <a:r>
              <a:rPr lang="fr-FR" sz="1200" dirty="0" err="1">
                <a:latin typeface="Inter" panose="020B0604020202020204" charset="0"/>
                <a:ea typeface="Inter" panose="020B0604020202020204" charset="0"/>
              </a:rPr>
              <a:t>Facts</a:t>
            </a:r>
            <a:r>
              <a:rPr lang="fr-FR" sz="1200" dirty="0">
                <a:latin typeface="Inter" panose="020B0604020202020204" charset="0"/>
                <a:ea typeface="Inter" panose="020B0604020202020204" charset="0"/>
              </a:rPr>
              <a:t>: Self-</a:t>
            </a:r>
            <a:r>
              <a:rPr lang="fr-FR" sz="1200" dirty="0" err="1">
                <a:latin typeface="Inter" panose="020B0604020202020204" charset="0"/>
                <a:ea typeface="Inter" panose="020B0604020202020204" charset="0"/>
              </a:rPr>
              <a:t>Questioning</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Therapeutic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Memories</a:t>
            </a:r>
            <a:r>
              <a:rPr lang="fr-FR" sz="1200" dirty="0">
                <a:latin typeface="Inter" panose="020B0604020202020204" charset="0"/>
                <a:ea typeface="Inter" panose="020B0604020202020204" charset="0"/>
              </a:rPr>
              <a:t> of </a:t>
            </a:r>
            <a:r>
              <a:rPr lang="fr-FR" sz="1200" dirty="0" err="1">
                <a:latin typeface="Inter" panose="020B0604020202020204" charset="0"/>
                <a:ea typeface="Inter" panose="020B0604020202020204" charset="0"/>
              </a:rPr>
              <a:t>Imaginings</a:t>
            </a:r>
            <a:r>
              <a:rPr lang="fr-FR" sz="1200" dirty="0">
                <a:latin typeface="Inter" panose="020B0604020202020204" charset="0"/>
                <a:ea typeface="Inter" panose="020B0604020202020204" charset="0"/>
              </a:rPr>
              <a:t>,’” British and 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Timisoara, 13-15 mai 2021.</a:t>
            </a:r>
            <a:endParaRPr lang="en-US" sz="1200" dirty="0">
              <a:effectLst/>
              <a:latin typeface="Inter" panose="020B0604020202020204" charset="0"/>
              <a:ea typeface="Inter" panose="020B0604020202020204" charset="0"/>
              <a:cs typeface="Times New Roman" panose="02020603050405020304" pitchFamily="18" charset="0"/>
            </a:endParaRPr>
          </a:p>
        </p:txBody>
      </p:sp>
      <p:sp>
        <p:nvSpPr>
          <p:cNvPr id="17"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9875" y="3683449"/>
            <a:ext cx="1800225" cy="25431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400383"/>
            <a:ext cx="7560000" cy="291617"/>
            <a:chOff x="0" y="0"/>
            <a:chExt cx="3979199" cy="153492"/>
          </a:xfrm>
        </p:grpSpPr>
        <p:sp>
          <p:nvSpPr>
            <p:cNvPr id="5" name="Freeform 5"/>
            <p:cNvSpPr/>
            <p:nvPr/>
          </p:nvSpPr>
          <p:spPr>
            <a:xfrm>
              <a:off x="0" y="0"/>
              <a:ext cx="3979199" cy="153492"/>
            </a:xfrm>
            <a:custGeom>
              <a:avLst/>
              <a:gdLst/>
              <a:ahLst/>
              <a:cxnLst/>
              <a:rect l="l" t="t" r="r" b="b"/>
              <a:pathLst>
                <a:path w="3979199" h="153492">
                  <a:moveTo>
                    <a:pt x="0" y="0"/>
                  </a:moveTo>
                  <a:lnTo>
                    <a:pt x="3979199" y="0"/>
                  </a:lnTo>
                  <a:lnTo>
                    <a:pt x="3979199" y="153492"/>
                  </a:lnTo>
                  <a:lnTo>
                    <a:pt x="0" y="153492"/>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dirty="0">
                <a:solidFill>
                  <a:srgbClr val="FFFFFF"/>
                </a:solidFill>
                <a:latin typeface="Inter Bold"/>
              </a:rPr>
              <a:t>II. PARTICIPĂRI LA CONFERINŢE, SIMPOZIOANE, COLOCVII NAŢIONALE ŞI INTERNAŢIONALE, PRELEGERI ȘI CONFERINȚE INVITATE</a:t>
            </a:r>
          </a:p>
        </p:txBody>
      </p:sp>
      <p:sp>
        <p:nvSpPr>
          <p:cNvPr id="9" name="TextBox 9"/>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11</a:t>
            </a:r>
            <a:endParaRPr lang="en-US" sz="1103" spc="22" dirty="0">
              <a:solidFill>
                <a:srgbClr val="164F84"/>
              </a:solidFill>
              <a:latin typeface="Inter Bold"/>
            </a:endParaRPr>
          </a:p>
        </p:txBody>
      </p:sp>
      <p:sp>
        <p:nvSpPr>
          <p:cNvPr id="13" name="TextBox 13"/>
          <p:cNvSpPr txBox="1"/>
          <p:nvPr/>
        </p:nvSpPr>
        <p:spPr>
          <a:xfrm>
            <a:off x="576144" y="3095018"/>
            <a:ext cx="4219933" cy="192360"/>
          </a:xfrm>
          <a:prstGeom prst="rect">
            <a:avLst/>
          </a:prstGeom>
        </p:spPr>
        <p:txBody>
          <a:bodyPr lIns="0" tIns="0" rIns="0" bIns="0" rtlCol="0" anchor="t">
            <a:spAutoFit/>
          </a:bodyPr>
          <a:lstStyle/>
          <a:p>
            <a:pPr algn="just">
              <a:lnSpc>
                <a:spcPts val="1544"/>
              </a:lnSpc>
            </a:pPr>
            <a:r>
              <a:rPr lang="en-US" sz="1400" b="1" spc="22" dirty="0">
                <a:solidFill>
                  <a:srgbClr val="000000"/>
                </a:solidFill>
                <a:latin typeface="Inter"/>
              </a:rPr>
              <a:t>b.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țară</a:t>
            </a:r>
            <a:r>
              <a:rPr lang="en-US" sz="1400" b="1" spc="22" dirty="0">
                <a:solidFill>
                  <a:srgbClr val="000000"/>
                </a:solidFill>
                <a:latin typeface="Inter"/>
              </a:rPr>
              <a:t>:</a:t>
            </a:r>
          </a:p>
        </p:txBody>
      </p:sp>
      <p:sp>
        <p:nvSpPr>
          <p:cNvPr id="16" name="Rectangle 15"/>
          <p:cNvSpPr/>
          <p:nvPr/>
        </p:nvSpPr>
        <p:spPr>
          <a:xfrm>
            <a:off x="501650" y="3485917"/>
            <a:ext cx="6553200" cy="6043642"/>
          </a:xfrm>
          <a:prstGeom prst="rect">
            <a:avLst/>
          </a:prstGeom>
        </p:spPr>
        <p:txBody>
          <a:bodyPr wrap="square">
            <a:spAutoFit/>
          </a:bodyPr>
          <a:lstStyle/>
          <a:p>
            <a:pPr indent="177800" algn="just">
              <a:lnSpc>
                <a:spcPts val="1540"/>
              </a:lnSpc>
              <a:buFont typeface="+mj-lt"/>
              <a:buAutoNum type="arabicPeriod" startAt="9"/>
            </a:pPr>
            <a:r>
              <a:rPr lang="fr-FR" sz="1200" b="1" dirty="0" err="1">
                <a:latin typeface="Inter" panose="020B0604020202020204" charset="0"/>
                <a:ea typeface="Inter" panose="020B0604020202020204" charset="0"/>
              </a:rPr>
              <a:t>Mădălina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Chitez</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keynote</a:t>
            </a:r>
            <a:r>
              <a:rPr lang="fr-FR" sz="1200" dirty="0">
                <a:latin typeface="Inter" panose="020B0604020202020204" charset="0"/>
                <a:ea typeface="Inter" panose="020B0604020202020204" charset="0"/>
              </a:rPr>
              <a:t>] “Digital </a:t>
            </a:r>
            <a:r>
              <a:rPr lang="fr-FR" sz="1200" dirty="0" err="1">
                <a:latin typeface="Inter" panose="020B0604020202020204" charset="0"/>
                <a:ea typeface="Inter" panose="020B0604020202020204" charset="0"/>
              </a:rPr>
              <a:t>Humanities</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its</a:t>
            </a:r>
            <a:r>
              <a:rPr lang="fr-FR" sz="1200" dirty="0">
                <a:latin typeface="Inter" panose="020B0604020202020204" charset="0"/>
                <a:ea typeface="Inter" panose="020B0604020202020204" charset="0"/>
              </a:rPr>
              <a:t> multiple applications for </a:t>
            </a:r>
            <a:r>
              <a:rPr lang="fr-FR" sz="1200" dirty="0" err="1">
                <a:latin typeface="Inter" panose="020B0604020202020204" charset="0"/>
                <a:ea typeface="Inter" panose="020B0604020202020204" charset="0"/>
              </a:rPr>
              <a:t>research</a:t>
            </a:r>
            <a:r>
              <a:rPr lang="fr-FR" sz="1200" dirty="0">
                <a:latin typeface="Inter" panose="020B0604020202020204" charset="0"/>
                <a:ea typeface="Inter" panose="020B0604020202020204" charset="0"/>
              </a:rPr>
              <a:t> in English </a:t>
            </a:r>
            <a:r>
              <a:rPr lang="fr-FR" sz="1200" dirty="0" err="1">
                <a:latin typeface="Inter" panose="020B0604020202020204" charset="0"/>
                <a:ea typeface="Inter" panose="020B0604020202020204" charset="0"/>
              </a:rPr>
              <a:t>language</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literature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British and 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13-15 mai 2021. </a:t>
            </a:r>
            <a:endParaRPr lang="en-US" sz="1200" dirty="0">
              <a:latin typeface="Inter" panose="020B0604020202020204" charset="0"/>
              <a:ea typeface="Inter" panose="020B0604020202020204" charset="0"/>
            </a:endParaRPr>
          </a:p>
          <a:p>
            <a:pPr indent="177800" algn="just">
              <a:lnSpc>
                <a:spcPts val="1540"/>
              </a:lnSpc>
              <a:buFont typeface="+mj-lt"/>
              <a:buAutoNum type="arabicPeriod" startAt="9"/>
            </a:pPr>
            <a:r>
              <a:rPr lang="fr-FR" sz="1200" b="1" dirty="0" err="1">
                <a:latin typeface="Inter" panose="020B0604020202020204" charset="0"/>
                <a:ea typeface="Inter" panose="020B0604020202020204" charset="0"/>
              </a:rPr>
              <a:t>Sorin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Ciutacu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“How Wide </a:t>
            </a:r>
            <a:r>
              <a:rPr lang="fr-FR" sz="1200" dirty="0" err="1">
                <a:latin typeface="Inter" panose="020B0604020202020204" charset="0"/>
                <a:ea typeface="Inter" panose="020B0604020202020204" charset="0"/>
              </a:rPr>
              <a:t>Asunder</a:t>
            </a:r>
            <a:r>
              <a:rPr lang="fr-FR" sz="1200" dirty="0">
                <a:latin typeface="Inter" panose="020B0604020202020204" charset="0"/>
                <a:ea typeface="Inter" panose="020B0604020202020204" charset="0"/>
              </a:rPr>
              <a:t>? On </a:t>
            </a:r>
            <a:r>
              <a:rPr lang="fr-FR" sz="1200" dirty="0" err="1">
                <a:latin typeface="Inter" panose="020B0604020202020204" charset="0"/>
                <a:ea typeface="Inter" panose="020B0604020202020204" charset="0"/>
              </a:rPr>
              <a:t>Diachronic</a:t>
            </a:r>
            <a:r>
              <a:rPr lang="fr-FR" sz="1200" dirty="0">
                <a:latin typeface="Inter" panose="020B0604020202020204" charset="0"/>
                <a:ea typeface="Inter" panose="020B0604020202020204" charset="0"/>
              </a:rPr>
              <a:t> Translation and </a:t>
            </a:r>
            <a:r>
              <a:rPr lang="fr-FR" sz="1200" dirty="0" err="1">
                <a:latin typeface="Inter" panose="020B0604020202020204" charset="0"/>
                <a:ea typeface="Inter" panose="020B0604020202020204" charset="0"/>
              </a:rPr>
              <a:t>Linguistic</a:t>
            </a:r>
            <a:r>
              <a:rPr lang="fr-FR" sz="1200" dirty="0">
                <a:latin typeface="Inter" panose="020B0604020202020204" charset="0"/>
                <a:ea typeface="Inter" panose="020B0604020202020204" charset="0"/>
              </a:rPr>
              <a:t> Distance,” </a:t>
            </a:r>
            <a:r>
              <a:rPr lang="fr-FR" sz="1200" dirty="0" err="1">
                <a:latin typeface="Inter" panose="020B0604020202020204" charset="0"/>
                <a:ea typeface="Inter" panose="020B0604020202020204" charset="0"/>
              </a:rPr>
              <a:t>conferință</a:t>
            </a:r>
            <a:r>
              <a:rPr lang="fr-FR" sz="1200" dirty="0">
                <a:latin typeface="Inter" panose="020B0604020202020204" charset="0"/>
                <a:ea typeface="Inter" panose="020B0604020202020204" charset="0"/>
              </a:rPr>
              <a:t> online SRSAA Translation Times, </a:t>
            </a:r>
            <a:r>
              <a:rPr lang="fr-FR" sz="1200" dirty="0" err="1">
                <a:latin typeface="Inter" panose="020B0604020202020204" charset="0"/>
                <a:ea typeface="Inter" panose="020B0604020202020204" charset="0"/>
              </a:rPr>
              <a:t>University</a:t>
            </a:r>
            <a:r>
              <a:rPr lang="fr-FR" sz="1200" dirty="0">
                <a:latin typeface="Inter" panose="020B0604020202020204" charset="0"/>
                <a:ea typeface="Inter" panose="020B0604020202020204" charset="0"/>
              </a:rPr>
              <a:t> of Craiova, </a:t>
            </a:r>
            <a:r>
              <a:rPr lang="fr-FR" sz="1200" dirty="0" err="1">
                <a:latin typeface="Inter" panose="020B0604020202020204" charset="0"/>
                <a:ea typeface="Inter" panose="020B0604020202020204" charset="0"/>
              </a:rPr>
              <a:t>decembrie</a:t>
            </a:r>
            <a:r>
              <a:rPr lang="fr-FR" sz="1200" dirty="0">
                <a:latin typeface="Inter" panose="020B0604020202020204" charset="0"/>
                <a:ea typeface="Inter" panose="020B0604020202020204" charset="0"/>
              </a:rPr>
              <a:t> 2021. </a:t>
            </a:r>
            <a:endParaRPr lang="en-US" sz="1200" dirty="0">
              <a:latin typeface="Inter" panose="020B0604020202020204" charset="0"/>
              <a:ea typeface="Inter" panose="020B0604020202020204" charset="0"/>
            </a:endParaRPr>
          </a:p>
          <a:p>
            <a:pPr indent="177800" algn="just">
              <a:lnSpc>
                <a:spcPts val="1540"/>
              </a:lnSpc>
              <a:buFont typeface="+mj-lt"/>
              <a:buAutoNum type="arabicPeriod" startAt="9"/>
            </a:pPr>
            <a:r>
              <a:rPr lang="fr-FR" sz="1200" b="1" dirty="0" err="1">
                <a:latin typeface="Inter" panose="020B0604020202020204" charset="0"/>
                <a:ea typeface="Inter" panose="020B0604020202020204" charset="0"/>
              </a:rPr>
              <a:t>Sorin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Ciutacu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Aesthetic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Transcendentalism</a:t>
            </a:r>
            <a:r>
              <a:rPr lang="fr-FR" sz="1200" dirty="0">
                <a:latin typeface="Inter" panose="020B0604020202020204" charset="0"/>
                <a:ea typeface="Inter" panose="020B0604020202020204" charset="0"/>
              </a:rPr>
              <a:t> as </a:t>
            </a:r>
            <a:r>
              <a:rPr lang="fr-FR" sz="1200" dirty="0" err="1">
                <a:latin typeface="Inter" panose="020B0604020202020204" charset="0"/>
                <a:ea typeface="Inter" panose="020B0604020202020204" charset="0"/>
              </a:rPr>
              <a:t>Perceived</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Landscape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Paintings</a:t>
            </a:r>
            <a:r>
              <a:rPr lang="fr-FR" sz="1200" dirty="0">
                <a:latin typeface="Inter" panose="020B0604020202020204" charset="0"/>
                <a:ea typeface="Inter" panose="020B0604020202020204" charset="0"/>
              </a:rPr>
              <a:t>,” Networks, Debrecen </a:t>
            </a:r>
            <a:r>
              <a:rPr lang="fr-FR" sz="1200" dirty="0" err="1">
                <a:latin typeface="Inter" panose="020B0604020202020204" charset="0"/>
                <a:ea typeface="Inter" panose="020B0604020202020204" charset="0"/>
              </a:rPr>
              <a:t>University</a:t>
            </a:r>
            <a:r>
              <a:rPr lang="fr-FR" sz="1200" dirty="0">
                <a:latin typeface="Inter" panose="020B0604020202020204" charset="0"/>
                <a:ea typeface="Inter" panose="020B0604020202020204" charset="0"/>
              </a:rPr>
              <a:t> &amp; </a:t>
            </a:r>
            <a:r>
              <a:rPr lang="fr-FR" sz="1200" dirty="0" err="1">
                <a:latin typeface="Inter" panose="020B0604020202020204" charset="0"/>
                <a:ea typeface="Inter" panose="020B0604020202020204" charset="0"/>
              </a:rPr>
              <a:t>Partium</a:t>
            </a:r>
            <a:r>
              <a:rPr lang="fr-FR" sz="1200" dirty="0">
                <a:latin typeface="Inter" panose="020B0604020202020204" charset="0"/>
                <a:ea typeface="Inter" panose="020B0604020202020204" charset="0"/>
              </a:rPr>
              <a:t> Christian </a:t>
            </a:r>
            <a:r>
              <a:rPr lang="fr-FR" sz="1200" dirty="0" err="1">
                <a:latin typeface="Inter" panose="020B0604020202020204" charset="0"/>
                <a:ea typeface="Inter" panose="020B0604020202020204" charset="0"/>
              </a:rPr>
              <a:t>University</a:t>
            </a:r>
            <a:r>
              <a:rPr lang="fr-FR" sz="1200" dirty="0">
                <a:latin typeface="Inter" panose="020B0604020202020204" charset="0"/>
                <a:ea typeface="Inter" panose="020B0604020202020204" charset="0"/>
              </a:rPr>
              <a:t>, Oradea, </a:t>
            </a:r>
            <a:r>
              <a:rPr lang="fr-FR" sz="1200" dirty="0" err="1">
                <a:latin typeface="Inter" panose="020B0604020202020204" charset="0"/>
                <a:ea typeface="Inter" panose="020B0604020202020204" charset="0"/>
              </a:rPr>
              <a:t>decembrie</a:t>
            </a:r>
            <a:r>
              <a:rPr lang="fr-FR" sz="1200" dirty="0">
                <a:latin typeface="Inter" panose="020B0604020202020204" charset="0"/>
                <a:ea typeface="Inter" panose="020B0604020202020204" charset="0"/>
              </a:rPr>
              <a:t> 2021. </a:t>
            </a:r>
            <a:endParaRPr lang="en-US" sz="1200" dirty="0">
              <a:latin typeface="Inter" panose="020B0604020202020204" charset="0"/>
              <a:ea typeface="Inter" panose="020B0604020202020204" charset="0"/>
            </a:endParaRPr>
          </a:p>
          <a:p>
            <a:pPr indent="177800" algn="just">
              <a:lnSpc>
                <a:spcPts val="1540"/>
              </a:lnSpc>
              <a:buFont typeface="+mj-lt"/>
              <a:buAutoNum type="arabicPeriod" startAt="9"/>
            </a:pPr>
            <a:r>
              <a:rPr lang="fr-FR" sz="1200" b="1" dirty="0" err="1">
                <a:latin typeface="Inter" panose="020B0604020202020204" charset="0"/>
                <a:ea typeface="Inter" panose="020B0604020202020204" charset="0"/>
              </a:rPr>
              <a:t>Sorin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Ciutacu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„Chaucer as an </a:t>
            </a:r>
            <a:r>
              <a:rPr lang="fr-FR" sz="1200" dirty="0" err="1">
                <a:latin typeface="Inter" panose="020B0604020202020204" charset="0"/>
                <a:ea typeface="Inter" panose="020B0604020202020204" charset="0"/>
              </a:rPr>
              <a:t>Arbiter</a:t>
            </a:r>
            <a:r>
              <a:rPr lang="fr-FR" sz="1200" dirty="0">
                <a:latin typeface="Inter" panose="020B0604020202020204" charset="0"/>
                <a:ea typeface="Inter" panose="020B0604020202020204" charset="0"/>
              </a:rPr>
              <a:t> Linguae,” British and 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Timisoara, 13-15 mai 2021.</a:t>
            </a:r>
            <a:endParaRPr lang="en-US" sz="1200" dirty="0">
              <a:latin typeface="Inter" panose="020B0604020202020204" charset="0"/>
              <a:ea typeface="Inter" panose="020B0604020202020204" charset="0"/>
            </a:endParaRPr>
          </a:p>
          <a:p>
            <a:pPr indent="177800" algn="just">
              <a:lnSpc>
                <a:spcPts val="1540"/>
              </a:lnSpc>
              <a:buFont typeface="+mj-lt"/>
              <a:buAutoNum type="arabicPeriod" startAt="9"/>
            </a:pPr>
            <a:r>
              <a:rPr lang="fr-FR" sz="1200" b="1" dirty="0" err="1">
                <a:latin typeface="Inter" panose="020B0604020202020204" charset="0"/>
                <a:ea typeface="Inter" panose="020B0604020202020204" charset="0"/>
              </a:rPr>
              <a:t>Sorin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Ciutacu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Every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Was</a:t>
            </a:r>
            <a:r>
              <a:rPr lang="fr-FR" sz="1200" dirty="0">
                <a:latin typeface="Inter" panose="020B0604020202020204" charset="0"/>
                <a:ea typeface="Inter" panose="020B0604020202020204" charset="0"/>
              </a:rPr>
              <a:t> Has a </a:t>
            </a:r>
            <a:r>
              <a:rPr lang="fr-FR" sz="1200" dirty="0" err="1">
                <a:latin typeface="Inter" panose="020B0604020202020204" charset="0"/>
                <a:ea typeface="Inter" panose="020B0604020202020204" charset="0"/>
              </a:rPr>
              <a:t>Warum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Contemporary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German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Loanwords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into</a:t>
            </a:r>
            <a:r>
              <a:rPr lang="fr-FR" sz="1200" dirty="0">
                <a:latin typeface="Inter" panose="020B0604020202020204" charset="0"/>
                <a:ea typeface="Inter" panose="020B0604020202020204" charset="0"/>
              </a:rPr>
              <a:t> English,” </a:t>
            </a:r>
            <a:r>
              <a:rPr lang="fr-FR" sz="1200" dirty="0" err="1">
                <a:latin typeface="Inter" panose="020B0604020202020204" charset="0"/>
                <a:ea typeface="Inter" panose="020B0604020202020204" charset="0"/>
              </a:rPr>
              <a:t>conferința</a:t>
            </a:r>
            <a:r>
              <a:rPr lang="fr-FR" sz="1200" dirty="0">
                <a:latin typeface="Inter" panose="020B0604020202020204" charset="0"/>
                <a:ea typeface="Inter" panose="020B0604020202020204" charset="0"/>
              </a:rPr>
              <a:t> PCTS,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Politehnica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martie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177800" algn="just">
              <a:lnSpc>
                <a:spcPts val="1540"/>
              </a:lnSpc>
              <a:buFont typeface="+mj-lt"/>
              <a:buAutoNum type="arabicPeriod" startAt="9"/>
            </a:pPr>
            <a:r>
              <a:rPr lang="fr-FR" sz="1200" b="1" dirty="0" err="1">
                <a:latin typeface="Inter" panose="020B0604020202020204" charset="0"/>
                <a:ea typeface="Inter" panose="020B0604020202020204" charset="0"/>
              </a:rPr>
              <a:t>Sorin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Ciutacu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„Mission: Impossible. </a:t>
            </a:r>
            <a:r>
              <a:rPr lang="fr-FR" sz="1200" dirty="0" err="1">
                <a:latin typeface="Inter" panose="020B0604020202020204" charset="0"/>
                <a:ea typeface="Inter" panose="020B0604020202020204" charset="0"/>
              </a:rPr>
              <a:t>Untranslatable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German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Words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Contemporary</a:t>
            </a:r>
            <a:r>
              <a:rPr lang="fr-FR" sz="1200" dirty="0">
                <a:latin typeface="Inter" panose="020B0604020202020204" charset="0"/>
                <a:ea typeface="Inter" panose="020B0604020202020204" charset="0"/>
              </a:rPr>
              <a:t> English,” </a:t>
            </a:r>
            <a:r>
              <a:rPr lang="fr-FR" sz="1200" dirty="0" err="1">
                <a:latin typeface="Inter" panose="020B0604020202020204" charset="0"/>
                <a:ea typeface="Inter" panose="020B0604020202020204" charset="0"/>
              </a:rPr>
              <a:t>conferința</a:t>
            </a:r>
            <a:r>
              <a:rPr lang="fr-FR" sz="1200" dirty="0">
                <a:latin typeface="Inter" panose="020B0604020202020204" charset="0"/>
                <a:ea typeface="Inter" panose="020B0604020202020204" charset="0"/>
              </a:rPr>
              <a:t> PCTS,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Politehnica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martie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177800" algn="just">
              <a:lnSpc>
                <a:spcPts val="1540"/>
              </a:lnSpc>
              <a:buFont typeface="+mj-lt"/>
              <a:buAutoNum type="arabicPeriod" startAt="9"/>
            </a:pPr>
            <a:r>
              <a:rPr lang="fr-FR" sz="1200" b="1" dirty="0" err="1">
                <a:latin typeface="Inter" panose="020B0604020202020204" charset="0"/>
                <a:ea typeface="Inter" panose="020B0604020202020204" charset="0"/>
              </a:rPr>
              <a:t>Sorin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Ciutacu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„The Royal Society in the Dutch Connection,” </a:t>
            </a:r>
            <a:r>
              <a:rPr lang="fr-FR" sz="1200" dirty="0" err="1">
                <a:latin typeface="Inter" panose="020B0604020202020204" charset="0"/>
                <a:ea typeface="Inter" panose="020B0604020202020204" charset="0"/>
              </a:rPr>
              <a:t>Text</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Contexts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Oradea, 19 </a:t>
            </a:r>
            <a:r>
              <a:rPr lang="fr-FR" sz="1200" dirty="0" err="1">
                <a:latin typeface="Inter" panose="020B0604020202020204" charset="0"/>
                <a:ea typeface="Inter" panose="020B0604020202020204" charset="0"/>
              </a:rPr>
              <a:t>martie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177800" algn="just">
              <a:lnSpc>
                <a:spcPts val="1540"/>
              </a:lnSpc>
              <a:buFont typeface="+mj-lt"/>
              <a:buAutoNum type="arabicPeriod" startAt="9"/>
            </a:pPr>
            <a:r>
              <a:rPr lang="fr-FR" sz="1200" b="1" dirty="0" err="1">
                <a:latin typeface="Inter" panose="020B0604020202020204" charset="0"/>
                <a:ea typeface="Inter" panose="020B0604020202020204" charset="0"/>
              </a:rPr>
              <a:t>Mihaela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Cozma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“Translation </a:t>
            </a:r>
            <a:r>
              <a:rPr lang="fr-FR" sz="1200" dirty="0" err="1">
                <a:latin typeface="Inter" panose="020B0604020202020204" charset="0"/>
                <a:ea typeface="Inter" panose="020B0604020202020204" charset="0"/>
              </a:rPr>
              <a:t>Errors</a:t>
            </a:r>
            <a:r>
              <a:rPr lang="fr-FR" sz="1200" dirty="0">
                <a:latin typeface="Inter" panose="020B0604020202020204" charset="0"/>
                <a:ea typeface="Inter" panose="020B0604020202020204" charset="0"/>
              </a:rPr>
              <a:t> as Instruments for </a:t>
            </a:r>
            <a:r>
              <a:rPr lang="fr-FR" sz="1200" dirty="0" err="1">
                <a:latin typeface="Inter" panose="020B0604020202020204" charset="0"/>
                <a:ea typeface="Inter" panose="020B0604020202020204" charset="0"/>
              </a:rPr>
              <a:t>Developing</a:t>
            </a:r>
            <a:r>
              <a:rPr lang="fr-FR" sz="1200" dirty="0">
                <a:latin typeface="Inter" panose="020B0604020202020204" charset="0"/>
                <a:ea typeface="Inter" panose="020B0604020202020204" charset="0"/>
              </a:rPr>
              <a:t> the </a:t>
            </a:r>
            <a:r>
              <a:rPr lang="fr-FR" sz="1200" dirty="0" err="1">
                <a:latin typeface="Inter" panose="020B0604020202020204" charset="0"/>
                <a:ea typeface="Inter" panose="020B0604020202020204" charset="0"/>
              </a:rPr>
              <a:t>Students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Competence</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Legal</a:t>
            </a:r>
            <a:r>
              <a:rPr lang="fr-FR" sz="1200" dirty="0">
                <a:latin typeface="Inter" panose="020B0604020202020204" charset="0"/>
                <a:ea typeface="Inter" panose="020B0604020202020204" charset="0"/>
              </a:rPr>
              <a:t> Translation,” </a:t>
            </a:r>
            <a:r>
              <a:rPr lang="fr-FR" sz="1200" dirty="0" err="1">
                <a:latin typeface="Inter" panose="020B0604020202020204" charset="0"/>
                <a:ea typeface="Inter" panose="020B0604020202020204" charset="0"/>
              </a:rPr>
              <a:t>Conferința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internațională</a:t>
            </a:r>
            <a:r>
              <a:rPr lang="fr-FR" sz="1200" dirty="0">
                <a:latin typeface="Inter" panose="020B0604020202020204" charset="0"/>
                <a:ea typeface="Inter" panose="020B0604020202020204" charset="0"/>
              </a:rPr>
              <a:t> “Professional Communication and Translation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ediția</a:t>
            </a:r>
            <a:r>
              <a:rPr lang="fr-FR" sz="1200" dirty="0">
                <a:latin typeface="Inter" panose="020B0604020202020204" charset="0"/>
                <a:ea typeface="Inter" panose="020B0604020202020204" charset="0"/>
              </a:rPr>
              <a:t> a 12-a), </a:t>
            </a:r>
            <a:r>
              <a:rPr lang="fr-FR" sz="1200" dirty="0" err="1">
                <a:latin typeface="Inter" panose="020B0604020202020204" charset="0"/>
                <a:ea typeface="Inter" panose="020B0604020202020204" charset="0"/>
              </a:rPr>
              <a:t>organizată</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Departmentul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Comunicare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Limbi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Străine</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Politehnica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Timişoara, </a:t>
            </a:r>
            <a:r>
              <a:rPr lang="fr-FR" sz="1200" dirty="0" err="1">
                <a:latin typeface="Inter" panose="020B0604020202020204" charset="0"/>
                <a:ea typeface="Inter" panose="020B0604020202020204" charset="0"/>
              </a:rPr>
              <a:t>Martie</a:t>
            </a:r>
            <a:r>
              <a:rPr lang="fr-FR" sz="1200" dirty="0">
                <a:latin typeface="Inter" panose="020B0604020202020204" charset="0"/>
                <a:ea typeface="Inter" panose="020B0604020202020204" charset="0"/>
              </a:rPr>
              <a:t> 2021.</a:t>
            </a:r>
          </a:p>
          <a:p>
            <a:pPr indent="177800" algn="just">
              <a:lnSpc>
                <a:spcPts val="1540"/>
              </a:lnSpc>
              <a:buFont typeface="+mj-lt"/>
              <a:buAutoNum type="arabicPeriod" startAt="9"/>
            </a:pPr>
            <a:r>
              <a:rPr lang="fr-FR" sz="1200" b="1" dirty="0" err="1">
                <a:latin typeface="Inter" panose="020B0604020202020204" charset="0"/>
                <a:ea typeface="Inter" panose="020B0604020202020204" charset="0"/>
              </a:rPr>
              <a:t>Mihaela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Cozma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“An </a:t>
            </a:r>
            <a:r>
              <a:rPr lang="fr-FR" sz="1200" dirty="0" err="1">
                <a:latin typeface="Inter" panose="020B0604020202020204" charset="0"/>
                <a:ea typeface="Inter" panose="020B0604020202020204" charset="0"/>
              </a:rPr>
              <a:t>Approach</a:t>
            </a:r>
            <a:r>
              <a:rPr lang="fr-FR" sz="1200" dirty="0">
                <a:latin typeface="Inter" panose="020B0604020202020204" charset="0"/>
                <a:ea typeface="Inter" panose="020B0604020202020204" charset="0"/>
              </a:rPr>
              <a:t> to the Concept of ‘(Un)</a:t>
            </a:r>
            <a:r>
              <a:rPr lang="fr-FR" sz="1200" dirty="0" err="1">
                <a:latin typeface="Inter" panose="020B0604020202020204" charset="0"/>
                <a:ea typeface="Inter" panose="020B0604020202020204" charset="0"/>
              </a:rPr>
              <a:t>Translatability</a:t>
            </a:r>
            <a:r>
              <a:rPr lang="fr-FR" sz="1200" dirty="0">
                <a:latin typeface="Inter" panose="020B0604020202020204" charset="0"/>
                <a:ea typeface="Inter" panose="020B0604020202020204" charset="0"/>
              </a:rPr>
              <a:t>’ in the </a:t>
            </a:r>
            <a:r>
              <a:rPr lang="fr-FR" sz="1200" dirty="0" err="1">
                <a:latin typeface="Inter" panose="020B0604020202020204" charset="0"/>
                <a:ea typeface="Inter" panose="020B0604020202020204" charset="0"/>
              </a:rPr>
              <a:t>Romanian</a:t>
            </a:r>
            <a:r>
              <a:rPr lang="fr-FR" sz="1200" dirty="0">
                <a:latin typeface="Inter" panose="020B0604020202020204" charset="0"/>
                <a:ea typeface="Inter" panose="020B0604020202020204" charset="0"/>
              </a:rPr>
              <a:t> Translation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Departamentul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Studii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Britanice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Americane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Germane</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Facultății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Litere</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Craiova, </a:t>
            </a:r>
            <a:r>
              <a:rPr lang="fr-FR" sz="1200" dirty="0" err="1">
                <a:latin typeface="Inter" panose="020B0604020202020204" charset="0"/>
                <a:ea typeface="Inter" panose="020B0604020202020204" charset="0"/>
              </a:rPr>
              <a:t>decembrie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177800" algn="just">
              <a:lnSpc>
                <a:spcPts val="1540"/>
              </a:lnSpc>
              <a:buFont typeface="+mj-lt"/>
              <a:buAutoNum type="arabicPeriod" startAt="9"/>
            </a:pPr>
            <a:r>
              <a:rPr lang="fr-FR" sz="1200" b="1" dirty="0" err="1">
                <a:latin typeface="Inter" panose="020B0604020202020204" charset="0"/>
                <a:ea typeface="Inter" panose="020B0604020202020204" charset="0"/>
              </a:rPr>
              <a:t>Mihaela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Cozma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“Aspecte </a:t>
            </a:r>
            <a:r>
              <a:rPr lang="fr-FR" sz="1200" dirty="0" err="1">
                <a:latin typeface="Inter" panose="020B0604020202020204" charset="0"/>
                <a:ea typeface="Inter" panose="020B0604020202020204" charset="0"/>
              </a:rPr>
              <a:t>teoretice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practice ale </a:t>
            </a:r>
            <a:r>
              <a:rPr lang="fr-FR" sz="1200" dirty="0" err="1">
                <a:latin typeface="Inter" panose="020B0604020202020204" charset="0"/>
                <a:ea typeface="Inter" panose="020B0604020202020204" charset="0"/>
              </a:rPr>
              <a:t>conceptului</a:t>
            </a:r>
            <a:r>
              <a:rPr lang="fr-FR" sz="1200" dirty="0">
                <a:latin typeface="Inter" panose="020B0604020202020204" charset="0"/>
                <a:ea typeface="Inter" panose="020B0604020202020204" charset="0"/>
              </a:rPr>
              <a:t> de (in)</a:t>
            </a:r>
            <a:r>
              <a:rPr lang="fr-FR" sz="1200" dirty="0" err="1">
                <a:latin typeface="Inter" panose="020B0604020202020204" charset="0"/>
                <a:ea typeface="Inter" panose="020B0604020202020204" charset="0"/>
              </a:rPr>
              <a:t>traductibilitate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spațiul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lingvistic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cultural </a:t>
            </a:r>
            <a:r>
              <a:rPr lang="fr-FR" sz="1200" dirty="0" err="1">
                <a:latin typeface="Inter" panose="020B0604020202020204" charset="0"/>
                <a:ea typeface="Inter" panose="020B0604020202020204" charset="0"/>
              </a:rPr>
              <a:t>românesc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Simpozionul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internaţional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Provocări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trecute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prezente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evoluția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limbii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culturii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române</a:t>
            </a:r>
            <a:r>
              <a:rPr lang="fr-FR" sz="1200" dirty="0">
                <a:latin typeface="Inter" panose="020B0604020202020204" charset="0"/>
                <a:ea typeface="Inter" panose="020B0604020202020204" charset="0"/>
              </a:rPr>
              <a:t>” - A XX-a </a:t>
            </a:r>
            <a:r>
              <a:rPr lang="fr-FR" sz="1200" dirty="0" err="1">
                <a:latin typeface="Inter" panose="020B0604020202020204" charset="0"/>
                <a:ea typeface="Inter" panose="020B0604020202020204" charset="0"/>
              </a:rPr>
              <a:t>ediţie</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Simpozionului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anual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internaţional</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Institutului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Filologie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Română</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Philippide</a:t>
            </a:r>
            <a:r>
              <a:rPr lang="fr-FR" sz="1200" dirty="0">
                <a:latin typeface="Inter" panose="020B0604020202020204" charset="0"/>
                <a:ea typeface="Inter" panose="020B0604020202020204" charset="0"/>
              </a:rPr>
              <a:t>,” 22-24 </a:t>
            </a:r>
            <a:r>
              <a:rPr lang="fr-FR" sz="1200" dirty="0" err="1">
                <a:latin typeface="Inter" panose="020B0604020202020204" charset="0"/>
                <a:ea typeface="Inter" panose="020B0604020202020204" charset="0"/>
              </a:rPr>
              <a:t>septembrie</a:t>
            </a:r>
            <a:r>
              <a:rPr lang="fr-FR" sz="1200" dirty="0">
                <a:latin typeface="Inter" panose="020B0604020202020204" charset="0"/>
                <a:ea typeface="Inter" panose="020B0604020202020204" charset="0"/>
              </a:rPr>
              <a:t> 2021. </a:t>
            </a:r>
            <a:endParaRPr lang="en-US" sz="1200" dirty="0">
              <a:latin typeface="Inter" panose="020B0604020202020204" charset="0"/>
              <a:ea typeface="Inter" panose="020B0604020202020204" charset="0"/>
            </a:endParaRPr>
          </a:p>
          <a:p>
            <a:pPr indent="177800" algn="just">
              <a:lnSpc>
                <a:spcPts val="1540"/>
              </a:lnSpc>
              <a:buFont typeface="+mj-lt"/>
              <a:buAutoNum type="arabicPeriod" startAt="9"/>
            </a:pPr>
            <a:r>
              <a:rPr lang="fr-FR" sz="1200" b="1" dirty="0" err="1">
                <a:latin typeface="Inter" panose="020B0604020202020204" charset="0"/>
                <a:ea typeface="Inter" panose="020B0604020202020204" charset="0"/>
              </a:rPr>
              <a:t>Mihaela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Cozma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Translating</a:t>
            </a:r>
            <a:r>
              <a:rPr lang="fr-FR" sz="1200" dirty="0">
                <a:latin typeface="Inter" panose="020B0604020202020204" charset="0"/>
                <a:ea typeface="Inter" panose="020B0604020202020204" charset="0"/>
              </a:rPr>
              <a:t> or Not </a:t>
            </a:r>
            <a:r>
              <a:rPr lang="fr-FR" sz="1200" dirty="0" err="1">
                <a:latin typeface="Inter" panose="020B0604020202020204" charset="0"/>
                <a:ea typeface="Inter" panose="020B0604020202020204" charset="0"/>
              </a:rPr>
              <a:t>Translating</a:t>
            </a:r>
            <a:r>
              <a:rPr lang="fr-FR" sz="1200" dirty="0">
                <a:latin typeface="Inter" panose="020B0604020202020204" charset="0"/>
                <a:ea typeface="Inter" panose="020B0604020202020204" charset="0"/>
              </a:rPr>
              <a:t> Food </a:t>
            </a:r>
            <a:r>
              <a:rPr lang="fr-FR" sz="1200" dirty="0" err="1">
                <a:latin typeface="Inter" panose="020B0604020202020204" charset="0"/>
                <a:ea typeface="Inter" panose="020B0604020202020204" charset="0"/>
              </a:rPr>
              <a:t>Names</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Study</a:t>
            </a:r>
            <a:r>
              <a:rPr lang="fr-FR" sz="1200" dirty="0">
                <a:latin typeface="Inter" panose="020B0604020202020204" charset="0"/>
                <a:ea typeface="Inter" panose="020B0604020202020204" charset="0"/>
              </a:rPr>
              <a:t> on The </a:t>
            </a:r>
            <a:r>
              <a:rPr lang="fr-FR" sz="1200" dirty="0" err="1">
                <a:latin typeface="Inter" panose="020B0604020202020204" charset="0"/>
                <a:ea typeface="Inter" panose="020B0604020202020204" charset="0"/>
              </a:rPr>
              <a:t>Romanian</a:t>
            </a:r>
            <a:r>
              <a:rPr lang="fr-FR" sz="1200" dirty="0">
                <a:latin typeface="Inter" panose="020B0604020202020204" charset="0"/>
                <a:ea typeface="Inter" panose="020B0604020202020204" charset="0"/>
              </a:rPr>
              <a:t> Versus the English </a:t>
            </a:r>
            <a:r>
              <a:rPr lang="fr-FR" sz="1200" dirty="0" err="1">
                <a:latin typeface="Inter" panose="020B0604020202020204" charset="0"/>
                <a:ea typeface="Inter" panose="020B0604020202020204" charset="0"/>
              </a:rPr>
              <a:t>Variants</a:t>
            </a:r>
            <a:r>
              <a:rPr lang="fr-FR" sz="1200" dirty="0">
                <a:latin typeface="Inter" panose="020B0604020202020204" charset="0"/>
                <a:ea typeface="Inter" panose="020B0604020202020204" charset="0"/>
              </a:rPr>
              <a:t> of Restaurant Menus,” British and 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13-15 mai 2021.</a:t>
            </a:r>
            <a:endParaRPr lang="en-US" sz="1200" dirty="0">
              <a:latin typeface="Inter" panose="020B0604020202020204" charset="0"/>
              <a:ea typeface="Inter" panose="020B0604020202020204" charset="0"/>
            </a:endParaRPr>
          </a:p>
        </p:txBody>
      </p:sp>
      <p:sp>
        <p:nvSpPr>
          <p:cNvPr id="14"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extLst>
      <p:ext uri="{BB962C8B-B14F-4D97-AF65-F5344CB8AC3E}">
        <p14:creationId xmlns:p14="http://schemas.microsoft.com/office/powerpoint/2010/main" val="367640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400383"/>
            <a:ext cx="7560000" cy="291617"/>
            <a:chOff x="0" y="0"/>
            <a:chExt cx="3979199" cy="153492"/>
          </a:xfrm>
        </p:grpSpPr>
        <p:sp>
          <p:nvSpPr>
            <p:cNvPr id="5" name="Freeform 5"/>
            <p:cNvSpPr/>
            <p:nvPr/>
          </p:nvSpPr>
          <p:spPr>
            <a:xfrm>
              <a:off x="0" y="0"/>
              <a:ext cx="3979199" cy="153492"/>
            </a:xfrm>
            <a:custGeom>
              <a:avLst/>
              <a:gdLst/>
              <a:ahLst/>
              <a:cxnLst/>
              <a:rect l="l" t="t" r="r" b="b"/>
              <a:pathLst>
                <a:path w="3979199" h="153492">
                  <a:moveTo>
                    <a:pt x="0" y="0"/>
                  </a:moveTo>
                  <a:lnTo>
                    <a:pt x="3979199" y="0"/>
                  </a:lnTo>
                  <a:lnTo>
                    <a:pt x="3979199" y="153492"/>
                  </a:lnTo>
                  <a:lnTo>
                    <a:pt x="0" y="153492"/>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9" name="TextBox 9"/>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292600"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12</a:t>
            </a:r>
            <a:endParaRPr lang="en-US" sz="1103" spc="22" dirty="0">
              <a:solidFill>
                <a:srgbClr val="164F84"/>
              </a:solidFill>
              <a:latin typeface="Inter Bold"/>
            </a:endParaRPr>
          </a:p>
        </p:txBody>
      </p:sp>
      <p:sp>
        <p:nvSpPr>
          <p:cNvPr id="13" name="TextBox 13"/>
          <p:cNvSpPr txBox="1"/>
          <p:nvPr/>
        </p:nvSpPr>
        <p:spPr>
          <a:xfrm>
            <a:off x="576144" y="3095018"/>
            <a:ext cx="4219933" cy="192360"/>
          </a:xfrm>
          <a:prstGeom prst="rect">
            <a:avLst/>
          </a:prstGeom>
        </p:spPr>
        <p:txBody>
          <a:bodyPr lIns="0" tIns="0" rIns="0" bIns="0" rtlCol="0" anchor="t">
            <a:spAutoFit/>
          </a:bodyPr>
          <a:lstStyle/>
          <a:p>
            <a:pPr algn="just">
              <a:lnSpc>
                <a:spcPts val="1544"/>
              </a:lnSpc>
            </a:pPr>
            <a:r>
              <a:rPr lang="en-US" sz="1400" b="1" spc="22" dirty="0">
                <a:solidFill>
                  <a:srgbClr val="000000"/>
                </a:solidFill>
                <a:latin typeface="Inter"/>
              </a:rPr>
              <a:t>b.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țară</a:t>
            </a:r>
            <a:r>
              <a:rPr lang="en-US" sz="1400" b="1" spc="22" dirty="0">
                <a:solidFill>
                  <a:srgbClr val="000000"/>
                </a:solidFill>
                <a:latin typeface="Inter"/>
              </a:rPr>
              <a:t>:</a:t>
            </a:r>
          </a:p>
        </p:txBody>
      </p:sp>
      <p:sp>
        <p:nvSpPr>
          <p:cNvPr id="16" name="Rectangle 15"/>
          <p:cNvSpPr/>
          <p:nvPr/>
        </p:nvSpPr>
        <p:spPr>
          <a:xfrm>
            <a:off x="501650" y="3485917"/>
            <a:ext cx="6553200" cy="6043642"/>
          </a:xfrm>
          <a:prstGeom prst="rect">
            <a:avLst/>
          </a:prstGeom>
        </p:spPr>
        <p:txBody>
          <a:bodyPr wrap="square">
            <a:spAutoFit/>
          </a:bodyPr>
          <a:lstStyle/>
          <a:p>
            <a:pPr indent="269875" algn="just">
              <a:lnSpc>
                <a:spcPts val="1540"/>
              </a:lnSpc>
              <a:buFont typeface="+mj-lt"/>
              <a:buAutoNum type="arabicPeriod" startAt="20"/>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Crăciun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Conspiracy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Theories</a:t>
            </a:r>
            <a:r>
              <a:rPr lang="fr-FR" sz="1200" dirty="0">
                <a:latin typeface="Inter" panose="020B0604020202020204" charset="0"/>
                <a:ea typeface="Inter" panose="020B0604020202020204" charset="0"/>
              </a:rPr>
              <a:t> as Trauma </a:t>
            </a:r>
            <a:r>
              <a:rPr lang="fr-FR" sz="1200" dirty="0" err="1">
                <a:latin typeface="Inter" panose="020B0604020202020204" charset="0"/>
                <a:ea typeface="Inter" panose="020B0604020202020204" charset="0"/>
              </a:rPr>
              <a:t>Work</a:t>
            </a:r>
            <a:r>
              <a:rPr lang="fr-FR" sz="1200" dirty="0">
                <a:latin typeface="Inter" panose="020B0604020202020204" charset="0"/>
                <a:ea typeface="Inter" panose="020B0604020202020204" charset="0"/>
              </a:rPr>
              <a:t>.” British and 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13-15 mai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E</a:t>
            </a:r>
            <a:r>
              <a:rPr lang="fr-FR" sz="1200" dirty="0" err="1">
                <a:latin typeface="Inter" panose="020B0604020202020204" charset="0"/>
                <a:ea typeface="Inter" panose="020B0604020202020204" charset="0"/>
              </a:rPr>
              <a:t>minescu's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chromatic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lexicon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a:t>
            </a:r>
            <a:r>
              <a:rPr lang="fr-FR" sz="1200" dirty="0" err="1">
                <a:latin typeface="Inter" panose="020B0604020202020204" charset="0"/>
                <a:ea typeface="Inter" panose="020B0604020202020204" charset="0"/>
              </a:rPr>
              <a:t>iterature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Discourse</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Multicultural</a:t>
            </a:r>
            <a:r>
              <a:rPr lang="fr-FR" sz="1200" dirty="0">
                <a:latin typeface="Inter" panose="020B0604020202020204" charset="0"/>
                <a:ea typeface="Inter" panose="020B0604020202020204" charset="0"/>
              </a:rPr>
              <a:t> Dialogue IX,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Dimitrie</a:t>
            </a:r>
            <a:r>
              <a:rPr lang="fr-FR" sz="1200" dirty="0">
                <a:latin typeface="Inter" panose="020B0604020202020204" charset="0"/>
                <a:ea typeface="Inter" panose="020B0604020202020204" charset="0"/>
              </a:rPr>
              <a:t> Cantemir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Tîrgu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Mureș</a:t>
            </a:r>
            <a:r>
              <a:rPr lang="fr-FR" sz="1200" dirty="0">
                <a:latin typeface="Inter" panose="020B0604020202020204" charset="0"/>
                <a:ea typeface="Inter" panose="020B0604020202020204" charset="0"/>
              </a:rPr>
              <a:t>, 11-12 </a:t>
            </a:r>
            <a:r>
              <a:rPr lang="fr-FR" sz="1200" dirty="0" err="1">
                <a:latin typeface="Inter" panose="020B0604020202020204" charset="0"/>
                <a:ea typeface="Inter" panose="020B0604020202020204" charset="0"/>
              </a:rPr>
              <a:t>decembrie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“La </a:t>
            </a:r>
            <a:r>
              <a:rPr lang="fr-FR" sz="1200" dirty="0" err="1">
                <a:latin typeface="Inter" panose="020B0604020202020204" charset="0"/>
                <a:ea typeface="Inter" panose="020B0604020202020204" charset="0"/>
              </a:rPr>
              <a:t>persistencia</a:t>
            </a:r>
            <a:r>
              <a:rPr lang="fr-FR" sz="1200" dirty="0">
                <a:latin typeface="Inter" panose="020B0604020202020204" charset="0"/>
                <a:ea typeface="Inter" panose="020B0604020202020204" charset="0"/>
              </a:rPr>
              <a:t> de la </a:t>
            </a:r>
            <a:r>
              <a:rPr lang="fr-FR" sz="1200" dirty="0" err="1">
                <a:latin typeface="Inter" panose="020B0604020202020204" charset="0"/>
                <a:ea typeface="Inter" panose="020B0604020202020204" charset="0"/>
              </a:rPr>
              <a:t>memoria</a:t>
            </a:r>
            <a:r>
              <a:rPr lang="fr-FR" sz="1200" dirty="0">
                <a:latin typeface="Inter" panose="020B0604020202020204" charset="0"/>
                <a:ea typeface="Inter" panose="020B0604020202020204" charset="0"/>
              </a:rPr>
              <a:t> en las </a:t>
            </a:r>
            <a:r>
              <a:rPr lang="fr-FR" sz="1200" dirty="0" err="1">
                <a:latin typeface="Inter" panose="020B0604020202020204" charset="0"/>
                <a:ea typeface="Inter" panose="020B0604020202020204" charset="0"/>
              </a:rPr>
              <a:t>expresiones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idiomáticas</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a:t>
            </a:r>
            <a:r>
              <a:rPr lang="fr-FR" sz="1200" dirty="0" err="1">
                <a:latin typeface="Inter" panose="020B0604020202020204" charset="0"/>
                <a:ea typeface="Inter" panose="020B0604020202020204" charset="0"/>
              </a:rPr>
              <a:t>olocviul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Internaţional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Comunicare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şi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Cultură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Romània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Europeană</a:t>
            </a:r>
            <a:r>
              <a:rPr lang="fr-FR" sz="1200" dirty="0">
                <a:latin typeface="Inter" panose="020B0604020202020204" charset="0"/>
                <a:ea typeface="Inter" panose="020B0604020202020204" charset="0"/>
              </a:rPr>
              <a:t>, CICCRE </a:t>
            </a:r>
            <a:r>
              <a:rPr lang="fr-FR" sz="1200" dirty="0" err="1">
                <a:latin typeface="Inter" panose="020B0604020202020204" charset="0"/>
                <a:ea typeface="Inter" panose="020B0604020202020204" charset="0"/>
              </a:rPr>
              <a:t>ediţia</a:t>
            </a:r>
            <a:r>
              <a:rPr lang="fr-FR" sz="1200" dirty="0">
                <a:latin typeface="Inter" panose="020B0604020202020204" charset="0"/>
                <a:ea typeface="Inter" panose="020B0604020202020204" charset="0"/>
              </a:rPr>
              <a:t> a IX-a 2021, </a:t>
            </a:r>
            <a:r>
              <a:rPr lang="fr-FR" sz="1200" dirty="0" err="1">
                <a:latin typeface="Inter" panose="020B0604020202020204" charset="0"/>
                <a:ea typeface="Inter" panose="020B0604020202020204" charset="0"/>
              </a:rPr>
              <a:t>Facultatea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Litere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Istorie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şi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Teologie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11-12 </a:t>
            </a:r>
            <a:r>
              <a:rPr lang="fr-FR" sz="1200" dirty="0" err="1">
                <a:latin typeface="Inter" panose="020B0604020202020204" charset="0"/>
                <a:ea typeface="Inter" panose="020B0604020202020204" charset="0"/>
              </a:rPr>
              <a:t>iunie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Retos</a:t>
            </a:r>
            <a:r>
              <a:rPr lang="fr-FR" sz="1200" dirty="0">
                <a:latin typeface="Inter" panose="020B0604020202020204" charset="0"/>
                <a:ea typeface="Inter" panose="020B0604020202020204" charset="0"/>
              </a:rPr>
              <a:t> en la </a:t>
            </a:r>
            <a:r>
              <a:rPr lang="fr-FR" sz="1200" dirty="0" err="1">
                <a:latin typeface="Inter" panose="020B0604020202020204" charset="0"/>
                <a:ea typeface="Inter" panose="020B0604020202020204" charset="0"/>
              </a:rPr>
              <a:t>enseñanza</a:t>
            </a:r>
            <a:r>
              <a:rPr lang="fr-FR" sz="1200" dirty="0">
                <a:latin typeface="Inter" panose="020B0604020202020204" charset="0"/>
                <a:ea typeface="Inter" panose="020B0604020202020204" charset="0"/>
              </a:rPr>
              <a:t> de ELE en </a:t>
            </a:r>
            <a:r>
              <a:rPr lang="fr-FR" sz="1200" dirty="0" err="1">
                <a:latin typeface="Inter" panose="020B0604020202020204" charset="0"/>
                <a:ea typeface="Inter" panose="020B0604020202020204" charset="0"/>
              </a:rPr>
              <a:t>tiempos</a:t>
            </a:r>
            <a:r>
              <a:rPr lang="fr-FR" sz="1200" dirty="0">
                <a:latin typeface="Inter" panose="020B0604020202020204" charset="0"/>
                <a:ea typeface="Inter" panose="020B0604020202020204" charset="0"/>
              </a:rPr>
              <a:t> de COVID-19,” </a:t>
            </a:r>
            <a:r>
              <a:rPr lang="fr-FR" sz="1200" i="1" dirty="0" err="1">
                <a:latin typeface="Inter" panose="020B0604020202020204" charset="0"/>
                <a:ea typeface="Inter" panose="020B0604020202020204" charset="0"/>
              </a:rPr>
              <a:t>C</a:t>
            </a:r>
            <a:r>
              <a:rPr lang="fr-FR" sz="1200" dirty="0" err="1">
                <a:latin typeface="Inter" panose="020B0604020202020204" charset="0"/>
                <a:ea typeface="Inter" panose="020B0604020202020204" charset="0"/>
              </a:rPr>
              <a:t>oloquio</a:t>
            </a:r>
            <a:r>
              <a:rPr lang="fr-FR" sz="1200" dirty="0">
                <a:latin typeface="Inter" panose="020B0604020202020204" charset="0"/>
                <a:ea typeface="Inter" panose="020B0604020202020204" charset="0"/>
              </a:rPr>
              <a:t> Internacional ASIR 2021. </a:t>
            </a:r>
            <a:r>
              <a:rPr lang="fr-FR" sz="1200" dirty="0" err="1">
                <a:latin typeface="Inter" panose="020B0604020202020204" charset="0"/>
                <a:ea typeface="Inter" panose="020B0604020202020204" charset="0"/>
              </a:rPr>
              <a:t>Convergencias</a:t>
            </a:r>
            <a:r>
              <a:rPr lang="fr-FR" sz="1200" dirty="0">
                <a:latin typeface="Inter" panose="020B0604020202020204" charset="0"/>
                <a:ea typeface="Inter" panose="020B0604020202020204" charset="0"/>
              </a:rPr>
              <a:t> y </a:t>
            </a:r>
            <a:r>
              <a:rPr lang="fr-FR" sz="1200" dirty="0" err="1">
                <a:latin typeface="Inter" panose="020B0604020202020204" charset="0"/>
                <a:ea typeface="Inter" panose="020B0604020202020204" charset="0"/>
              </a:rPr>
              <a:t>divergencias</a:t>
            </a:r>
            <a:r>
              <a:rPr lang="fr-FR" sz="1200" dirty="0">
                <a:latin typeface="Inter" panose="020B0604020202020204" charset="0"/>
                <a:ea typeface="Inter" panose="020B0604020202020204" charset="0"/>
              </a:rPr>
              <a:t> en el </a:t>
            </a:r>
            <a:r>
              <a:rPr lang="fr-FR" sz="1200" dirty="0" err="1">
                <a:latin typeface="Inter" panose="020B0604020202020204" charset="0"/>
                <a:ea typeface="Inter" panose="020B0604020202020204" charset="0"/>
              </a:rPr>
              <a:t>espacio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iberoamericano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București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Facultatea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Limbi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străine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Departamentul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Limbi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Romanice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Clasice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Neogreacă</a:t>
            </a:r>
            <a:r>
              <a:rPr lang="fr-FR" sz="1200" dirty="0">
                <a:latin typeface="Inter" panose="020B0604020202020204" charset="0"/>
                <a:ea typeface="Inter" panose="020B0604020202020204" charset="0"/>
              </a:rPr>
              <a:t>, 15-17 </a:t>
            </a:r>
            <a:r>
              <a:rPr lang="fr-FR" sz="1200" dirty="0" err="1">
                <a:latin typeface="Inter" panose="020B0604020202020204" charset="0"/>
                <a:ea typeface="Inter" panose="020B0604020202020204" charset="0"/>
              </a:rPr>
              <a:t>iulie</a:t>
            </a:r>
            <a:r>
              <a:rPr lang="fr-FR" sz="1200" dirty="0">
                <a:latin typeface="Inter" panose="020B0604020202020204" charset="0"/>
                <a:ea typeface="Inter" panose="020B0604020202020204" charset="0"/>
              </a:rPr>
              <a:t> 2021. </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Andreea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Dobrescu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“Catharsis </a:t>
            </a:r>
            <a:r>
              <a:rPr lang="fr-FR" sz="1200" dirty="0" err="1">
                <a:latin typeface="Inter" panose="020B0604020202020204" charset="0"/>
                <a:ea typeface="Inter" panose="020B0604020202020204" charset="0"/>
              </a:rPr>
              <a:t>through</a:t>
            </a:r>
            <a:r>
              <a:rPr lang="fr-FR" sz="1200" dirty="0">
                <a:latin typeface="Inter" panose="020B0604020202020204" charset="0"/>
                <a:ea typeface="Inter" panose="020B0604020202020204" charset="0"/>
              </a:rPr>
              <a:t> art: the </a:t>
            </a:r>
            <a:r>
              <a:rPr lang="fr-FR" sz="1200" dirty="0" err="1">
                <a:latin typeface="Inter" panose="020B0604020202020204" charset="0"/>
                <a:ea typeface="Inter" panose="020B0604020202020204" charset="0"/>
              </a:rPr>
              <a:t>therapeutic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function</a:t>
            </a:r>
            <a:r>
              <a:rPr lang="fr-FR" sz="1200" dirty="0">
                <a:latin typeface="Inter" panose="020B0604020202020204" charset="0"/>
                <a:ea typeface="Inter" panose="020B0604020202020204" charset="0"/>
              </a:rPr>
              <a:t> of </a:t>
            </a:r>
            <a:r>
              <a:rPr lang="fr-FR" sz="1200" dirty="0" err="1">
                <a:latin typeface="Inter" panose="020B0604020202020204" charset="0"/>
                <a:ea typeface="Inter" panose="020B0604020202020204" charset="0"/>
              </a:rPr>
              <a:t>writing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Conferința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tema</a:t>
            </a:r>
            <a:r>
              <a:rPr lang="fr-FR" sz="1200" dirty="0">
                <a:latin typeface="Inter" panose="020B0604020202020204" charset="0"/>
                <a:ea typeface="Inter" panose="020B0604020202020204" charset="0"/>
              </a:rPr>
              <a:t> Adaptive </a:t>
            </a:r>
            <a:r>
              <a:rPr lang="fr-FR" sz="1200" dirty="0" err="1">
                <a:latin typeface="Inter" panose="020B0604020202020204" charset="0"/>
                <a:ea typeface="Inter" panose="020B0604020202020204" charset="0"/>
              </a:rPr>
              <a:t>Storytelling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Națională</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Artă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Teatrală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Cinematografică</a:t>
            </a:r>
            <a:r>
              <a:rPr lang="fr-FR" sz="1200" dirty="0">
                <a:latin typeface="Inter" panose="020B0604020202020204" charset="0"/>
                <a:ea typeface="Inter" panose="020B0604020202020204" charset="0"/>
              </a:rPr>
              <a:t> „Ion Luca Caragiale,” </a:t>
            </a:r>
            <a:r>
              <a:rPr lang="fr-FR" sz="1200" dirty="0" err="1">
                <a:latin typeface="Inter" panose="020B0604020202020204" charset="0"/>
                <a:ea typeface="Inter" panose="020B0604020202020204" charset="0"/>
              </a:rPr>
              <a:t>București</a:t>
            </a:r>
            <a:r>
              <a:rPr lang="fr-FR" sz="1200" dirty="0">
                <a:latin typeface="Inter" panose="020B0604020202020204" charset="0"/>
                <a:ea typeface="Inter" panose="020B0604020202020204" charset="0"/>
              </a:rPr>
              <a:t>, 2-5 </a:t>
            </a:r>
            <a:r>
              <a:rPr lang="fr-FR" sz="1200" dirty="0" err="1">
                <a:latin typeface="Inter" panose="020B0604020202020204" charset="0"/>
                <a:ea typeface="Inter" panose="020B0604020202020204" charset="0"/>
              </a:rPr>
              <a:t>decembrie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a:latin typeface="Inter" panose="020B0604020202020204" charset="0"/>
                <a:ea typeface="Inter" panose="020B0604020202020204" charset="0"/>
              </a:rPr>
              <a:t>Ileana </a:t>
            </a:r>
            <a:r>
              <a:rPr lang="fr-FR" sz="1200" b="1" dirty="0" err="1">
                <a:latin typeface="Inter" panose="020B0604020202020204" charset="0"/>
                <a:ea typeface="Inter" panose="020B0604020202020204" charset="0"/>
              </a:rPr>
              <a:t>Neli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Eiben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„Traduction et réception des textes </a:t>
            </a:r>
            <a:r>
              <a:rPr lang="fr-FR" sz="1200" dirty="0" err="1">
                <a:latin typeface="Inter" panose="020B0604020202020204" charset="0"/>
                <a:ea typeface="Inter" panose="020B0604020202020204" charset="0"/>
              </a:rPr>
              <a:t>traductologiques</a:t>
            </a:r>
            <a:r>
              <a:rPr lang="fr-FR" sz="1200" dirty="0">
                <a:latin typeface="Inter" panose="020B0604020202020204" charset="0"/>
                <a:ea typeface="Inter" panose="020B0604020202020204" charset="0"/>
              </a:rPr>
              <a:t> français et francophones en Roumanie,” </a:t>
            </a:r>
            <a:r>
              <a:rPr lang="fr-FR" sz="1200" dirty="0" err="1">
                <a:latin typeface="Inter" panose="020B0604020202020204" charset="0"/>
                <a:ea typeface="Inter" panose="020B0604020202020204" charset="0"/>
              </a:rPr>
              <a:t>Colocviul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a:t>
            </a:r>
            <a:r>
              <a:rPr lang="fr-FR" sz="1200" dirty="0">
                <a:latin typeface="Inter" panose="020B0604020202020204" charset="0"/>
                <a:ea typeface="Inter" panose="020B0604020202020204" charset="0"/>
              </a:rPr>
              <a:t> « Frontière(s) » XVe Colloque International d’Études Francophones Timişoara (Roumanie), CIEFT,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19-20 </a:t>
            </a:r>
            <a:r>
              <a:rPr lang="fr-FR" sz="1200" dirty="0" err="1">
                <a:latin typeface="Inter" panose="020B0604020202020204" charset="0"/>
                <a:ea typeface="Inter" panose="020B0604020202020204" charset="0"/>
              </a:rPr>
              <a:t>martie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Luminița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Frențiu</a:t>
            </a:r>
            <a:r>
              <a:rPr lang="fr-FR" sz="1200" dirty="0">
                <a:latin typeface="Inter" panose="020B0604020202020204" charset="0"/>
                <a:ea typeface="Inter" panose="020B0604020202020204" charset="0"/>
              </a:rPr>
              <a:t>. British and 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13-15 Mai 2021. </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Luminița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Frențiu</a:t>
            </a:r>
            <a:r>
              <a:rPr lang="fr-FR" sz="1200" b="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Conference</a:t>
            </a:r>
            <a:r>
              <a:rPr lang="fr-FR" sz="1200" dirty="0">
                <a:latin typeface="Inter" panose="020B0604020202020204" charset="0"/>
                <a:ea typeface="Inter" panose="020B0604020202020204" charset="0"/>
              </a:rPr>
              <a:t> on </a:t>
            </a:r>
            <a:r>
              <a:rPr lang="fr-FR" sz="1200" dirty="0" err="1">
                <a:latin typeface="Inter" panose="020B0604020202020204" charset="0"/>
                <a:ea typeface="Inter" panose="020B0604020202020204" charset="0"/>
              </a:rPr>
              <a:t>Subtitling</a:t>
            </a:r>
            <a:r>
              <a:rPr lang="fr-FR" sz="1200" dirty="0">
                <a:latin typeface="Inter" panose="020B0604020202020204" charset="0"/>
                <a:ea typeface="Inter" panose="020B0604020202020204" charset="0"/>
              </a:rPr>
              <a:t> #Train2validate, a Multiplier </a:t>
            </a:r>
            <a:r>
              <a:rPr lang="fr-FR" sz="1200" dirty="0" err="1">
                <a:latin typeface="Inter" panose="020B0604020202020204" charset="0"/>
                <a:ea typeface="Inter" panose="020B0604020202020204" charset="0"/>
              </a:rPr>
              <a:t>event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București</a:t>
            </a:r>
            <a:r>
              <a:rPr lang="fr-FR" sz="1200" dirty="0">
                <a:latin typeface="Inter" panose="020B0604020202020204" charset="0"/>
                <a:ea typeface="Inter" panose="020B0604020202020204" charset="0"/>
              </a:rPr>
              <a:t> 26 Mai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Gaiţă</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“La </a:t>
            </a:r>
            <a:r>
              <a:rPr lang="fr-FR" sz="1200" dirty="0" err="1">
                <a:latin typeface="Inter" panose="020B0604020202020204" charset="0"/>
                <a:ea typeface="Inter" panose="020B0604020202020204" charset="0"/>
              </a:rPr>
              <a:t>aplicación</a:t>
            </a:r>
            <a:r>
              <a:rPr lang="fr-FR" sz="1200" dirty="0">
                <a:latin typeface="Inter" panose="020B0604020202020204" charset="0"/>
                <a:ea typeface="Inter" panose="020B0604020202020204" charset="0"/>
              </a:rPr>
              <a:t> de la </a:t>
            </a:r>
            <a:r>
              <a:rPr lang="fr-FR" sz="1200" dirty="0" err="1">
                <a:latin typeface="Inter" panose="020B0604020202020204" charset="0"/>
                <a:ea typeface="Inter" panose="020B0604020202020204" charset="0"/>
              </a:rPr>
              <a:t>gamificación</a:t>
            </a:r>
            <a:r>
              <a:rPr lang="fr-FR" sz="1200" dirty="0">
                <a:latin typeface="Inter" panose="020B0604020202020204" charset="0"/>
                <a:ea typeface="Inter" panose="020B0604020202020204" charset="0"/>
              </a:rPr>
              <a:t> en el aula</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Simpozionul</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Unidad</a:t>
            </a:r>
            <a:r>
              <a:rPr lang="fr-FR" sz="1200" dirty="0">
                <a:latin typeface="Inter" panose="020B0604020202020204" charset="0"/>
                <a:ea typeface="Inter" panose="020B0604020202020204" charset="0"/>
              </a:rPr>
              <a:t> y </a:t>
            </a:r>
            <a:r>
              <a:rPr lang="fr-FR" sz="1200" dirty="0" err="1">
                <a:latin typeface="Inter" panose="020B0604020202020204" charset="0"/>
                <a:ea typeface="Inter" panose="020B0604020202020204" charset="0"/>
              </a:rPr>
              <a:t>diversidad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lingüítica</a:t>
            </a:r>
            <a:r>
              <a:rPr lang="fr-FR" sz="1200" dirty="0">
                <a:latin typeface="Inter" panose="020B0604020202020204" charset="0"/>
                <a:ea typeface="Inter" panose="020B0604020202020204" charset="0"/>
              </a:rPr>
              <a:t> en el </a:t>
            </a:r>
            <a:r>
              <a:rPr lang="fr-FR" sz="1200" dirty="0" err="1">
                <a:latin typeface="Inter" panose="020B0604020202020204" charset="0"/>
                <a:ea typeface="Inter" panose="020B0604020202020204" charset="0"/>
              </a:rPr>
              <a:t>español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actual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18 mai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Kinga</a:t>
            </a:r>
            <a:r>
              <a:rPr lang="fr-FR" sz="1200" b="1" dirty="0">
                <a:latin typeface="Inter" panose="020B0604020202020204" charset="0"/>
                <a:ea typeface="Inter" panose="020B0604020202020204" charset="0"/>
              </a:rPr>
              <a:t> Gall.</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Zeit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Stadtgeschichten</a:t>
            </a:r>
            <a:r>
              <a:rPr lang="fr-FR" sz="1200" dirty="0">
                <a:latin typeface="Inter" panose="020B0604020202020204" charset="0"/>
                <a:ea typeface="Inter" panose="020B0604020202020204" charset="0"/>
              </a:rPr>
              <a:t> in der ‘</a:t>
            </a:r>
            <a:r>
              <a:rPr lang="fr-FR" sz="1200" dirty="0" err="1">
                <a:latin typeface="Inter" panose="020B0604020202020204" charset="0"/>
                <a:ea typeface="Inter" panose="020B0604020202020204" charset="0"/>
              </a:rPr>
              <a:t>Temesvarer</a:t>
            </a:r>
            <a:r>
              <a:rPr lang="fr-FR" sz="1200" dirty="0">
                <a:latin typeface="Inter" panose="020B0604020202020204" charset="0"/>
                <a:ea typeface="Inter" panose="020B0604020202020204" charset="0"/>
              </a:rPr>
              <a:t> Zeitung,’” </a:t>
            </a:r>
            <a:r>
              <a:rPr lang="fr-FR" sz="1200" dirty="0" err="1">
                <a:latin typeface="Inter" panose="020B0604020202020204" charset="0"/>
                <a:ea typeface="Inter" panose="020B0604020202020204" charset="0"/>
              </a:rPr>
              <a:t>Sesiunea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comunicări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Geschichte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Geschichten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Philologiegeschichtliche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sprach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literaturwissenschaftliche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Perspektiven</a:t>
            </a:r>
            <a:r>
              <a:rPr lang="fr-FR" sz="1200" dirty="0">
                <a:latin typeface="Inter" panose="020B0604020202020204" charset="0"/>
                <a:ea typeface="Inter" panose="020B0604020202020204" charset="0"/>
              </a:rPr>
              <a:t>“, UVT,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19-20 </a:t>
            </a:r>
            <a:r>
              <a:rPr lang="fr-FR" sz="1200" dirty="0" err="1">
                <a:latin typeface="Inter" panose="020B0604020202020204" charset="0"/>
                <a:ea typeface="Inter" panose="020B0604020202020204" charset="0"/>
              </a:rPr>
              <a:t>noiembrie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Kinga</a:t>
            </a:r>
            <a:r>
              <a:rPr lang="fr-FR" sz="1200" b="1" dirty="0">
                <a:latin typeface="Inter" panose="020B0604020202020204" charset="0"/>
                <a:ea typeface="Inter" panose="020B0604020202020204" charset="0"/>
              </a:rPr>
              <a:t> Gall.</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Falsche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Katze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gemeiner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Hund</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Vorurteile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gegen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Sesiunea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comunicări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a:t>
            </a:r>
            <a:r>
              <a:rPr lang="fr-FR" sz="1200" dirty="0">
                <a:latin typeface="Inter" panose="020B0604020202020204" charset="0"/>
                <a:ea typeface="Inter" panose="020B0604020202020204" charset="0"/>
              </a:rPr>
              <a:t>. “Transilvania” </a:t>
            </a:r>
            <a:r>
              <a:rPr lang="fr-FR" sz="1200" dirty="0" err="1">
                <a:latin typeface="Inter" panose="020B0604020202020204" charset="0"/>
                <a:ea typeface="Inter" panose="020B0604020202020204" charset="0"/>
              </a:rPr>
              <a:t>Brașov</a:t>
            </a:r>
            <a:r>
              <a:rPr lang="fr-FR" sz="1200" dirty="0">
                <a:latin typeface="Inter" panose="020B0604020202020204" charset="0"/>
                <a:ea typeface="Inter" panose="020B0604020202020204" charset="0"/>
              </a:rPr>
              <a:t>, 09 </a:t>
            </a:r>
            <a:r>
              <a:rPr lang="fr-FR" sz="1200" dirty="0" err="1">
                <a:latin typeface="Inter" panose="020B0604020202020204" charset="0"/>
                <a:ea typeface="Inter" panose="020B0604020202020204" charset="0"/>
              </a:rPr>
              <a:t>aprilie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p:txBody>
      </p:sp>
      <p:sp>
        <p:nvSpPr>
          <p:cNvPr id="14"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extLst>
      <p:ext uri="{BB962C8B-B14F-4D97-AF65-F5344CB8AC3E}">
        <p14:creationId xmlns:p14="http://schemas.microsoft.com/office/powerpoint/2010/main" val="3551289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400383"/>
            <a:ext cx="7560000" cy="291617"/>
            <a:chOff x="0" y="0"/>
            <a:chExt cx="3979199" cy="153492"/>
          </a:xfrm>
        </p:grpSpPr>
        <p:sp>
          <p:nvSpPr>
            <p:cNvPr id="5" name="Freeform 5"/>
            <p:cNvSpPr/>
            <p:nvPr/>
          </p:nvSpPr>
          <p:spPr>
            <a:xfrm>
              <a:off x="0" y="0"/>
              <a:ext cx="3979199" cy="153492"/>
            </a:xfrm>
            <a:custGeom>
              <a:avLst/>
              <a:gdLst/>
              <a:ahLst/>
              <a:cxnLst/>
              <a:rect l="l" t="t" r="r" b="b"/>
              <a:pathLst>
                <a:path w="3979199" h="153492">
                  <a:moveTo>
                    <a:pt x="0" y="0"/>
                  </a:moveTo>
                  <a:lnTo>
                    <a:pt x="3979199" y="0"/>
                  </a:lnTo>
                  <a:lnTo>
                    <a:pt x="3979199" y="153492"/>
                  </a:lnTo>
                  <a:lnTo>
                    <a:pt x="0" y="153492"/>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9" name="TextBox 9"/>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292600"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13</a:t>
            </a:r>
            <a:endParaRPr lang="en-US" sz="1103" spc="22" dirty="0">
              <a:solidFill>
                <a:srgbClr val="164F84"/>
              </a:solidFill>
              <a:latin typeface="Inter Bold"/>
            </a:endParaRPr>
          </a:p>
        </p:txBody>
      </p:sp>
      <p:sp>
        <p:nvSpPr>
          <p:cNvPr id="13" name="TextBox 13"/>
          <p:cNvSpPr txBox="1"/>
          <p:nvPr/>
        </p:nvSpPr>
        <p:spPr>
          <a:xfrm>
            <a:off x="571466" y="2999922"/>
            <a:ext cx="4219933" cy="192360"/>
          </a:xfrm>
          <a:prstGeom prst="rect">
            <a:avLst/>
          </a:prstGeom>
        </p:spPr>
        <p:txBody>
          <a:bodyPr lIns="0" tIns="0" rIns="0" bIns="0" rtlCol="0" anchor="t">
            <a:spAutoFit/>
          </a:bodyPr>
          <a:lstStyle/>
          <a:p>
            <a:pPr algn="just">
              <a:lnSpc>
                <a:spcPts val="1544"/>
              </a:lnSpc>
            </a:pPr>
            <a:r>
              <a:rPr lang="en-US" sz="1400" b="1" spc="22" dirty="0">
                <a:solidFill>
                  <a:srgbClr val="000000"/>
                </a:solidFill>
                <a:latin typeface="Inter"/>
              </a:rPr>
              <a:t>b.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țară</a:t>
            </a:r>
            <a:r>
              <a:rPr lang="en-US" sz="1400" b="1" spc="22" dirty="0">
                <a:solidFill>
                  <a:srgbClr val="000000"/>
                </a:solidFill>
                <a:latin typeface="Inter"/>
              </a:rPr>
              <a:t>:</a:t>
            </a:r>
          </a:p>
        </p:txBody>
      </p:sp>
      <p:sp>
        <p:nvSpPr>
          <p:cNvPr id="16" name="Rectangle 15"/>
          <p:cNvSpPr/>
          <p:nvPr/>
        </p:nvSpPr>
        <p:spPr>
          <a:xfrm>
            <a:off x="474690" y="3287378"/>
            <a:ext cx="6553200" cy="6440225"/>
          </a:xfrm>
          <a:prstGeom prst="rect">
            <a:avLst/>
          </a:prstGeom>
        </p:spPr>
        <p:txBody>
          <a:bodyPr wrap="square">
            <a:spAutoFit/>
          </a:bodyPr>
          <a:lstStyle/>
          <a:p>
            <a:pPr indent="261938" algn="just">
              <a:lnSpc>
                <a:spcPts val="1540"/>
              </a:lnSpc>
              <a:buFont typeface="+mj-lt"/>
              <a:buAutoNum type="arabicPeriod" startAt="31"/>
            </a:pPr>
            <a:r>
              <a:rPr lang="fr-FR" sz="1200" b="1" dirty="0">
                <a:latin typeface="Inter" panose="020B0604020202020204" charset="0"/>
                <a:ea typeface="Inter" panose="020B0604020202020204" charset="0"/>
              </a:rPr>
              <a:t>Daniela </a:t>
            </a:r>
            <a:r>
              <a:rPr lang="fr-FR" sz="1200" b="1" dirty="0" err="1">
                <a:latin typeface="Inter" panose="020B0604020202020204" charset="0"/>
                <a:ea typeface="Inter" panose="020B0604020202020204" charset="0"/>
              </a:rPr>
              <a:t>Gheltofan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Redarea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cuvintelor-realia</a:t>
            </a:r>
            <a:r>
              <a:rPr lang="fr-FR" sz="1200" dirty="0">
                <a:latin typeface="Inter" panose="020B0604020202020204" charset="0"/>
                <a:ea typeface="Inter" panose="020B0604020202020204" charset="0"/>
              </a:rPr>
              <a:t> de tip </a:t>
            </a:r>
            <a:r>
              <a:rPr lang="fr-FR" sz="1200" dirty="0" err="1">
                <a:latin typeface="Inter" panose="020B0604020202020204" charset="0"/>
                <a:ea typeface="Inter" panose="020B0604020202020204" charset="0"/>
              </a:rPr>
              <a:t>fantastic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Conferința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internațională</a:t>
            </a:r>
            <a:r>
              <a:rPr lang="fr-FR" sz="1200" dirty="0">
                <a:latin typeface="Inter" panose="020B0604020202020204" charset="0"/>
                <a:ea typeface="Inter" panose="020B0604020202020204" charset="0"/>
              </a:rPr>
              <a:t> “Professional Communication and Translation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Politehnica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26-27 </a:t>
            </a:r>
            <a:r>
              <a:rPr lang="fr-FR" sz="1200" dirty="0" err="1">
                <a:latin typeface="Inter" panose="020B0604020202020204" charset="0"/>
                <a:ea typeface="Inter" panose="020B0604020202020204" charset="0"/>
              </a:rPr>
              <a:t>martie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1938" algn="just">
              <a:lnSpc>
                <a:spcPts val="1540"/>
              </a:lnSpc>
              <a:buFont typeface="+mj-lt"/>
              <a:buAutoNum type="arabicPeriod" startAt="31"/>
            </a:pPr>
            <a:r>
              <a:rPr lang="fr-FR" sz="1200" b="1" dirty="0">
                <a:latin typeface="Inter" panose="020B0604020202020204" charset="0"/>
                <a:ea typeface="Inter" panose="020B0604020202020204" charset="0"/>
              </a:rPr>
              <a:t>Valentina </a:t>
            </a:r>
            <a:r>
              <a:rPr lang="fr-FR" sz="1200" b="1" dirty="0" err="1">
                <a:latin typeface="Inter" panose="020B0604020202020204" charset="0"/>
                <a:ea typeface="Inter" panose="020B0604020202020204" charset="0"/>
              </a:rPr>
              <a:t>Cosmina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Goje</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“Le blanc – symbole de la dégradation psychique dans le récit court </a:t>
            </a:r>
            <a:r>
              <a:rPr lang="fr-FR" sz="1200" dirty="0" err="1">
                <a:latin typeface="Inter" panose="020B0604020202020204" charset="0"/>
                <a:ea typeface="Inter" panose="020B0604020202020204" charset="0"/>
              </a:rPr>
              <a:t>maupassantien</a:t>
            </a:r>
            <a:r>
              <a:rPr lang="fr-FR" sz="1200" dirty="0">
                <a:latin typeface="Inter" panose="020B0604020202020204" charset="0"/>
                <a:ea typeface="Inter" panose="020B0604020202020204" charset="0"/>
              </a:rPr>
              <a:t>. De l’oubli de la raison à la folie,” Colloque International d’Études Francophones de Timişoara (CIEFT) « Frontière(s) »,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19-20 </a:t>
            </a:r>
            <a:r>
              <a:rPr lang="fr-FR" sz="1200" dirty="0" err="1">
                <a:latin typeface="Inter" panose="020B0604020202020204" charset="0"/>
                <a:ea typeface="Inter" panose="020B0604020202020204" charset="0"/>
              </a:rPr>
              <a:t>martie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1938" algn="just">
              <a:lnSpc>
                <a:spcPts val="1540"/>
              </a:lnSpc>
              <a:buFont typeface="+mj-lt"/>
              <a:buAutoNum type="arabicPeriod" startAt="31"/>
            </a:pPr>
            <a:r>
              <a:rPr lang="fr-FR" sz="1200" b="1" dirty="0">
                <a:latin typeface="Inter" panose="020B0604020202020204" charset="0"/>
                <a:ea typeface="Inter" panose="020B0604020202020204" charset="0"/>
              </a:rPr>
              <a:t>Valentina </a:t>
            </a:r>
            <a:r>
              <a:rPr lang="fr-FR" sz="1200" b="1" dirty="0" err="1">
                <a:latin typeface="Inter" panose="020B0604020202020204" charset="0"/>
                <a:ea typeface="Inter" panose="020B0604020202020204" charset="0"/>
              </a:rPr>
              <a:t>Cosmina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Goje</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“Le blanc de la matité à la brillance dans le récit court </a:t>
            </a:r>
            <a:r>
              <a:rPr lang="fr-FR" sz="1200" dirty="0" err="1">
                <a:latin typeface="Inter" panose="020B0604020202020204" charset="0"/>
                <a:ea typeface="Inter" panose="020B0604020202020204" charset="0"/>
              </a:rPr>
              <a:t>maupassantien</a:t>
            </a:r>
            <a:r>
              <a:rPr lang="fr-FR" sz="1200" dirty="0">
                <a:latin typeface="Inter" panose="020B0604020202020204" charset="0"/>
                <a:ea typeface="Inter" panose="020B0604020202020204" charset="0"/>
              </a:rPr>
              <a:t>,” Journée estudiantine d’études francophones,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14 mai 2021.</a:t>
            </a:r>
            <a:endParaRPr lang="en-US" sz="1200" dirty="0">
              <a:latin typeface="Inter" panose="020B0604020202020204" charset="0"/>
              <a:ea typeface="Inter" panose="020B0604020202020204" charset="0"/>
            </a:endParaRPr>
          </a:p>
          <a:p>
            <a:pPr indent="261938" algn="just">
              <a:lnSpc>
                <a:spcPts val="1540"/>
              </a:lnSpc>
              <a:buFont typeface="+mj-lt"/>
              <a:buAutoNum type="arabicPeriod" startAt="31"/>
            </a:pPr>
            <a:r>
              <a:rPr lang="fr-FR" sz="1200" b="1" dirty="0" err="1">
                <a:latin typeface="Inter" panose="020B0604020202020204" charset="0"/>
                <a:ea typeface="Inter" panose="020B0604020202020204" charset="0"/>
              </a:rPr>
              <a:t>Codruța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Goșa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și</a:t>
            </a:r>
            <a:r>
              <a:rPr lang="fr-FR" sz="1200" b="1" dirty="0">
                <a:latin typeface="Inter" panose="020B0604020202020204" charset="0"/>
                <a:ea typeface="Inter" panose="020B0604020202020204" charset="0"/>
              </a:rPr>
              <a:t> Valentina </a:t>
            </a:r>
            <a:r>
              <a:rPr lang="fr-FR" sz="1200" b="1" dirty="0" err="1">
                <a:latin typeface="Inter" panose="020B0604020202020204" charset="0"/>
                <a:ea typeface="Inter" panose="020B0604020202020204" charset="0"/>
              </a:rPr>
              <a:t>Mureșan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“The Digital Learning-</a:t>
            </a:r>
            <a:r>
              <a:rPr lang="fr-FR" sz="1200" dirty="0" err="1">
                <a:latin typeface="Inter" panose="020B0604020202020204" charset="0"/>
                <a:ea typeface="Inter" panose="020B0604020202020204" charset="0"/>
              </a:rPr>
              <a:t>Teaching</a:t>
            </a:r>
            <a:r>
              <a:rPr lang="fr-FR" sz="1200" dirty="0">
                <a:latin typeface="Inter" panose="020B0604020202020204" charset="0"/>
                <a:ea typeface="Inter" panose="020B0604020202020204" charset="0"/>
              </a:rPr>
              <a:t> Continuum. A Case </a:t>
            </a:r>
            <a:r>
              <a:rPr lang="fr-FR" sz="1200" dirty="0" err="1">
                <a:latin typeface="Inter" panose="020B0604020202020204" charset="0"/>
                <a:ea typeface="Inter" panose="020B0604020202020204" charset="0"/>
              </a:rPr>
              <a:t>Study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Conferinţa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Internaţională</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British and American </a:t>
            </a:r>
            <a:r>
              <a:rPr lang="fr-FR" sz="1200" i="1"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13-15 mai 2021.</a:t>
            </a:r>
            <a:endParaRPr lang="en-US" sz="1200" dirty="0">
              <a:latin typeface="Inter" panose="020B0604020202020204" charset="0"/>
              <a:ea typeface="Inter" panose="020B0604020202020204" charset="0"/>
            </a:endParaRPr>
          </a:p>
          <a:p>
            <a:pPr indent="261938" algn="just">
              <a:lnSpc>
                <a:spcPts val="1540"/>
              </a:lnSpc>
              <a:buFont typeface="+mj-lt"/>
              <a:buAutoNum type="arabicPeriod" startAt="31"/>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“El </a:t>
            </a:r>
            <a:r>
              <a:rPr lang="fr-FR" sz="1200" dirty="0" err="1">
                <a:latin typeface="Inter" panose="020B0604020202020204" charset="0"/>
                <a:ea typeface="Inter" panose="020B0604020202020204" charset="0"/>
              </a:rPr>
              <a:t>español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Rumanía</a:t>
            </a:r>
            <a:r>
              <a:rPr lang="fr-FR" sz="1200" dirty="0">
                <a:latin typeface="Inter" panose="020B0604020202020204" charset="0"/>
                <a:ea typeface="Inter" panose="020B0604020202020204" charset="0"/>
              </a:rPr>
              <a:t> en la </a:t>
            </a:r>
            <a:r>
              <a:rPr lang="fr-FR" sz="1200" dirty="0" err="1">
                <a:latin typeface="Inter" panose="020B0604020202020204" charset="0"/>
                <a:ea typeface="Inter" panose="020B0604020202020204" charset="0"/>
              </a:rPr>
              <a:t>enseñanza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secundaria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cu</a:t>
            </a:r>
            <a:r>
              <a:rPr lang="fr-FR" sz="1200" dirty="0">
                <a:latin typeface="Inter" panose="020B0604020202020204" charset="0"/>
                <a:ea typeface="Inter" panose="020B0604020202020204" charset="0"/>
              </a:rPr>
              <a:t> Cristina </a:t>
            </a:r>
            <a:r>
              <a:rPr lang="fr-FR" sz="1200" dirty="0" err="1">
                <a:latin typeface="Inter" panose="020B0604020202020204" charset="0"/>
                <a:ea typeface="Inter" panose="020B0604020202020204" charset="0"/>
              </a:rPr>
              <a:t>Bleorțu</a:t>
            </a:r>
            <a:r>
              <a:rPr lang="fr-FR" sz="1200" dirty="0">
                <a:latin typeface="Inter" panose="020B0604020202020204" charset="0"/>
                <a:ea typeface="Inter" panose="020B0604020202020204" charset="0"/>
              </a:rPr>
              <a:t>, Paul </a:t>
            </a:r>
            <a:r>
              <a:rPr lang="fr-FR" sz="1200" dirty="0" err="1">
                <a:latin typeface="Inter" panose="020B0604020202020204" charset="0"/>
                <a:ea typeface="Inter" panose="020B0604020202020204" charset="0"/>
              </a:rPr>
              <a:t>Buzilă</a:t>
            </a:r>
            <a:r>
              <a:rPr lang="fr-FR" sz="1200" dirty="0">
                <a:latin typeface="Inter" panose="020B0604020202020204" charset="0"/>
                <a:ea typeface="Inter" panose="020B0604020202020204" charset="0"/>
              </a:rPr>
              <a:t>, Angela </a:t>
            </a:r>
            <a:r>
              <a:rPr lang="fr-FR" sz="1200" dirty="0" err="1">
                <a:latin typeface="Inter" panose="020B0604020202020204" charset="0"/>
                <a:ea typeface="Inter" panose="020B0604020202020204" charset="0"/>
              </a:rPr>
              <a:t>Roșca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Alina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Țiței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Conferința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Dinamica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Limbajelor</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Specialitate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Tehnici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strategii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inovatoare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ediția</a:t>
            </a:r>
            <a:r>
              <a:rPr lang="fr-FR" sz="1200" dirty="0">
                <a:latin typeface="Inter" panose="020B0604020202020204" charset="0"/>
                <a:ea typeface="Inter" panose="020B0604020202020204" charset="0"/>
              </a:rPr>
              <a:t> a XI-a, </a:t>
            </a:r>
            <a:r>
              <a:rPr lang="fr-FR" sz="1200" dirty="0" err="1">
                <a:latin typeface="Inter" panose="020B0604020202020204" charset="0"/>
                <a:ea typeface="Inter" panose="020B0604020202020204" charset="0"/>
              </a:rPr>
              <a:t>Facultatea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Litere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cadrul</a:t>
            </a:r>
            <a:r>
              <a:rPr lang="fr-FR" sz="1200" dirty="0">
                <a:latin typeface="Inter" panose="020B0604020202020204" charset="0"/>
                <a:ea typeface="Inter" panose="020B0604020202020204" charset="0"/>
              </a:rPr>
              <a:t> UBB, Cluj-Napoca, 9-10 </a:t>
            </a:r>
            <a:r>
              <a:rPr lang="fr-FR" sz="1200" dirty="0" err="1">
                <a:latin typeface="Inter" panose="020B0604020202020204" charset="0"/>
                <a:ea typeface="Inter" panose="020B0604020202020204" charset="0"/>
              </a:rPr>
              <a:t>septembrie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1938" algn="just">
              <a:lnSpc>
                <a:spcPts val="1540"/>
              </a:lnSpc>
              <a:buFont typeface="+mj-lt"/>
              <a:buAutoNum type="arabicPeriod" startAt="31"/>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“Las </a:t>
            </a:r>
            <a:r>
              <a:rPr lang="fr-FR" sz="1200" dirty="0" err="1">
                <a:latin typeface="Inter" panose="020B0604020202020204" charset="0"/>
                <a:ea typeface="Inter" panose="020B0604020202020204" charset="0"/>
              </a:rPr>
              <a:t>traducciones</a:t>
            </a:r>
            <a:r>
              <a:rPr lang="fr-FR" sz="1200" dirty="0">
                <a:latin typeface="Inter" panose="020B0604020202020204" charset="0"/>
                <a:ea typeface="Inter" panose="020B0604020202020204" charset="0"/>
              </a:rPr>
              <a:t> de la </a:t>
            </a:r>
            <a:r>
              <a:rPr lang="fr-FR" sz="1200" dirty="0" err="1">
                <a:latin typeface="Inter" panose="020B0604020202020204" charset="0"/>
                <a:ea typeface="Inter" panose="020B0604020202020204" charset="0"/>
              </a:rPr>
              <a:t>poesía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latinoamericana</a:t>
            </a:r>
            <a:r>
              <a:rPr lang="fr-FR" sz="1200" dirty="0">
                <a:latin typeface="Inter" panose="020B0604020202020204" charset="0"/>
                <a:ea typeface="Inter" panose="020B0604020202020204" charset="0"/>
              </a:rPr>
              <a:t> en las primeras dos </a:t>
            </a:r>
            <a:r>
              <a:rPr lang="fr-FR" sz="1200" dirty="0" err="1">
                <a:latin typeface="Inter" panose="020B0604020202020204" charset="0"/>
                <a:ea typeface="Inter" panose="020B0604020202020204" charset="0"/>
              </a:rPr>
              <a:t>décadas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régimen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comunista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rumano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Coloquio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internacional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Convergencias</a:t>
            </a:r>
            <a:r>
              <a:rPr lang="fr-FR" sz="1200" dirty="0">
                <a:latin typeface="Inter" panose="020B0604020202020204" charset="0"/>
                <a:ea typeface="Inter" panose="020B0604020202020204" charset="0"/>
              </a:rPr>
              <a:t> y </a:t>
            </a:r>
            <a:r>
              <a:rPr lang="fr-FR" sz="1200" dirty="0" err="1">
                <a:latin typeface="Inter" panose="020B0604020202020204" charset="0"/>
                <a:ea typeface="Inter" panose="020B0604020202020204" charset="0"/>
              </a:rPr>
              <a:t>divergencias</a:t>
            </a:r>
            <a:r>
              <a:rPr lang="fr-FR" sz="1200" dirty="0">
                <a:latin typeface="Inter" panose="020B0604020202020204" charset="0"/>
                <a:ea typeface="Inter" panose="020B0604020202020204" charset="0"/>
              </a:rPr>
              <a:t> en el </a:t>
            </a:r>
            <a:r>
              <a:rPr lang="fr-FR" sz="1200" dirty="0" err="1">
                <a:latin typeface="Inter" panose="020B0604020202020204" charset="0"/>
                <a:ea typeface="Inter" panose="020B0604020202020204" charset="0"/>
              </a:rPr>
              <a:t>espacio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iberoamericano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Asociația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Studii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Iberoamericane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România</a:t>
            </a:r>
            <a:r>
              <a:rPr lang="fr-FR" sz="1200" dirty="0">
                <a:latin typeface="Inter" panose="020B0604020202020204" charset="0"/>
                <a:ea typeface="Inter" panose="020B0604020202020204" charset="0"/>
              </a:rPr>
              <a:t> (ASIR), </a:t>
            </a:r>
            <a:r>
              <a:rPr lang="fr-FR" sz="1200" dirty="0" err="1">
                <a:latin typeface="Inter" panose="020B0604020202020204" charset="0"/>
                <a:ea typeface="Inter" panose="020B0604020202020204" charset="0"/>
              </a:rPr>
              <a:t>București</a:t>
            </a:r>
            <a:r>
              <a:rPr lang="fr-FR" sz="1200" dirty="0">
                <a:latin typeface="Inter" panose="020B0604020202020204" charset="0"/>
                <a:ea typeface="Inter" panose="020B0604020202020204" charset="0"/>
              </a:rPr>
              <a:t>, 15-17 </a:t>
            </a:r>
            <a:r>
              <a:rPr lang="fr-FR" sz="1200" dirty="0" err="1">
                <a:latin typeface="Inter" panose="020B0604020202020204" charset="0"/>
                <a:ea typeface="Inter" panose="020B0604020202020204" charset="0"/>
              </a:rPr>
              <a:t>iulie</a:t>
            </a:r>
            <a:r>
              <a:rPr lang="fr-FR" sz="1200" dirty="0">
                <a:latin typeface="Inter" panose="020B0604020202020204" charset="0"/>
                <a:ea typeface="Inter" panose="020B0604020202020204" charset="0"/>
              </a:rPr>
              <a:t> 2021. </a:t>
            </a:r>
            <a:endParaRPr lang="en-US" sz="1200" dirty="0">
              <a:latin typeface="Inter" panose="020B0604020202020204" charset="0"/>
              <a:ea typeface="Inter" panose="020B0604020202020204" charset="0"/>
            </a:endParaRPr>
          </a:p>
          <a:p>
            <a:pPr indent="261938" algn="just">
              <a:lnSpc>
                <a:spcPts val="1540"/>
              </a:lnSpc>
              <a:buFont typeface="+mj-lt"/>
              <a:buAutoNum type="arabicPeriod" startAt="31"/>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Poezia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latinoamericană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tradusă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primele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două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decenii</a:t>
            </a:r>
            <a:r>
              <a:rPr lang="fr-FR" sz="1200" dirty="0">
                <a:latin typeface="Inter" panose="020B0604020202020204" charset="0"/>
                <a:ea typeface="Inter" panose="020B0604020202020204" charset="0"/>
              </a:rPr>
              <a:t> ale </a:t>
            </a:r>
            <a:r>
              <a:rPr lang="fr-FR" sz="1200" dirty="0" err="1">
                <a:latin typeface="Inter" panose="020B0604020202020204" charset="0"/>
                <a:ea typeface="Inter" panose="020B0604020202020204" charset="0"/>
              </a:rPr>
              <a:t>regimului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comunist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românesc</a:t>
            </a:r>
            <a:r>
              <a:rPr lang="fr-FR" sz="1200" dirty="0">
                <a:latin typeface="Inter" panose="020B0604020202020204" charset="0"/>
                <a:ea typeface="Inter" panose="020B0604020202020204" charset="0"/>
              </a:rPr>
              <a:t>: o </a:t>
            </a:r>
            <a:r>
              <a:rPr lang="fr-FR" sz="1200" dirty="0" err="1">
                <a:latin typeface="Inter" panose="020B0604020202020204" charset="0"/>
                <a:ea typeface="Inter" panose="020B0604020202020204" charset="0"/>
              </a:rPr>
              <a:t>abordare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cantitativă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Simpozionul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Internaţional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Provocări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trecute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prezente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evoluția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limbii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culturii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ediţia</a:t>
            </a:r>
            <a:r>
              <a:rPr lang="fr-FR" sz="1200" dirty="0">
                <a:latin typeface="Inter" panose="020B0604020202020204" charset="0"/>
                <a:ea typeface="Inter" panose="020B0604020202020204" charset="0"/>
              </a:rPr>
              <a:t> XX,</a:t>
            </a:r>
            <a:r>
              <a:rPr lang="fr-FR" sz="1200" b="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Institutul</a:t>
            </a:r>
            <a:r>
              <a:rPr lang="fr-FR" sz="1200" b="1"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de </a:t>
            </a:r>
            <a:r>
              <a:rPr lang="fr-FR" sz="1200" dirty="0" err="1">
                <a:latin typeface="Inter" panose="020B0604020202020204" charset="0"/>
                <a:ea typeface="Inter" panose="020B0604020202020204" charset="0"/>
              </a:rPr>
              <a:t>Filologie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Română</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Philippide</a:t>
            </a:r>
            <a:r>
              <a:rPr lang="fr-FR" sz="1200" dirty="0">
                <a:latin typeface="Inter" panose="020B0604020202020204" charset="0"/>
                <a:ea typeface="Inter" panose="020B0604020202020204" charset="0"/>
              </a:rPr>
              <a:t>,” Iaşi, 22-24 </a:t>
            </a:r>
            <a:r>
              <a:rPr lang="fr-FR" sz="1200" dirty="0" err="1">
                <a:latin typeface="Inter" panose="020B0604020202020204" charset="0"/>
                <a:ea typeface="Inter" panose="020B0604020202020204" charset="0"/>
              </a:rPr>
              <a:t>septembrie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1938" algn="just">
              <a:lnSpc>
                <a:spcPts val="1540"/>
              </a:lnSpc>
              <a:buFont typeface="+mj-lt"/>
              <a:buAutoNum type="arabicPeriod" startAt="31"/>
            </a:pPr>
            <a:r>
              <a:rPr lang="fr-FR" sz="1200" b="1" dirty="0" err="1">
                <a:latin typeface="Inter" panose="020B0604020202020204" charset="0"/>
                <a:ea typeface="Inter" panose="020B0604020202020204" charset="0"/>
              </a:rPr>
              <a:t>Alwine</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Ivănescu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Das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Wörterbuch</a:t>
            </a:r>
            <a:r>
              <a:rPr lang="fr-FR" sz="1200" dirty="0">
                <a:latin typeface="Inter" panose="020B0604020202020204" charset="0"/>
                <a:ea typeface="Inter" panose="020B0604020202020204" charset="0"/>
              </a:rPr>
              <a:t> der </a:t>
            </a:r>
            <a:r>
              <a:rPr lang="fr-FR" sz="1200" dirty="0" err="1">
                <a:latin typeface="Inter" panose="020B0604020202020204" charset="0"/>
                <a:ea typeface="Inter" panose="020B0604020202020204" charset="0"/>
              </a:rPr>
              <a:t>Banater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deutschen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Mundarten</a:t>
            </a:r>
            <a:r>
              <a:rPr lang="fr-FR" sz="1200" dirty="0">
                <a:latin typeface="Inter" panose="020B0604020202020204" charset="0"/>
                <a:ea typeface="Inter" panose="020B0604020202020204" charset="0"/>
              </a:rPr>
              <a:t> – seine </a:t>
            </a:r>
            <a:r>
              <a:rPr lang="fr-FR" sz="1200" dirty="0" err="1">
                <a:latin typeface="Inter" panose="020B0604020202020204" charset="0"/>
                <a:ea typeface="Inter" panose="020B0604020202020204" charset="0"/>
              </a:rPr>
              <a:t>Geschichte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Geschichten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Simpozionul</a:t>
            </a:r>
            <a:r>
              <a:rPr lang="fr-FR" sz="1200" dirty="0">
                <a:latin typeface="Inter" panose="020B0604020202020204" charset="0"/>
                <a:ea typeface="Inter" panose="020B0604020202020204" charset="0"/>
              </a:rPr>
              <a:t> international </a:t>
            </a:r>
            <a:r>
              <a:rPr lang="fr-FR" sz="1200" dirty="0" err="1">
                <a:latin typeface="Inter" panose="020B0604020202020204" charset="0"/>
                <a:ea typeface="Inter" panose="020B0604020202020204" charset="0"/>
              </a:rPr>
              <a:t>Geschichte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Geschichten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Philologiegeschichtliche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sprach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literaturwissenschaftliche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Persepktiven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19-20 </a:t>
            </a:r>
            <a:r>
              <a:rPr lang="fr-FR" sz="1200" dirty="0" err="1">
                <a:latin typeface="Inter" panose="020B0604020202020204" charset="0"/>
                <a:ea typeface="Inter" panose="020B0604020202020204" charset="0"/>
              </a:rPr>
              <a:t>noiembrie</a:t>
            </a:r>
            <a:r>
              <a:rPr lang="fr-FR" sz="1200" dirty="0">
                <a:latin typeface="Inter" panose="020B0604020202020204" charset="0"/>
                <a:ea typeface="Inter" panose="020B0604020202020204" charset="0"/>
              </a:rPr>
              <a:t> 2021.</a:t>
            </a:r>
          </a:p>
          <a:p>
            <a:pPr indent="261938" algn="just">
              <a:lnSpc>
                <a:spcPts val="1540"/>
              </a:lnSpc>
              <a:buFont typeface="+mj-lt"/>
              <a:buAutoNum type="arabicPeriod" startAt="31"/>
            </a:pPr>
            <a:r>
              <a:rPr lang="fr-FR" sz="1200" b="1" dirty="0" err="1">
                <a:latin typeface="Inter" panose="020B0604020202020204" charset="0"/>
                <a:ea typeface="Inter" panose="020B0604020202020204" charset="0"/>
              </a:rPr>
              <a:t>Romanița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Jumanca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 </a:t>
            </a:r>
            <a:r>
              <a:rPr lang="fr-FR" sz="1200" i="1" dirty="0" err="1">
                <a:latin typeface="Inter" panose="020B0604020202020204" charset="0"/>
                <a:ea typeface="Inter" panose="020B0604020202020204" charset="0"/>
              </a:rPr>
              <a:t>Khorkina</a:t>
            </a:r>
            <a:r>
              <a:rPr lang="fr-FR" sz="1200" dirty="0">
                <a:latin typeface="Inter" panose="020B0604020202020204" charset="0"/>
                <a:ea typeface="Inter" panose="020B0604020202020204" charset="0"/>
              </a:rPr>
              <a:t> on the </a:t>
            </a:r>
            <a:r>
              <a:rPr lang="fr-FR" sz="1200" dirty="0" err="1">
                <a:latin typeface="Inter" panose="020B0604020202020204" charset="0"/>
                <a:ea typeface="Inter" panose="020B0604020202020204" charset="0"/>
              </a:rPr>
              <a:t>floor</a:t>
            </a:r>
            <a:r>
              <a:rPr lang="fr-FR" sz="1200" dirty="0">
                <a:latin typeface="Inter" panose="020B0604020202020204" charset="0"/>
                <a:ea typeface="Inter" panose="020B0604020202020204" charset="0"/>
              </a:rPr>
              <a:t>: The </a:t>
            </a:r>
            <a:r>
              <a:rPr lang="fr-FR" sz="1200" dirty="0" err="1">
                <a:latin typeface="Inter" panose="020B0604020202020204" charset="0"/>
                <a:ea typeface="Inter" panose="020B0604020202020204" charset="0"/>
              </a:rPr>
              <a:t>Role</a:t>
            </a:r>
            <a:r>
              <a:rPr lang="fr-FR" sz="1200" dirty="0">
                <a:latin typeface="Inter" panose="020B0604020202020204" charset="0"/>
                <a:ea typeface="Inter" panose="020B0604020202020204" charset="0"/>
              </a:rPr>
              <a:t> of </a:t>
            </a:r>
            <a:r>
              <a:rPr lang="fr-FR" sz="1200" dirty="0" err="1">
                <a:latin typeface="Inter" panose="020B0604020202020204" charset="0"/>
                <a:ea typeface="Inter" panose="020B0604020202020204" charset="0"/>
              </a:rPr>
              <a:t>Everyday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Vocabulary</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Gymnastics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Terminology</a:t>
            </a:r>
            <a:r>
              <a:rPr lang="fr-FR" sz="1200" dirty="0">
                <a:latin typeface="Inter" panose="020B0604020202020204" charset="0"/>
                <a:ea typeface="Inter" panose="020B0604020202020204" charset="0"/>
              </a:rPr>
              <a:t>.” British and 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Timişoara, 13-15 mai 2021.</a:t>
            </a:r>
            <a:endParaRPr lang="en-US" sz="1200" dirty="0">
              <a:latin typeface="Inter" panose="020B0604020202020204" charset="0"/>
              <a:ea typeface="Inter" panose="020B0604020202020204" charset="0"/>
            </a:endParaRPr>
          </a:p>
          <a:p>
            <a:pPr indent="261938" algn="just">
              <a:lnSpc>
                <a:spcPts val="1540"/>
              </a:lnSpc>
              <a:buFont typeface="+mj-lt"/>
              <a:buAutoNum type="arabicPeriod" startAt="31"/>
            </a:pPr>
            <a:endParaRPr lang="en-US" sz="1200" dirty="0">
              <a:latin typeface="Inter" panose="020B0604020202020204" charset="0"/>
              <a:ea typeface="Inter" panose="020B0604020202020204" charset="0"/>
            </a:endParaRPr>
          </a:p>
        </p:txBody>
      </p:sp>
      <p:sp>
        <p:nvSpPr>
          <p:cNvPr id="14"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extLst>
      <p:ext uri="{BB962C8B-B14F-4D97-AF65-F5344CB8AC3E}">
        <p14:creationId xmlns:p14="http://schemas.microsoft.com/office/powerpoint/2010/main" val="92103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400383"/>
            <a:ext cx="7560000" cy="291617"/>
            <a:chOff x="0" y="0"/>
            <a:chExt cx="3979199" cy="153492"/>
          </a:xfrm>
        </p:grpSpPr>
        <p:sp>
          <p:nvSpPr>
            <p:cNvPr id="5" name="Freeform 5"/>
            <p:cNvSpPr/>
            <p:nvPr/>
          </p:nvSpPr>
          <p:spPr>
            <a:xfrm>
              <a:off x="0" y="0"/>
              <a:ext cx="3979199" cy="153492"/>
            </a:xfrm>
            <a:custGeom>
              <a:avLst/>
              <a:gdLst/>
              <a:ahLst/>
              <a:cxnLst/>
              <a:rect l="l" t="t" r="r" b="b"/>
              <a:pathLst>
                <a:path w="3979199" h="153492">
                  <a:moveTo>
                    <a:pt x="0" y="0"/>
                  </a:moveTo>
                  <a:lnTo>
                    <a:pt x="3979199" y="0"/>
                  </a:lnTo>
                  <a:lnTo>
                    <a:pt x="3979199" y="153492"/>
                  </a:lnTo>
                  <a:lnTo>
                    <a:pt x="0" y="153492"/>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9" name="TextBox 9"/>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292600"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14</a:t>
            </a:r>
            <a:endParaRPr lang="en-US" sz="1103" spc="22" dirty="0">
              <a:solidFill>
                <a:srgbClr val="164F84"/>
              </a:solidFill>
              <a:latin typeface="Inter Bold"/>
            </a:endParaRPr>
          </a:p>
        </p:txBody>
      </p:sp>
      <p:sp>
        <p:nvSpPr>
          <p:cNvPr id="13" name="TextBox 13"/>
          <p:cNvSpPr txBox="1"/>
          <p:nvPr/>
        </p:nvSpPr>
        <p:spPr>
          <a:xfrm>
            <a:off x="595700" y="2965856"/>
            <a:ext cx="4219933" cy="192360"/>
          </a:xfrm>
          <a:prstGeom prst="rect">
            <a:avLst/>
          </a:prstGeom>
        </p:spPr>
        <p:txBody>
          <a:bodyPr lIns="0" tIns="0" rIns="0" bIns="0" rtlCol="0" anchor="t">
            <a:spAutoFit/>
          </a:bodyPr>
          <a:lstStyle/>
          <a:p>
            <a:pPr algn="just">
              <a:lnSpc>
                <a:spcPts val="1544"/>
              </a:lnSpc>
            </a:pPr>
            <a:r>
              <a:rPr lang="en-US" sz="1400" b="1" spc="22" dirty="0">
                <a:solidFill>
                  <a:srgbClr val="000000"/>
                </a:solidFill>
                <a:latin typeface="Inter"/>
              </a:rPr>
              <a:t>b.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țară</a:t>
            </a:r>
            <a:r>
              <a:rPr lang="en-US" sz="1400" b="1" spc="22" dirty="0">
                <a:solidFill>
                  <a:srgbClr val="000000"/>
                </a:solidFill>
                <a:latin typeface="Inter"/>
              </a:rPr>
              <a:t>:</a:t>
            </a:r>
          </a:p>
        </p:txBody>
      </p:sp>
      <p:sp>
        <p:nvSpPr>
          <p:cNvPr id="16" name="Rectangle 15"/>
          <p:cNvSpPr/>
          <p:nvPr/>
        </p:nvSpPr>
        <p:spPr>
          <a:xfrm>
            <a:off x="503400" y="3279002"/>
            <a:ext cx="6553200" cy="6428363"/>
          </a:xfrm>
          <a:prstGeom prst="rect">
            <a:avLst/>
          </a:prstGeom>
        </p:spPr>
        <p:txBody>
          <a:bodyPr wrap="square">
            <a:spAutoFit/>
          </a:bodyPr>
          <a:lstStyle/>
          <a:p>
            <a:pPr indent="269875" algn="just">
              <a:lnSpc>
                <a:spcPts val="1540"/>
              </a:lnSpc>
              <a:buFont typeface="+mj-lt"/>
              <a:buAutoNum type="arabicPeriod" startAt="40"/>
            </a:pPr>
            <a:r>
              <a:rPr lang="fr-FR" sz="1200" b="1" dirty="0">
                <a:latin typeface="Inter" panose="020B0604020202020204" charset="0"/>
                <a:ea typeface="Inter" panose="020B0604020202020204" charset="0"/>
              </a:rPr>
              <a:t>Petra Kory.</a:t>
            </a:r>
            <a:r>
              <a:rPr lang="fr-FR" sz="1200" dirty="0">
                <a:latin typeface="Inter" panose="020B0604020202020204" charset="0"/>
                <a:ea typeface="Inter" panose="020B0604020202020204" charset="0"/>
              </a:rPr>
              <a:t> “Die Symbiose </a:t>
            </a:r>
            <a:r>
              <a:rPr lang="fr-FR" sz="1200" dirty="0" err="1">
                <a:latin typeface="Inter" panose="020B0604020202020204" charset="0"/>
                <a:ea typeface="Inter" panose="020B0604020202020204" charset="0"/>
              </a:rPr>
              <a:t>von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Mensch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Tier</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Marlen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Haushofers</a:t>
            </a:r>
            <a:r>
              <a:rPr lang="fr-FR" sz="1200" dirty="0">
                <a:latin typeface="Inter" panose="020B0604020202020204" charset="0"/>
                <a:ea typeface="Inter" panose="020B0604020202020204" charset="0"/>
              </a:rPr>
              <a:t> Roman </a:t>
            </a:r>
            <a:r>
              <a:rPr lang="fr-FR" sz="1200" i="1" dirty="0">
                <a:latin typeface="Inter" panose="020B0604020202020204" charset="0"/>
                <a:ea typeface="Inter" panose="020B0604020202020204" charset="0"/>
              </a:rPr>
              <a:t>Die </a:t>
            </a:r>
            <a:r>
              <a:rPr lang="fr-FR" sz="1200" i="1" dirty="0" err="1">
                <a:latin typeface="Inter" panose="020B0604020202020204" charset="0"/>
                <a:ea typeface="Inter" panose="020B0604020202020204" charset="0"/>
              </a:rPr>
              <a:t>Wand.</a:t>
            </a:r>
            <a:r>
              <a:rPr lang="fr-FR" sz="1200" dirty="0" err="1">
                <a:latin typeface="Inter" panose="020B0604020202020204" charset="0"/>
                <a:ea typeface="Inter" panose="020B0604020202020204" charset="0"/>
              </a:rPr>
              <a:t>Tiere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als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Ersatzfamilie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Sesiunea</a:t>
            </a:r>
            <a:r>
              <a:rPr lang="fr-FR" sz="1200" dirty="0">
                <a:latin typeface="Inter" panose="020B0604020202020204" charset="0"/>
                <a:ea typeface="Inter" panose="020B0604020202020204" charset="0"/>
              </a:rPr>
              <a:t> a XXIV de </a:t>
            </a:r>
            <a:r>
              <a:rPr lang="fr-FR" sz="1200" dirty="0" err="1">
                <a:latin typeface="Inter" panose="020B0604020202020204" charset="0"/>
                <a:ea typeface="Inter" panose="020B0604020202020204" charset="0"/>
              </a:rPr>
              <a:t>comunicări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ştiinţifice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internaționale</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germanisticii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Brașov</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sub</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titlul</a:t>
            </a:r>
            <a:r>
              <a:rPr lang="fr-FR" sz="1200" dirty="0">
                <a:latin typeface="Inter" panose="020B0604020202020204" charset="0"/>
                <a:ea typeface="Inter" panose="020B0604020202020204" charset="0"/>
              </a:rPr>
              <a:t>: Von der </a:t>
            </a:r>
            <a:r>
              <a:rPr lang="fr-FR" sz="1200" dirty="0" err="1">
                <a:latin typeface="Inter" panose="020B0604020202020204" charset="0"/>
                <a:ea typeface="Inter" panose="020B0604020202020204" charset="0"/>
              </a:rPr>
              <a:t>Katze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Sack</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auf</a:t>
            </a:r>
            <a:r>
              <a:rPr lang="fr-FR" sz="1200" dirty="0">
                <a:latin typeface="Inter" panose="020B0604020202020204" charset="0"/>
                <a:ea typeface="Inter" panose="020B0604020202020204" charset="0"/>
              </a:rPr>
              <a:t> den </a:t>
            </a:r>
            <a:r>
              <a:rPr lang="fr-FR" sz="1200" dirty="0" err="1">
                <a:latin typeface="Inter" panose="020B0604020202020204" charset="0"/>
                <a:ea typeface="Inter" panose="020B0604020202020204" charset="0"/>
              </a:rPr>
              <a:t>Hund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gekommen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Das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Tier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sein </a:t>
            </a:r>
            <a:r>
              <a:rPr lang="fr-FR" sz="1200" dirty="0" err="1">
                <a:latin typeface="Inter" panose="020B0604020202020204" charset="0"/>
                <a:ea typeface="Inter" panose="020B0604020202020204" charset="0"/>
              </a:rPr>
              <a:t>Mensch</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Kultur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Kunst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Sprache</a:t>
            </a:r>
            <a:r>
              <a:rPr lang="fr-FR" sz="1200" dirty="0">
                <a:latin typeface="Inter" panose="020B0604020202020204" charset="0"/>
                <a:ea typeface="Inter" panose="020B0604020202020204" charset="0"/>
              </a:rPr>
              <a:t>,</a:t>
            </a:r>
            <a:r>
              <a:rPr lang="fr-FR" sz="1200" b="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Transilvania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Brașov</a:t>
            </a:r>
            <a:r>
              <a:rPr lang="fr-FR" sz="1200" dirty="0">
                <a:latin typeface="Inter" panose="020B0604020202020204" charset="0"/>
                <a:ea typeface="Inter" panose="020B0604020202020204" charset="0"/>
              </a:rPr>
              <a:t>, 9 </a:t>
            </a:r>
            <a:r>
              <a:rPr lang="fr-FR" sz="1200" dirty="0" err="1">
                <a:latin typeface="Inter" panose="020B0604020202020204" charset="0"/>
                <a:ea typeface="Inter" panose="020B0604020202020204" charset="0"/>
              </a:rPr>
              <a:t>aprilie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0"/>
            </a:pPr>
            <a:r>
              <a:rPr lang="fr-FR" sz="1200" b="1" dirty="0">
                <a:latin typeface="Inter" panose="020B0604020202020204" charset="0"/>
                <a:ea typeface="Inter" panose="020B0604020202020204" charset="0"/>
              </a:rPr>
              <a:t>Petra Kory.</a:t>
            </a:r>
            <a:r>
              <a:rPr lang="fr-FR" sz="1200" dirty="0">
                <a:latin typeface="Inter" panose="020B0604020202020204" charset="0"/>
                <a:ea typeface="Inter" panose="020B0604020202020204" charset="0"/>
              </a:rPr>
              <a:t> “Ilse </a:t>
            </a:r>
            <a:r>
              <a:rPr lang="fr-FR" sz="1200" dirty="0" err="1">
                <a:latin typeface="Inter" panose="020B0604020202020204" charset="0"/>
                <a:ea typeface="Inter" panose="020B0604020202020204" charset="0"/>
              </a:rPr>
              <a:t>Aichingers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Buch</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Unglaubwürdige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Reisen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als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Reisen</a:t>
            </a:r>
            <a:r>
              <a:rPr lang="fr-FR" sz="1200" dirty="0">
                <a:latin typeface="Inter" panose="020B0604020202020204" charset="0"/>
                <a:ea typeface="Inter" panose="020B0604020202020204" charset="0"/>
              </a:rPr>
              <a:t> in die </a:t>
            </a:r>
            <a:r>
              <a:rPr lang="fr-FR" sz="1200" dirty="0" err="1">
                <a:latin typeface="Inter" panose="020B0604020202020204" charset="0"/>
                <a:ea typeface="Inter" panose="020B0604020202020204" charset="0"/>
              </a:rPr>
              <a:t>Geschichte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eigene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Lebensgeschichte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Geschichte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Geschichten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Philologiegeschichtliche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sprach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literaturwissenschaftliche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Perspektiven</a:t>
            </a:r>
            <a:r>
              <a:rPr lang="fr-FR" sz="1200" dirty="0">
                <a:latin typeface="Inter" panose="020B0604020202020204" charset="0"/>
                <a:ea typeface="Inter" panose="020B0604020202020204" charset="0"/>
              </a:rPr>
              <a:t>,” 19–20 </a:t>
            </a:r>
            <a:r>
              <a:rPr lang="fr-FR" sz="1200" dirty="0" err="1">
                <a:latin typeface="Inter" panose="020B0604020202020204" charset="0"/>
                <a:ea typeface="Inter" panose="020B0604020202020204" charset="0"/>
              </a:rPr>
              <a:t>noiembrie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0"/>
            </a:pPr>
            <a:r>
              <a:rPr lang="fr-FR" sz="1200" b="1" dirty="0" err="1">
                <a:latin typeface="Inter" panose="020B0604020202020204" charset="0"/>
                <a:ea typeface="Inter" panose="020B0604020202020204" charset="0"/>
              </a:rPr>
              <a:t>Georgiana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Lungu-Badea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“Habitudes langagières et protocolaires à l’usage des </a:t>
            </a:r>
            <a:r>
              <a:rPr lang="fr-FR" sz="1200" dirty="0" err="1">
                <a:latin typeface="Inter" panose="020B0604020202020204" charset="0"/>
                <a:ea typeface="Inter" panose="020B0604020202020204" charset="0"/>
              </a:rPr>
              <a:t>Europén.ne.s</a:t>
            </a:r>
            <a:r>
              <a:rPr lang="fr-FR" sz="1200" dirty="0">
                <a:latin typeface="Inter" panose="020B0604020202020204" charset="0"/>
                <a:ea typeface="Inter" panose="020B0604020202020204" charset="0"/>
              </a:rPr>
              <a:t> ou  d'usage uniquement en Europe?” UAIC, </a:t>
            </a:r>
            <a:r>
              <a:rPr lang="fr-FR" sz="1200" dirty="0" err="1">
                <a:latin typeface="Inter" panose="020B0604020202020204" charset="0"/>
                <a:ea typeface="Inter" panose="020B0604020202020204" charset="0"/>
              </a:rPr>
              <a:t>Legal</a:t>
            </a:r>
            <a:r>
              <a:rPr lang="fr-FR" sz="1200" dirty="0">
                <a:latin typeface="Inter" panose="020B0604020202020204" charset="0"/>
                <a:ea typeface="Inter" panose="020B0604020202020204" charset="0"/>
              </a:rPr>
              <a:t> Translations – </a:t>
            </a:r>
            <a:r>
              <a:rPr lang="fr-FR" sz="1200" dirty="0" err="1">
                <a:latin typeface="Inter" panose="020B0604020202020204" charset="0"/>
                <a:ea typeface="Inter" panose="020B0604020202020204" charset="0"/>
              </a:rPr>
              <a:t>Past</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Present</a:t>
            </a:r>
            <a:r>
              <a:rPr lang="fr-FR" sz="1200" dirty="0">
                <a:latin typeface="Inter" panose="020B0604020202020204" charset="0"/>
                <a:ea typeface="Inter" panose="020B0604020202020204" charset="0"/>
              </a:rPr>
              <a:t> Challenges in Europe International </a:t>
            </a:r>
            <a:r>
              <a:rPr lang="fr-FR" sz="1200" dirty="0" err="1">
                <a:latin typeface="Inter" panose="020B0604020202020204" charset="0"/>
                <a:ea typeface="Inter" panose="020B0604020202020204" charset="0"/>
              </a:rPr>
              <a:t>Conference</a:t>
            </a:r>
            <a:r>
              <a:rPr lang="fr-FR" sz="1200" dirty="0">
                <a:latin typeface="Inter" panose="020B0604020202020204" charset="0"/>
                <a:ea typeface="Inter" panose="020B0604020202020204" charset="0"/>
              </a:rPr>
              <a:t>, 13-14 mai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0"/>
            </a:pPr>
            <a:r>
              <a:rPr lang="fr-FR" sz="1200" b="1" dirty="0">
                <a:latin typeface="Inter" panose="020B0604020202020204" charset="0"/>
                <a:ea typeface="Inter" panose="020B0604020202020204" charset="0"/>
              </a:rPr>
              <a:t>Karla </a:t>
            </a:r>
            <a:r>
              <a:rPr lang="fr-FR" sz="1200" b="1" dirty="0" err="1">
                <a:latin typeface="Inter" panose="020B0604020202020204" charset="0"/>
                <a:ea typeface="Inter" panose="020B0604020202020204" charset="0"/>
              </a:rPr>
              <a:t>Lupșan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Zum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Einsatz</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von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innovativen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agilen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Methoden</a:t>
            </a:r>
            <a:r>
              <a:rPr lang="fr-FR" sz="1200" dirty="0">
                <a:latin typeface="Inter" panose="020B0604020202020204" charset="0"/>
                <a:ea typeface="Inter" panose="020B0604020202020204" charset="0"/>
              </a:rPr>
              <a:t> in der </a:t>
            </a:r>
            <a:r>
              <a:rPr lang="fr-FR" sz="1200" dirty="0" err="1">
                <a:latin typeface="Inter" panose="020B0604020202020204" charset="0"/>
                <a:ea typeface="Inter" panose="020B0604020202020204" charset="0"/>
              </a:rPr>
              <a:t>Germanistik</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Tagung</a:t>
            </a:r>
            <a:r>
              <a:rPr lang="fr-FR" sz="1200" dirty="0">
                <a:latin typeface="Inter" panose="020B0604020202020204" charset="0"/>
                <a:ea typeface="Inter" panose="020B0604020202020204" charset="0"/>
              </a:rPr>
              <a:t> der </a:t>
            </a:r>
            <a:r>
              <a:rPr lang="fr-FR" sz="1200" dirty="0" err="1">
                <a:latin typeface="Inter" panose="020B0604020202020204" charset="0"/>
                <a:ea typeface="Inter" panose="020B0604020202020204" charset="0"/>
              </a:rPr>
              <a:t>Temeswarer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Germanistik</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Geschichte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Geschichten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Philologiegeschichtliche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Sprach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Literaturwissenschaftliche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Perspektiven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19-20 </a:t>
            </a:r>
            <a:r>
              <a:rPr lang="fr-FR" sz="1200" dirty="0" err="1">
                <a:latin typeface="Inter" panose="020B0604020202020204" charset="0"/>
                <a:ea typeface="Inter" panose="020B0604020202020204" charset="0"/>
              </a:rPr>
              <a:t>noiembrie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0"/>
            </a:pPr>
            <a:r>
              <a:rPr lang="fr-FR" sz="1200" b="1" dirty="0">
                <a:latin typeface="Inter" panose="020B0604020202020204" charset="0"/>
                <a:ea typeface="Inter" panose="020B0604020202020204" charset="0"/>
              </a:rPr>
              <a:t>Karla </a:t>
            </a:r>
            <a:r>
              <a:rPr lang="fr-FR" sz="1200" b="1" dirty="0" err="1">
                <a:latin typeface="Inter" panose="020B0604020202020204" charset="0"/>
                <a:ea typeface="Inter" panose="020B0604020202020204" charset="0"/>
              </a:rPr>
              <a:t>Lupșan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„Peer </a:t>
            </a:r>
            <a:r>
              <a:rPr lang="fr-FR" sz="1200" dirty="0" err="1">
                <a:latin typeface="Inter" panose="020B0604020202020204" charset="0"/>
                <a:ea typeface="Inter" panose="020B0604020202020204" charset="0"/>
              </a:rPr>
              <a:t>learning</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Teaching</a:t>
            </a:r>
            <a:r>
              <a:rPr lang="fr-FR" sz="1200" dirty="0">
                <a:latin typeface="Inter" panose="020B0604020202020204" charset="0"/>
                <a:ea typeface="Inter" panose="020B0604020202020204" charset="0"/>
              </a:rPr>
              <a:t> Translation,” The 30th </a:t>
            </a:r>
            <a:r>
              <a:rPr lang="fr-FR" sz="1200" dirty="0" err="1">
                <a:latin typeface="Inter" panose="020B0604020202020204" charset="0"/>
                <a:ea typeface="Inter" panose="020B0604020202020204" charset="0"/>
              </a:rPr>
              <a:t>Annual</a:t>
            </a:r>
            <a:r>
              <a:rPr lang="fr-FR" sz="1200" dirty="0">
                <a:latin typeface="Inter" panose="020B0604020202020204" charset="0"/>
                <a:ea typeface="Inter" panose="020B0604020202020204" charset="0"/>
              </a:rPr>
              <a:t> International </a:t>
            </a:r>
            <a:r>
              <a:rPr lang="fr-FR" sz="1200" dirty="0" err="1">
                <a:latin typeface="Inter" panose="020B0604020202020204" charset="0"/>
                <a:ea typeface="Inter" panose="020B0604020202020204" charset="0"/>
              </a:rPr>
              <a:t>Conference</a:t>
            </a:r>
            <a:r>
              <a:rPr lang="fr-FR" sz="1200" dirty="0">
                <a:latin typeface="Inter" panose="020B0604020202020204" charset="0"/>
                <a:ea typeface="Inter" panose="020B0604020202020204" charset="0"/>
              </a:rPr>
              <a:t> of British and 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13-15 mai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0"/>
            </a:pPr>
            <a:r>
              <a:rPr lang="fr-FR" sz="1200" b="1" dirty="0">
                <a:latin typeface="Inter" panose="020B0604020202020204" charset="0"/>
                <a:ea typeface="Inter" panose="020B0604020202020204" charset="0"/>
              </a:rPr>
              <a:t>Karla </a:t>
            </a:r>
            <a:r>
              <a:rPr lang="fr-FR" sz="1200" b="1" dirty="0" err="1">
                <a:latin typeface="Inter" panose="020B0604020202020204" charset="0"/>
                <a:ea typeface="Inter" panose="020B0604020202020204" charset="0"/>
              </a:rPr>
              <a:t>Lupșan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Zum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Einsatz</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von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innovativen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Methoden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Unterricht</a:t>
            </a:r>
            <a:r>
              <a:rPr lang="fr-FR" sz="1200" dirty="0">
                <a:latin typeface="Inter" panose="020B0604020202020204" charset="0"/>
                <a:ea typeface="Inter" panose="020B0604020202020204" charset="0"/>
              </a:rPr>
              <a:t>: Design </a:t>
            </a:r>
            <a:r>
              <a:rPr lang="fr-FR" sz="1200" dirty="0" err="1">
                <a:latin typeface="Inter" panose="020B0604020202020204" charset="0"/>
                <a:ea typeface="Inter" panose="020B0604020202020204" charset="0"/>
              </a:rPr>
              <a:t>Thinking</a:t>
            </a:r>
            <a:r>
              <a:rPr lang="fr-FR" sz="1200" dirty="0">
                <a:latin typeface="Inter" panose="020B0604020202020204" charset="0"/>
                <a:ea typeface="Inter" panose="020B0604020202020204" charset="0"/>
              </a:rPr>
              <a:t>,” 12th International </a:t>
            </a:r>
            <a:r>
              <a:rPr lang="fr-FR" sz="1200" dirty="0" err="1">
                <a:latin typeface="Inter" panose="020B0604020202020204" charset="0"/>
                <a:ea typeface="Inter" panose="020B0604020202020204" charset="0"/>
              </a:rPr>
              <a:t>Conference</a:t>
            </a:r>
            <a:r>
              <a:rPr lang="fr-FR" sz="1200" dirty="0">
                <a:latin typeface="Inter" panose="020B0604020202020204" charset="0"/>
                <a:ea typeface="Inter" panose="020B0604020202020204" charset="0"/>
              </a:rPr>
              <a:t> on Professional Communication and Translation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Digital Culture, Communication and Translation,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26-27 </a:t>
            </a:r>
            <a:r>
              <a:rPr lang="fr-FR" sz="1200" dirty="0" err="1">
                <a:latin typeface="Inter" panose="020B0604020202020204" charset="0"/>
                <a:ea typeface="Inter" panose="020B0604020202020204" charset="0"/>
              </a:rPr>
              <a:t>martie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0"/>
            </a:pPr>
            <a:r>
              <a:rPr lang="fr-FR" sz="1200" b="1" dirty="0">
                <a:latin typeface="Inter" panose="020B0604020202020204" charset="0"/>
                <a:ea typeface="Inter" panose="020B0604020202020204" charset="0"/>
              </a:rPr>
              <a:t>Irina Diana </a:t>
            </a:r>
            <a:r>
              <a:rPr lang="fr-FR" sz="1200" b="1" dirty="0" err="1">
                <a:latin typeface="Inter" panose="020B0604020202020204" charset="0"/>
                <a:ea typeface="Inter" panose="020B0604020202020204" charset="0"/>
              </a:rPr>
              <a:t>Mădroane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Populist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Conspiracy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Rhetoric</a:t>
            </a:r>
            <a:r>
              <a:rPr lang="fr-FR" sz="1200" dirty="0">
                <a:latin typeface="Inter" panose="020B0604020202020204" charset="0"/>
                <a:ea typeface="Inter" panose="020B0604020202020204" charset="0"/>
              </a:rPr>
              <a:t> and Arguments on EU Immigration: An </a:t>
            </a:r>
            <a:r>
              <a:rPr lang="fr-FR" sz="1200" dirty="0" err="1">
                <a:latin typeface="Inter" panose="020B0604020202020204" charset="0"/>
                <a:ea typeface="Inter" panose="020B0604020202020204" charset="0"/>
              </a:rPr>
              <a:t>Exploratory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Analysis</a:t>
            </a:r>
            <a:r>
              <a:rPr lang="fr-FR" sz="1200" dirty="0">
                <a:latin typeface="Inter" panose="020B0604020202020204" charset="0"/>
                <a:ea typeface="Inter" panose="020B0604020202020204" charset="0"/>
              </a:rPr>
              <a:t> of Pro-</a:t>
            </a:r>
            <a:r>
              <a:rPr lang="fr-FR" sz="1200" dirty="0" err="1">
                <a:latin typeface="Inter" panose="020B0604020202020204" charset="0"/>
                <a:ea typeface="Inter" panose="020B0604020202020204" charset="0"/>
              </a:rPr>
              <a:t>Brexit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Newspapers</a:t>
            </a:r>
            <a:r>
              <a:rPr lang="fr-FR" sz="1200"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British and 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XXX,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13-15 mai,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0"/>
            </a:pPr>
            <a:r>
              <a:rPr lang="fr-FR" sz="1200" b="1" dirty="0">
                <a:latin typeface="Inter" panose="020B0604020202020204" charset="0"/>
                <a:ea typeface="Inter" panose="020B0604020202020204" charset="0"/>
              </a:rPr>
              <a:t>Ramona </a:t>
            </a:r>
            <a:r>
              <a:rPr lang="fr-FR" sz="1200" b="1" dirty="0" err="1">
                <a:latin typeface="Inter" panose="020B0604020202020204" charset="0"/>
                <a:ea typeface="Inter" panose="020B0604020202020204" charset="0"/>
              </a:rPr>
              <a:t>Malița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“Le </a:t>
            </a:r>
            <a:r>
              <a:rPr lang="fr-FR" sz="1200" dirty="0" err="1">
                <a:latin typeface="Inter" panose="020B0604020202020204" charset="0"/>
                <a:ea typeface="Inter" panose="020B0604020202020204" charset="0"/>
              </a:rPr>
              <a:t>chronotope</a:t>
            </a:r>
            <a:r>
              <a:rPr lang="fr-FR" sz="1200" dirty="0">
                <a:latin typeface="Inter" panose="020B0604020202020204" charset="0"/>
                <a:ea typeface="Inter" panose="020B0604020202020204" charset="0"/>
              </a:rPr>
              <a:t> de la mémoire dans le conte </a:t>
            </a:r>
            <a:r>
              <a:rPr lang="fr-FR" sz="1200" i="1" dirty="0" err="1">
                <a:latin typeface="Inter" panose="020B0604020202020204" charset="0"/>
                <a:ea typeface="Inter" panose="020B0604020202020204" charset="0"/>
              </a:rPr>
              <a:t>Zulma</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de Madame de Staël,” Colloque International Communication et culture dans la Romania européenne CICCRE, a IX-a </a:t>
            </a:r>
            <a:r>
              <a:rPr lang="fr-FR" sz="1200" dirty="0" err="1">
                <a:latin typeface="Inter" panose="020B0604020202020204" charset="0"/>
                <a:ea typeface="Inter" panose="020B0604020202020204" charset="0"/>
              </a:rPr>
              <a:t>ediţie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Timişoara, 11-12 </a:t>
            </a:r>
            <a:r>
              <a:rPr lang="fr-FR" sz="1200" dirty="0" err="1">
                <a:latin typeface="Inter" panose="020B0604020202020204" charset="0"/>
                <a:ea typeface="Inter" panose="020B0604020202020204" charset="0"/>
              </a:rPr>
              <a:t>iunie</a:t>
            </a:r>
            <a:r>
              <a:rPr lang="fr-FR" sz="1200" dirty="0">
                <a:latin typeface="Inter" panose="020B0604020202020204" charset="0"/>
                <a:ea typeface="Inter" panose="020B0604020202020204" charset="0"/>
              </a:rPr>
              <a:t> 2021. </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0"/>
            </a:pPr>
            <a:r>
              <a:rPr lang="fr-FR" sz="1200" b="1" dirty="0">
                <a:latin typeface="Inter" panose="020B0604020202020204" charset="0"/>
                <a:ea typeface="Inter" panose="020B0604020202020204" charset="0"/>
              </a:rPr>
              <a:t>Ramona </a:t>
            </a:r>
            <a:r>
              <a:rPr lang="fr-FR" sz="1200" b="1" dirty="0" err="1">
                <a:latin typeface="Inter" panose="020B0604020202020204" charset="0"/>
                <a:ea typeface="Inter" panose="020B0604020202020204" charset="0"/>
              </a:rPr>
              <a:t>Malița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“Pour une (</a:t>
            </a:r>
            <a:r>
              <a:rPr lang="fr-FR" sz="1200" dirty="0" err="1">
                <a:latin typeface="Inter" panose="020B0604020202020204" charset="0"/>
                <a:ea typeface="Inter" panose="020B0604020202020204" charset="0"/>
              </a:rPr>
              <a:t>més</a:t>
            </a:r>
            <a:r>
              <a:rPr lang="fr-FR" sz="1200" dirty="0">
                <a:latin typeface="Inter" panose="020B0604020202020204" charset="0"/>
                <a:ea typeface="Inter" panose="020B0604020202020204" charset="0"/>
              </a:rPr>
              <a:t>)alliance homme-animal dans </a:t>
            </a:r>
            <a:r>
              <a:rPr lang="fr-FR" sz="1200" i="1" dirty="0">
                <a:latin typeface="Inter" panose="020B0604020202020204" charset="0"/>
                <a:ea typeface="Inter" panose="020B0604020202020204" charset="0"/>
              </a:rPr>
              <a:t>Le Roman de </a:t>
            </a:r>
            <a:r>
              <a:rPr lang="fr-FR" sz="1200" i="1" dirty="0" err="1">
                <a:latin typeface="Inter" panose="020B0604020202020204" charset="0"/>
                <a:ea typeface="Inter" panose="020B0604020202020204" charset="0"/>
              </a:rPr>
              <a:t>Renart</a:t>
            </a:r>
            <a:r>
              <a:rPr lang="fr-FR" sz="1200" i="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Lʼanimal</a:t>
            </a:r>
            <a:r>
              <a:rPr lang="fr-FR" sz="1200" dirty="0">
                <a:latin typeface="Inter" panose="020B0604020202020204" charset="0"/>
                <a:ea typeface="Inter" panose="020B0604020202020204" charset="0"/>
              </a:rPr>
              <a:t> en littérature, entre fantaisie et fantastique, Colloque de célébration du  quatrième centenaire de la naissance de Jean de La Fontaine, Cluj-Napoca, 29-30 </a:t>
            </a:r>
            <a:r>
              <a:rPr lang="fr-FR" sz="1200" dirty="0" err="1">
                <a:latin typeface="Inter" panose="020B0604020202020204" charset="0"/>
                <a:ea typeface="Inter" panose="020B0604020202020204" charset="0"/>
              </a:rPr>
              <a:t>octombrie</a:t>
            </a:r>
            <a:r>
              <a:rPr lang="fr-FR" sz="1200" dirty="0">
                <a:latin typeface="Inter" panose="020B0604020202020204" charset="0"/>
                <a:ea typeface="Inter" panose="020B0604020202020204" charset="0"/>
              </a:rPr>
              <a:t> 2021. </a:t>
            </a:r>
            <a:endParaRPr lang="en-US" sz="1200" dirty="0">
              <a:latin typeface="Inter" panose="020B0604020202020204" charset="0"/>
              <a:ea typeface="Inter" panose="020B0604020202020204" charset="0"/>
            </a:endParaRPr>
          </a:p>
        </p:txBody>
      </p:sp>
      <p:sp>
        <p:nvSpPr>
          <p:cNvPr id="14"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extLst>
      <p:ext uri="{BB962C8B-B14F-4D97-AF65-F5344CB8AC3E}">
        <p14:creationId xmlns:p14="http://schemas.microsoft.com/office/powerpoint/2010/main" val="2322796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400383"/>
            <a:ext cx="7560000" cy="291617"/>
            <a:chOff x="0" y="0"/>
            <a:chExt cx="3979199" cy="153492"/>
          </a:xfrm>
        </p:grpSpPr>
        <p:sp>
          <p:nvSpPr>
            <p:cNvPr id="5" name="Freeform 5"/>
            <p:cNvSpPr/>
            <p:nvPr/>
          </p:nvSpPr>
          <p:spPr>
            <a:xfrm>
              <a:off x="0" y="0"/>
              <a:ext cx="3979199" cy="153492"/>
            </a:xfrm>
            <a:custGeom>
              <a:avLst/>
              <a:gdLst/>
              <a:ahLst/>
              <a:cxnLst/>
              <a:rect l="l" t="t" r="r" b="b"/>
              <a:pathLst>
                <a:path w="3979199" h="153492">
                  <a:moveTo>
                    <a:pt x="0" y="0"/>
                  </a:moveTo>
                  <a:lnTo>
                    <a:pt x="3979199" y="0"/>
                  </a:lnTo>
                  <a:lnTo>
                    <a:pt x="3979199" y="153492"/>
                  </a:lnTo>
                  <a:lnTo>
                    <a:pt x="0" y="153492"/>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9" name="TextBox 9"/>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292600"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1</a:t>
            </a:r>
            <a:r>
              <a:rPr lang="en-US" sz="1103" spc="22" dirty="0">
                <a:solidFill>
                  <a:srgbClr val="164F84"/>
                </a:solidFill>
                <a:latin typeface="Inter Bold"/>
              </a:rPr>
              <a:t>5</a:t>
            </a:r>
          </a:p>
        </p:txBody>
      </p:sp>
      <p:sp>
        <p:nvSpPr>
          <p:cNvPr id="13" name="TextBox 13"/>
          <p:cNvSpPr txBox="1"/>
          <p:nvPr/>
        </p:nvSpPr>
        <p:spPr>
          <a:xfrm>
            <a:off x="576144" y="3095018"/>
            <a:ext cx="4219933" cy="192360"/>
          </a:xfrm>
          <a:prstGeom prst="rect">
            <a:avLst/>
          </a:prstGeom>
        </p:spPr>
        <p:txBody>
          <a:bodyPr lIns="0" tIns="0" rIns="0" bIns="0" rtlCol="0" anchor="t">
            <a:spAutoFit/>
          </a:bodyPr>
          <a:lstStyle/>
          <a:p>
            <a:pPr algn="just">
              <a:lnSpc>
                <a:spcPts val="1544"/>
              </a:lnSpc>
            </a:pPr>
            <a:r>
              <a:rPr lang="en-US" sz="1400" b="1" spc="22" dirty="0">
                <a:solidFill>
                  <a:srgbClr val="000000"/>
                </a:solidFill>
                <a:latin typeface="Inter"/>
              </a:rPr>
              <a:t>b.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țară</a:t>
            </a:r>
            <a:r>
              <a:rPr lang="en-US" sz="1400" b="1" spc="22" dirty="0">
                <a:solidFill>
                  <a:srgbClr val="000000"/>
                </a:solidFill>
                <a:latin typeface="Inter"/>
              </a:rPr>
              <a:t>:</a:t>
            </a:r>
          </a:p>
        </p:txBody>
      </p:sp>
      <p:sp>
        <p:nvSpPr>
          <p:cNvPr id="16" name="Rectangle 15"/>
          <p:cNvSpPr/>
          <p:nvPr/>
        </p:nvSpPr>
        <p:spPr>
          <a:xfrm>
            <a:off x="501650" y="3485917"/>
            <a:ext cx="6553200" cy="5658921"/>
          </a:xfrm>
          <a:prstGeom prst="rect">
            <a:avLst/>
          </a:prstGeom>
        </p:spPr>
        <p:txBody>
          <a:bodyPr wrap="square">
            <a:spAutoFit/>
          </a:bodyPr>
          <a:lstStyle/>
          <a:p>
            <a:pPr indent="269875" algn="just">
              <a:lnSpc>
                <a:spcPts val="1540"/>
              </a:lnSpc>
              <a:buFont typeface="+mj-lt"/>
              <a:buAutoNum type="arabicPeriod" startAt="49"/>
            </a:pPr>
            <a:r>
              <a:rPr lang="fr-FR" sz="1200" b="1" dirty="0">
                <a:latin typeface="Inter" panose="020B0604020202020204" charset="0"/>
                <a:ea typeface="Inter" panose="020B0604020202020204" charset="0"/>
              </a:rPr>
              <a:t>Ramona </a:t>
            </a:r>
            <a:r>
              <a:rPr lang="fr-FR" sz="1200" b="1" dirty="0" err="1">
                <a:latin typeface="Inter" panose="020B0604020202020204" charset="0"/>
                <a:ea typeface="Inter" panose="020B0604020202020204" charset="0"/>
              </a:rPr>
              <a:t>Malița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 Les effets théâtraux dans la nouvelle </a:t>
            </a:r>
            <a:r>
              <a:rPr lang="fr-FR" sz="1200" i="1" dirty="0">
                <a:latin typeface="Inter" panose="020B0604020202020204" charset="0"/>
                <a:ea typeface="Inter" panose="020B0604020202020204" charset="0"/>
              </a:rPr>
              <a:t>Adélaïde et Théodore </a:t>
            </a:r>
            <a:r>
              <a:rPr lang="fr-FR" sz="1200" dirty="0">
                <a:latin typeface="Inter" panose="020B0604020202020204" charset="0"/>
                <a:ea typeface="Inter" panose="020B0604020202020204" charset="0"/>
              </a:rPr>
              <a:t>de Madame de Staël », </a:t>
            </a:r>
            <a:r>
              <a:rPr lang="fr-FR" sz="1200" dirty="0" err="1">
                <a:latin typeface="Inter" panose="020B0604020202020204" charset="0"/>
                <a:ea typeface="Inter" panose="020B0604020202020204" charset="0"/>
              </a:rPr>
              <a:t>lucrare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prezentată</a:t>
            </a:r>
            <a:r>
              <a:rPr lang="fr-FR" sz="1200" dirty="0">
                <a:latin typeface="Inter" panose="020B0604020202020204" charset="0"/>
                <a:ea typeface="Inter" panose="020B0604020202020204" charset="0"/>
              </a:rPr>
              <a:t> la CIEFT 2021, XV</a:t>
            </a:r>
            <a:r>
              <a:rPr lang="fr-FR" sz="1200" baseline="30000" dirty="0">
                <a:latin typeface="Inter" panose="020B0604020202020204" charset="0"/>
                <a:ea typeface="Inter" panose="020B0604020202020204" charset="0"/>
              </a:rPr>
              <a:t>e </a:t>
            </a:r>
            <a:r>
              <a:rPr lang="fr-FR" sz="1200" dirty="0">
                <a:latin typeface="Inter" panose="020B0604020202020204" charset="0"/>
                <a:ea typeface="Inter" panose="020B0604020202020204" charset="0"/>
              </a:rPr>
              <a:t>Colloque International d’Études Francophones, CIEFT 2021, « Frontière(s) »,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Timişoara, 19-20 </a:t>
            </a:r>
            <a:r>
              <a:rPr lang="fr-FR" sz="1200" dirty="0" err="1">
                <a:latin typeface="Inter" panose="020B0604020202020204" charset="0"/>
                <a:ea typeface="Inter" panose="020B0604020202020204" charset="0"/>
              </a:rPr>
              <a:t>martie</a:t>
            </a:r>
            <a:r>
              <a:rPr lang="fr-FR" sz="1200" dirty="0">
                <a:latin typeface="Inter" panose="020B0604020202020204" charset="0"/>
                <a:ea typeface="Inter" panose="020B0604020202020204" charset="0"/>
              </a:rPr>
              <a:t> 2021. </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9"/>
            </a:pP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Marcu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“La mort et le morbide dans le roman Adrienne </a:t>
            </a:r>
            <a:r>
              <a:rPr lang="fr-FR" sz="1200" dirty="0" err="1">
                <a:latin typeface="Inter" panose="020B0604020202020204" charset="0"/>
                <a:ea typeface="Inter" panose="020B0604020202020204" charset="0"/>
              </a:rPr>
              <a:t>Mesurat</a:t>
            </a:r>
            <a:r>
              <a:rPr lang="fr-FR" sz="1200" dirty="0">
                <a:latin typeface="Inter" panose="020B0604020202020204" charset="0"/>
                <a:ea typeface="Inter" panose="020B0604020202020204" charset="0"/>
              </a:rPr>
              <a:t> de Julien Green,” </a:t>
            </a:r>
            <a:r>
              <a:rPr lang="fr-FR" sz="1200" dirty="0" err="1">
                <a:latin typeface="Inter" panose="020B0604020202020204" charset="0"/>
                <a:ea typeface="Inter" panose="020B0604020202020204" charset="0"/>
              </a:rPr>
              <a:t>Conferința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ştiinţifică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națională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participare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internaţională</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Dialogul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culturilor</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între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tradiţie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şi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modernitate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1 </a:t>
            </a:r>
            <a:r>
              <a:rPr lang="fr-FR" sz="1200" dirty="0" err="1">
                <a:latin typeface="Inter" panose="020B0604020202020204" charset="0"/>
                <a:ea typeface="Inter" panose="020B0604020202020204" charset="0"/>
              </a:rPr>
              <a:t>decembrie</a:t>
            </a:r>
            <a:r>
              <a:rPr lang="fr-FR" sz="1200" dirty="0">
                <a:latin typeface="Inter" panose="020B0604020202020204" charset="0"/>
                <a:ea typeface="Inter" panose="020B0604020202020204" charset="0"/>
              </a:rPr>
              <a:t> 1918, Alba-Iulia, 21-22 mai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9"/>
            </a:pP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Marcu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“Représentation(s) de la frontière dans les romans de </a:t>
            </a:r>
            <a:r>
              <a:rPr lang="fr-FR" sz="1200" dirty="0" err="1">
                <a:latin typeface="Inter" panose="020B0604020202020204" charset="0"/>
                <a:ea typeface="Inter" panose="020B0604020202020204" charset="0"/>
              </a:rPr>
              <a:t>Faïza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Guène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Colocviu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internaţional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Studii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Francofone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XV-a</a:t>
            </a:r>
            <a:r>
              <a:rPr lang="fr-FR" sz="1200" dirty="0">
                <a:latin typeface="Inter" panose="020B0604020202020204" charset="0"/>
                <a:ea typeface="Inter" panose="020B0604020202020204" charset="0"/>
              </a:rPr>
              <a:t>, „Frontière(s)”,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Timişoara,19-20 </a:t>
            </a:r>
            <a:r>
              <a:rPr lang="fr-FR" sz="1200" dirty="0" err="1">
                <a:latin typeface="Inter" panose="020B0604020202020204" charset="0"/>
                <a:ea typeface="Inter" panose="020B0604020202020204" charset="0"/>
              </a:rPr>
              <a:t>martie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9"/>
            </a:pP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Marcu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Colocviul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Comunicare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cultură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Romània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europeană</a:t>
            </a:r>
            <a:r>
              <a:rPr lang="fr-FR" sz="1200" dirty="0">
                <a:latin typeface="Inter" panose="020B0604020202020204" charset="0"/>
                <a:ea typeface="Inter" panose="020B0604020202020204" charset="0"/>
              </a:rPr>
              <a:t>”,  EDIȚIA A IX-A,  TEMA: MEMORIE – UITARE,  11–12 IUNIE 2021 (online, </a:t>
            </a:r>
            <a:r>
              <a:rPr lang="fr-FR" sz="1200" dirty="0" err="1">
                <a:latin typeface="Inter" panose="020B0604020202020204" charset="0"/>
                <a:ea typeface="Inter" panose="020B0604020202020204" charset="0"/>
              </a:rPr>
              <a:t>platforma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google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meet</a:t>
            </a:r>
            <a:r>
              <a:rPr lang="fr-FR" sz="1200" dirty="0">
                <a:latin typeface="Inter" panose="020B0604020202020204" charset="0"/>
                <a:ea typeface="Inter" panose="020B0604020202020204" charset="0"/>
              </a:rPr>
              <a:t>) (Inscription de l’oubli et de la mémoire dans « La mer Noire dans les Grands Lacs » d’Annie Lulu)</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9"/>
            </a:pPr>
            <a:r>
              <a:rPr lang="fr-FR" sz="1200" b="1" dirty="0">
                <a:latin typeface="Inter" panose="020B0604020202020204" charset="0"/>
                <a:ea typeface="Inter" panose="020B0604020202020204" charset="0"/>
              </a:rPr>
              <a:t>Valentina </a:t>
            </a:r>
            <a:r>
              <a:rPr lang="fr-FR" sz="1200" b="1" dirty="0" err="1">
                <a:latin typeface="Inter" panose="020B0604020202020204" charset="0"/>
                <a:ea typeface="Inter" panose="020B0604020202020204" charset="0"/>
              </a:rPr>
              <a:t>Mureșan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Andreea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Serban</a:t>
            </a:r>
            <a:r>
              <a:rPr lang="fr-FR" sz="1200" dirty="0">
                <a:latin typeface="Inter" panose="020B0604020202020204" charset="0"/>
                <a:ea typeface="Inter" panose="020B0604020202020204" charset="0"/>
              </a:rPr>
              <a:t>. „Building translation </a:t>
            </a:r>
            <a:r>
              <a:rPr lang="fr-FR" sz="1200" dirty="0" err="1">
                <a:latin typeface="Inter" panose="020B0604020202020204" charset="0"/>
                <a:ea typeface="Inter" panose="020B0604020202020204" charset="0"/>
              </a:rPr>
              <a:t>competence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through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diary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reflective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approach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Conferința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internațională</a:t>
            </a:r>
            <a:r>
              <a:rPr lang="fr-FR" sz="1200" dirty="0">
                <a:latin typeface="Inter" panose="020B0604020202020204" charset="0"/>
                <a:ea typeface="Inter" panose="020B0604020202020204" charset="0"/>
              </a:rPr>
              <a:t> PCTS 12 – Professional Communication and Translation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organizată</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Departamentul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Comuicare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Limbi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Străine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Politehnica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26-27 </a:t>
            </a:r>
            <a:r>
              <a:rPr lang="fr-FR" sz="1200" dirty="0" err="1">
                <a:latin typeface="Inter" panose="020B0604020202020204" charset="0"/>
                <a:ea typeface="Inter" panose="020B0604020202020204" charset="0"/>
              </a:rPr>
              <a:t>martie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9"/>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Nubert</a:t>
            </a:r>
            <a:r>
              <a:rPr lang="fr-FR" sz="1200" b="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Ana-Maria </a:t>
            </a:r>
            <a:r>
              <a:rPr lang="fr-FR" sz="1200" dirty="0" err="1">
                <a:latin typeface="Inter" panose="020B0604020202020204" charset="0"/>
                <a:ea typeface="Inter" panose="020B0604020202020204" charset="0"/>
              </a:rPr>
              <a:t>Dascălu-Romițan</a:t>
            </a:r>
            <a:r>
              <a:rPr lang="fr-FR" sz="1200" dirty="0">
                <a:latin typeface="Inter" panose="020B0604020202020204" charset="0"/>
                <a:ea typeface="Inter" panose="020B0604020202020204" charset="0"/>
              </a:rPr>
              <a:t>. “Der </a:t>
            </a:r>
            <a:r>
              <a:rPr lang="fr-FR" sz="1200" dirty="0" err="1">
                <a:latin typeface="Inter" panose="020B0604020202020204" charset="0"/>
                <a:ea typeface="Inter" panose="020B0604020202020204" charset="0"/>
              </a:rPr>
              <a:t>Schriftsteller</a:t>
            </a:r>
            <a:r>
              <a:rPr lang="fr-FR" sz="1200" dirty="0">
                <a:latin typeface="Inter" panose="020B0604020202020204" charset="0"/>
                <a:ea typeface="Inter" panose="020B0604020202020204" charset="0"/>
              </a:rPr>
              <a:t> Franz </a:t>
            </a:r>
            <a:r>
              <a:rPr lang="fr-FR" sz="1200" dirty="0" err="1">
                <a:latin typeface="Inter" panose="020B0604020202020204" charset="0"/>
                <a:ea typeface="Inter" panose="020B0604020202020204" charset="0"/>
              </a:rPr>
              <a:t>Xaver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Kappus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als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Vertreter</a:t>
            </a:r>
            <a:r>
              <a:rPr lang="fr-FR" sz="1200" dirty="0">
                <a:latin typeface="Inter" panose="020B0604020202020204" charset="0"/>
                <a:ea typeface="Inter" panose="020B0604020202020204" charset="0"/>
              </a:rPr>
              <a:t> der </a:t>
            </a:r>
            <a:r>
              <a:rPr lang="fr-FR" sz="1200" dirty="0" err="1">
                <a:latin typeface="Inter" panose="020B0604020202020204" charset="0"/>
                <a:ea typeface="Inter" panose="020B0604020202020204" charset="0"/>
              </a:rPr>
              <a:t>literarischen</a:t>
            </a:r>
            <a:r>
              <a:rPr lang="fr-FR" sz="1200" dirty="0">
                <a:latin typeface="Inter" panose="020B0604020202020204" charset="0"/>
                <a:ea typeface="Inter" panose="020B0604020202020204" charset="0"/>
              </a:rPr>
              <a:t> Moderne </a:t>
            </a:r>
            <a:r>
              <a:rPr lang="fr-FR" sz="1200" dirty="0" err="1">
                <a:latin typeface="Inter" panose="020B0604020202020204" charset="0"/>
                <a:ea typeface="Inter" panose="020B0604020202020204" charset="0"/>
              </a:rPr>
              <a:t>im</a:t>
            </a:r>
            <a:r>
              <a:rPr lang="fr-FR" sz="1200" dirty="0">
                <a:latin typeface="Inter" panose="020B0604020202020204" charset="0"/>
                <a:ea typeface="Inter" panose="020B0604020202020204" charset="0"/>
              </a:rPr>
              <a:t> Banat,” </a:t>
            </a:r>
            <a:r>
              <a:rPr lang="fr-FR" sz="1200" dirty="0" err="1">
                <a:latin typeface="Inter" panose="020B0604020202020204" charset="0"/>
                <a:ea typeface="Inter" panose="020B0604020202020204" charset="0"/>
              </a:rPr>
              <a:t>Sesiunea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anuală</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Catedrei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limba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Germană</a:t>
            </a:r>
            <a:r>
              <a:rPr lang="fr-FR" sz="1200" dirty="0">
                <a:latin typeface="Inter" panose="020B0604020202020204" charset="0"/>
                <a:ea typeface="Inter" panose="020B0604020202020204" charset="0"/>
              </a:rPr>
              <a:t> de la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Lucian Blaga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Sibiu, 5 </a:t>
            </a:r>
            <a:r>
              <a:rPr lang="fr-FR" sz="1200" dirty="0" err="1">
                <a:latin typeface="Inter" panose="020B0604020202020204" charset="0"/>
                <a:ea typeface="Inter" panose="020B0604020202020204" charset="0"/>
              </a:rPr>
              <a:t>noiembrie</a:t>
            </a:r>
            <a:r>
              <a:rPr lang="fr-FR" sz="1200" dirty="0">
                <a:latin typeface="Inter" panose="020B0604020202020204" charset="0"/>
                <a:ea typeface="Inter" panose="020B0604020202020204" charset="0"/>
              </a:rPr>
              <a:t> 2021.</a:t>
            </a:r>
            <a:r>
              <a:rPr lang="fr-FR" sz="1200" b="1"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9"/>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Nubert</a:t>
            </a:r>
            <a:r>
              <a:rPr lang="fr-FR" sz="1200" b="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Ana-Maria </a:t>
            </a:r>
            <a:r>
              <a:rPr lang="fr-FR" sz="1200" dirty="0" err="1">
                <a:latin typeface="Inter" panose="020B0604020202020204" charset="0"/>
                <a:ea typeface="Inter" panose="020B0604020202020204" charset="0"/>
              </a:rPr>
              <a:t>Dascălu-Romițan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Tier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Mensch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bei</a:t>
            </a:r>
            <a:r>
              <a:rPr lang="fr-FR" sz="1200" dirty="0">
                <a:latin typeface="Inter" panose="020B0604020202020204" charset="0"/>
                <a:ea typeface="Inter" panose="020B0604020202020204" charset="0"/>
              </a:rPr>
              <a:t> Herta Müller,”  </a:t>
            </a:r>
            <a:r>
              <a:rPr lang="fr-FR" sz="1200" b="1" dirty="0" err="1">
                <a:latin typeface="Inter" panose="020B0604020202020204" charset="0"/>
                <a:ea typeface="Inter" panose="020B0604020202020204" charset="0"/>
              </a:rPr>
              <a:t>C</a:t>
            </a:r>
            <a:r>
              <a:rPr lang="fr-FR" sz="1200" dirty="0" err="1">
                <a:latin typeface="Inter" panose="020B0604020202020204" charset="0"/>
                <a:ea typeface="Inter" panose="020B0604020202020204" charset="0"/>
              </a:rPr>
              <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XXIV-a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Sesiune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internațională</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Germanisticii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brașovene</a:t>
            </a:r>
            <a:r>
              <a:rPr lang="fr-FR" sz="1200" dirty="0">
                <a:latin typeface="Inter" panose="020B0604020202020204" charset="0"/>
                <a:ea typeface="Inter" panose="020B0604020202020204" charset="0"/>
              </a:rPr>
              <a:t>   Von der </a:t>
            </a:r>
            <a:r>
              <a:rPr lang="fr-FR" sz="1200" dirty="0" err="1">
                <a:latin typeface="Inter" panose="020B0604020202020204" charset="0"/>
                <a:ea typeface="Inter" panose="020B0604020202020204" charset="0"/>
              </a:rPr>
              <a:t>Katze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Sack</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auf</a:t>
            </a:r>
            <a:r>
              <a:rPr lang="fr-FR" sz="1200" dirty="0">
                <a:latin typeface="Inter" panose="020B0604020202020204" charset="0"/>
                <a:ea typeface="Inter" panose="020B0604020202020204" charset="0"/>
              </a:rPr>
              <a:t> den </a:t>
            </a:r>
            <a:r>
              <a:rPr lang="fr-FR" sz="1200" dirty="0" err="1">
                <a:latin typeface="Inter" panose="020B0604020202020204" charset="0"/>
                <a:ea typeface="Inter" panose="020B0604020202020204" charset="0"/>
              </a:rPr>
              <a:t>Hund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gekommen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Das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Tier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sein </a:t>
            </a:r>
            <a:r>
              <a:rPr lang="fr-FR" sz="1200" dirty="0" err="1">
                <a:latin typeface="Inter" panose="020B0604020202020204" charset="0"/>
                <a:ea typeface="Inter" panose="020B0604020202020204" charset="0"/>
              </a:rPr>
              <a:t>Mensch</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Kultur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Kunst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Sprache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Transilvania </a:t>
            </a:r>
            <a:r>
              <a:rPr lang="fr-FR" sz="1200" dirty="0" err="1">
                <a:latin typeface="Inter" panose="020B0604020202020204" charset="0"/>
                <a:ea typeface="Inter" panose="020B0604020202020204" charset="0"/>
              </a:rPr>
              <a:t>Brașov</a:t>
            </a:r>
            <a:r>
              <a:rPr lang="fr-FR" sz="1200" dirty="0">
                <a:latin typeface="Inter" panose="020B0604020202020204" charset="0"/>
                <a:ea typeface="Inter" panose="020B0604020202020204" charset="0"/>
              </a:rPr>
              <a:t>, 9 </a:t>
            </a:r>
            <a:r>
              <a:rPr lang="fr-FR" sz="1200" dirty="0" err="1">
                <a:latin typeface="Inter" panose="020B0604020202020204" charset="0"/>
                <a:ea typeface="Inter" panose="020B0604020202020204" charset="0"/>
              </a:rPr>
              <a:t>aprilie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9"/>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Nubert</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“Zur </a:t>
            </a:r>
            <a:r>
              <a:rPr lang="fr-FR" sz="1200" dirty="0" err="1">
                <a:latin typeface="Inter" panose="020B0604020202020204" charset="0"/>
                <a:ea typeface="Inter" panose="020B0604020202020204" charset="0"/>
              </a:rPr>
              <a:t>Entwicklungsgeschichte</a:t>
            </a:r>
            <a:r>
              <a:rPr lang="fr-FR" sz="1200" dirty="0">
                <a:latin typeface="Inter" panose="020B0604020202020204" charset="0"/>
                <a:ea typeface="Inter" panose="020B0604020202020204" charset="0"/>
              </a:rPr>
              <a:t> des </a:t>
            </a:r>
            <a:r>
              <a:rPr lang="fr-FR" sz="1200" dirty="0" err="1">
                <a:latin typeface="Inter" panose="020B0604020202020204" charset="0"/>
                <a:ea typeface="Inter" panose="020B0604020202020204" charset="0"/>
              </a:rPr>
              <a:t>Temeswarer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Germnistik-Lehrstuhls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Überblick</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Sesiunea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Germanisticii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timișorene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Geschichte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Geschichten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Philologiegeschichtliche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sprach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literaturwissenschaftliche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Perspektiven</a:t>
            </a:r>
            <a:r>
              <a:rPr lang="fr-FR" sz="1200" b="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19 – 20  </a:t>
            </a:r>
            <a:r>
              <a:rPr lang="fr-FR" sz="1200" dirty="0" err="1">
                <a:latin typeface="Inter" panose="020B0604020202020204" charset="0"/>
                <a:ea typeface="Inter" panose="020B0604020202020204" charset="0"/>
              </a:rPr>
              <a:t>noiembrie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p:txBody>
      </p:sp>
      <p:sp>
        <p:nvSpPr>
          <p:cNvPr id="14"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extLst>
      <p:ext uri="{BB962C8B-B14F-4D97-AF65-F5344CB8AC3E}">
        <p14:creationId xmlns:p14="http://schemas.microsoft.com/office/powerpoint/2010/main" val="1933984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400383"/>
            <a:ext cx="7560000" cy="291617"/>
            <a:chOff x="0" y="0"/>
            <a:chExt cx="3979199" cy="153492"/>
          </a:xfrm>
        </p:grpSpPr>
        <p:sp>
          <p:nvSpPr>
            <p:cNvPr id="5" name="Freeform 5"/>
            <p:cNvSpPr/>
            <p:nvPr/>
          </p:nvSpPr>
          <p:spPr>
            <a:xfrm>
              <a:off x="0" y="0"/>
              <a:ext cx="3979199" cy="153492"/>
            </a:xfrm>
            <a:custGeom>
              <a:avLst/>
              <a:gdLst/>
              <a:ahLst/>
              <a:cxnLst/>
              <a:rect l="l" t="t" r="r" b="b"/>
              <a:pathLst>
                <a:path w="3979199" h="153492">
                  <a:moveTo>
                    <a:pt x="0" y="0"/>
                  </a:moveTo>
                  <a:lnTo>
                    <a:pt x="3979199" y="0"/>
                  </a:lnTo>
                  <a:lnTo>
                    <a:pt x="3979199" y="153492"/>
                  </a:lnTo>
                  <a:lnTo>
                    <a:pt x="0" y="153492"/>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9" name="TextBox 9"/>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292600"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1</a:t>
            </a:r>
            <a:r>
              <a:rPr lang="en-US" sz="1103" spc="22" dirty="0">
                <a:solidFill>
                  <a:srgbClr val="164F84"/>
                </a:solidFill>
                <a:latin typeface="Inter Bold"/>
              </a:rPr>
              <a:t>6</a:t>
            </a:r>
          </a:p>
        </p:txBody>
      </p:sp>
      <p:sp>
        <p:nvSpPr>
          <p:cNvPr id="13" name="TextBox 13"/>
          <p:cNvSpPr txBox="1"/>
          <p:nvPr/>
        </p:nvSpPr>
        <p:spPr>
          <a:xfrm>
            <a:off x="571466" y="2997531"/>
            <a:ext cx="4219933" cy="192360"/>
          </a:xfrm>
          <a:prstGeom prst="rect">
            <a:avLst/>
          </a:prstGeom>
        </p:spPr>
        <p:txBody>
          <a:bodyPr lIns="0" tIns="0" rIns="0" bIns="0" rtlCol="0" anchor="t">
            <a:spAutoFit/>
          </a:bodyPr>
          <a:lstStyle/>
          <a:p>
            <a:pPr algn="just">
              <a:lnSpc>
                <a:spcPts val="1544"/>
              </a:lnSpc>
            </a:pPr>
            <a:r>
              <a:rPr lang="en-US" sz="1400" b="1" spc="22" dirty="0">
                <a:solidFill>
                  <a:srgbClr val="000000"/>
                </a:solidFill>
                <a:latin typeface="Inter"/>
              </a:rPr>
              <a:t>b.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țară</a:t>
            </a:r>
            <a:r>
              <a:rPr lang="en-US" sz="1400" b="1" spc="22" dirty="0">
                <a:solidFill>
                  <a:srgbClr val="000000"/>
                </a:solidFill>
                <a:latin typeface="Inter"/>
              </a:rPr>
              <a:t>:</a:t>
            </a:r>
          </a:p>
        </p:txBody>
      </p:sp>
      <p:sp>
        <p:nvSpPr>
          <p:cNvPr id="16" name="Rectangle 15"/>
          <p:cNvSpPr/>
          <p:nvPr/>
        </p:nvSpPr>
        <p:spPr>
          <a:xfrm>
            <a:off x="503400" y="3289300"/>
            <a:ext cx="6553200" cy="6247864"/>
          </a:xfrm>
          <a:prstGeom prst="rect">
            <a:avLst/>
          </a:prstGeom>
        </p:spPr>
        <p:txBody>
          <a:bodyPr wrap="square">
            <a:spAutoFit/>
          </a:bodyPr>
          <a:lstStyle/>
          <a:p>
            <a:pPr indent="269875" algn="just">
              <a:lnSpc>
                <a:spcPts val="1540"/>
              </a:lnSpc>
              <a:buFont typeface="+mj-lt"/>
              <a:buAutoNum type="arabicPeriod" startAt="57"/>
            </a:pPr>
            <a:r>
              <a:rPr lang="fr-FR" sz="1200" b="1" dirty="0">
                <a:latin typeface="Inter" panose="020B0604020202020204" charset="0"/>
                <a:ea typeface="Inter" panose="020B0604020202020204" charset="0"/>
              </a:rPr>
              <a:t>Aba-Carina </a:t>
            </a:r>
            <a:r>
              <a:rPr lang="fr-FR" sz="1200" b="1" dirty="0" err="1">
                <a:latin typeface="Inter" panose="020B0604020202020204" charset="0"/>
                <a:ea typeface="Inter" panose="020B0604020202020204" charset="0"/>
              </a:rPr>
              <a:t>Pârlog</a:t>
            </a:r>
            <a:r>
              <a:rPr lang="fr-FR" sz="1200" b="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Marius-Mircea </a:t>
            </a:r>
            <a:r>
              <a:rPr lang="fr-FR" sz="1200" dirty="0" err="1">
                <a:latin typeface="Inter" panose="020B0604020202020204" charset="0"/>
                <a:ea typeface="Inter" panose="020B0604020202020204" charset="0"/>
              </a:rPr>
              <a:t>Crişan</a:t>
            </a:r>
            <a:r>
              <a:rPr lang="fr-FR" sz="1200" dirty="0">
                <a:latin typeface="Inter" panose="020B0604020202020204" charset="0"/>
                <a:ea typeface="Inter" panose="020B0604020202020204" charset="0"/>
              </a:rPr>
              <a:t>. “Eco/</a:t>
            </a:r>
            <a:r>
              <a:rPr lang="fr-FR" sz="1200" dirty="0" err="1">
                <a:latin typeface="Inter" panose="020B0604020202020204" charset="0"/>
                <a:ea typeface="Inter" panose="020B0604020202020204" charset="0"/>
              </a:rPr>
              <a:t>logical</a:t>
            </a:r>
            <a:r>
              <a:rPr lang="fr-FR" sz="1200" dirty="0">
                <a:latin typeface="Inter" panose="020B0604020202020204" charset="0"/>
                <a:ea typeface="Inter" panose="020B0604020202020204" charset="0"/>
              </a:rPr>
              <a:t> Learning and Simulation </a:t>
            </a:r>
            <a:r>
              <a:rPr lang="fr-FR" sz="1200" dirty="0" err="1">
                <a:latin typeface="Inter" panose="020B0604020202020204" charset="0"/>
                <a:ea typeface="Inter" panose="020B0604020202020204" charset="0"/>
              </a:rPr>
              <a:t>Environments</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Higher</a:t>
            </a:r>
            <a:r>
              <a:rPr lang="fr-FR" sz="1200" dirty="0">
                <a:latin typeface="Inter" panose="020B0604020202020204" charset="0"/>
                <a:ea typeface="Inter" panose="020B0604020202020204" charset="0"/>
              </a:rPr>
              <a:t> Education (ELSE) – Erasmus+ </a:t>
            </a:r>
            <a:r>
              <a:rPr lang="fr-FR" sz="1200" dirty="0" err="1">
                <a:latin typeface="Inter" panose="020B0604020202020204" charset="0"/>
                <a:ea typeface="Inter" panose="020B0604020202020204" charset="0"/>
              </a:rPr>
              <a:t>Research</a:t>
            </a:r>
            <a:r>
              <a:rPr lang="fr-FR" sz="1200" dirty="0">
                <a:latin typeface="Inter" panose="020B0604020202020204" charset="0"/>
                <a:ea typeface="Inter" panose="020B0604020202020204" charset="0"/>
              </a:rPr>
              <a:t> Project.” A XXX-a </a:t>
            </a:r>
            <a:r>
              <a:rPr lang="fr-FR" sz="1200" dirty="0" err="1">
                <a:latin typeface="Inter" panose="020B0604020202020204" charset="0"/>
                <a:ea typeface="Inter" panose="020B0604020202020204" charset="0"/>
              </a:rPr>
              <a:t>Conferinţă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internaţională</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studii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britanice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şi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americane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Timişoara, 13-15 mai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57"/>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Percec</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Pungă</a:t>
            </a:r>
            <a:r>
              <a:rPr lang="fr-FR" sz="1200" b="1" dirty="0">
                <a:latin typeface="Inter" panose="020B0604020202020204" charset="0"/>
                <a:ea typeface="Inter" panose="020B0604020202020204" charset="0"/>
              </a:rPr>
              <a:t> . “</a:t>
            </a:r>
            <a:r>
              <a:rPr lang="fr-FR" sz="1200" dirty="0">
                <a:latin typeface="Inter" panose="020B0604020202020204" charset="0"/>
                <a:ea typeface="Inter" panose="020B0604020202020204" charset="0"/>
              </a:rPr>
              <a:t>A Case of </a:t>
            </a:r>
            <a:r>
              <a:rPr lang="fr-FR" sz="1200" dirty="0" err="1">
                <a:latin typeface="Inter" panose="020B0604020202020204" charset="0"/>
                <a:ea typeface="Inter" panose="020B0604020202020204" charset="0"/>
              </a:rPr>
              <a:t>Intersemiotic</a:t>
            </a:r>
            <a:r>
              <a:rPr lang="fr-FR" sz="1200" dirty="0">
                <a:latin typeface="Inter" panose="020B0604020202020204" charset="0"/>
                <a:ea typeface="Inter" panose="020B0604020202020204" charset="0"/>
              </a:rPr>
              <a:t> Translation: Shakespeare on </a:t>
            </a:r>
            <a:r>
              <a:rPr lang="fr-FR" sz="1200" dirty="0" err="1">
                <a:latin typeface="Inter" panose="020B0604020202020204" charset="0"/>
                <a:ea typeface="Inter" panose="020B0604020202020204" charset="0"/>
              </a:rPr>
              <a:t>Canvas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Conferința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internațională</a:t>
            </a:r>
            <a:r>
              <a:rPr lang="fr-FR" sz="1200" dirty="0">
                <a:latin typeface="Inter" panose="020B0604020202020204" charset="0"/>
                <a:ea typeface="Inter" panose="020B0604020202020204" charset="0"/>
              </a:rPr>
              <a:t> “Professional Communication and Translation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Politehnica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26-27 </a:t>
            </a:r>
            <a:r>
              <a:rPr lang="fr-FR" sz="1200" dirty="0" err="1">
                <a:latin typeface="Inter" panose="020B0604020202020204" charset="0"/>
                <a:ea typeface="Inter" panose="020B0604020202020204" charset="0"/>
              </a:rPr>
              <a:t>martie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57"/>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Percec</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Pungă</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“An Instance of </a:t>
            </a:r>
            <a:r>
              <a:rPr lang="fr-FR" sz="1200" dirty="0" err="1">
                <a:latin typeface="Inter" panose="020B0604020202020204" charset="0"/>
                <a:ea typeface="Inter" panose="020B0604020202020204" charset="0"/>
              </a:rPr>
              <a:t>Intersemiotic</a:t>
            </a:r>
            <a:r>
              <a:rPr lang="fr-FR" sz="1200" dirty="0">
                <a:latin typeface="Inter" panose="020B0604020202020204" charset="0"/>
                <a:ea typeface="Inter" panose="020B0604020202020204" charset="0"/>
              </a:rPr>
              <a:t> Translation. </a:t>
            </a:r>
            <a:r>
              <a:rPr lang="fr-FR" sz="1200" dirty="0" err="1">
                <a:latin typeface="Inter" panose="020B0604020202020204" charset="0"/>
                <a:ea typeface="Inter" panose="020B0604020202020204" charset="0"/>
              </a:rPr>
              <a:t>Shakespeare’s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Ophelia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from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Text</a:t>
            </a:r>
            <a:r>
              <a:rPr lang="fr-FR" sz="1200" dirty="0">
                <a:latin typeface="Inter" panose="020B0604020202020204" charset="0"/>
                <a:ea typeface="Inter" panose="020B0604020202020204" charset="0"/>
              </a:rPr>
              <a:t> to </a:t>
            </a:r>
            <a:r>
              <a:rPr lang="fr-FR" sz="1200" dirty="0" err="1">
                <a:latin typeface="Inter" panose="020B0604020202020204" charset="0"/>
                <a:ea typeface="Inter" panose="020B0604020202020204" charset="0"/>
              </a:rPr>
              <a:t>Canvas</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Print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Conferința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Language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Identity</a:t>
            </a:r>
            <a:r>
              <a:rPr lang="fr-FR" sz="1200" dirty="0">
                <a:latin typeface="Inter" panose="020B0604020202020204" charset="0"/>
                <a:ea typeface="Inter" panose="020B0604020202020204" charset="0"/>
              </a:rPr>
              <a:t> and Communication in </a:t>
            </a:r>
            <a:r>
              <a:rPr lang="fr-FR" sz="1200" dirty="0" err="1">
                <a:latin typeface="Inter" panose="020B0604020202020204" charset="0"/>
                <a:ea typeface="Inter" panose="020B0604020202020204" charset="0"/>
              </a:rPr>
              <a:t>Contemporary</a:t>
            </a:r>
            <a:r>
              <a:rPr lang="fr-FR" sz="1200" dirty="0">
                <a:latin typeface="Inter" panose="020B0604020202020204" charset="0"/>
                <a:ea typeface="Inter" panose="020B0604020202020204" charset="0"/>
              </a:rPr>
              <a:t> Society,” Academia de </a:t>
            </a:r>
            <a:r>
              <a:rPr lang="fr-FR" sz="1200" dirty="0" err="1">
                <a:latin typeface="Inter" panose="020B0604020202020204" charset="0"/>
                <a:ea typeface="Inter" panose="020B0604020202020204" charset="0"/>
              </a:rPr>
              <a:t>Științe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Economice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București</a:t>
            </a:r>
            <a:r>
              <a:rPr lang="fr-FR" sz="1200" dirty="0">
                <a:latin typeface="Inter" panose="020B0604020202020204" charset="0"/>
                <a:ea typeface="Inter" panose="020B0604020202020204" charset="0"/>
              </a:rPr>
              <a:t>, 1-2 </a:t>
            </a:r>
            <a:r>
              <a:rPr lang="fr-FR" sz="1200" dirty="0" err="1">
                <a:latin typeface="Inter" panose="020B0604020202020204" charset="0"/>
                <a:ea typeface="Inter" panose="020B0604020202020204" charset="0"/>
              </a:rPr>
              <a:t>iulie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57"/>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Percec</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Pungă</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 “The Avatars of </a:t>
            </a:r>
            <a:r>
              <a:rPr lang="fr-FR" sz="1200" dirty="0" err="1">
                <a:latin typeface="Inter" panose="020B0604020202020204" charset="0"/>
                <a:ea typeface="Inter" panose="020B0604020202020204" charset="0"/>
              </a:rPr>
              <a:t>Shakespeare’s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Ophelia</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Intersemiotic</a:t>
            </a:r>
            <a:r>
              <a:rPr lang="fr-FR" sz="1200" dirty="0">
                <a:latin typeface="Inter" panose="020B0604020202020204" charset="0"/>
                <a:ea typeface="Inter" panose="020B0604020202020204" charset="0"/>
              </a:rPr>
              <a:t> Translation,” British and 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Timişoara, 13-15 mai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57"/>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Percec</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Intersemiotic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Games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Ophelia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from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text</a:t>
            </a:r>
            <a:r>
              <a:rPr lang="fr-FR" sz="1200" dirty="0">
                <a:latin typeface="Inter" panose="020B0604020202020204" charset="0"/>
                <a:ea typeface="Inter" panose="020B0604020202020204" charset="0"/>
              </a:rPr>
              <a:t> to Image.” </a:t>
            </a:r>
            <a:r>
              <a:rPr lang="fr-FR" sz="1200" dirty="0" err="1">
                <a:latin typeface="Inter" panose="020B0604020202020204" charset="0"/>
                <a:ea typeface="Inter" panose="020B0604020202020204" charset="0"/>
              </a:rPr>
              <a:t>Conferința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internațională</a:t>
            </a:r>
            <a:r>
              <a:rPr lang="fr-FR" sz="1200" dirty="0">
                <a:latin typeface="Inter" panose="020B0604020202020204" charset="0"/>
                <a:ea typeface="Inter" panose="020B0604020202020204" charset="0"/>
              </a:rPr>
              <a:t> Translation Times,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Craiova,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57"/>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Percec</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Intersemitoic</a:t>
            </a:r>
            <a:r>
              <a:rPr lang="fr-FR" sz="1200" dirty="0">
                <a:latin typeface="Inter" panose="020B0604020202020204" charset="0"/>
                <a:ea typeface="Inter" panose="020B0604020202020204" charset="0"/>
              </a:rPr>
              <a:t> Translation. </a:t>
            </a:r>
            <a:r>
              <a:rPr lang="fr-FR" sz="1200" dirty="0" err="1">
                <a:latin typeface="Inter" panose="020B0604020202020204" charset="0"/>
                <a:ea typeface="Inter" panose="020B0604020202020204" charset="0"/>
              </a:rPr>
              <a:t>From</a:t>
            </a:r>
            <a:r>
              <a:rPr lang="fr-FR" sz="1200" dirty="0">
                <a:latin typeface="Inter" panose="020B0604020202020204" charset="0"/>
                <a:ea typeface="Inter" panose="020B0604020202020204" charset="0"/>
              </a:rPr>
              <a:t> the First Folio to the </a:t>
            </a:r>
            <a:r>
              <a:rPr lang="fr-FR" sz="1200" dirty="0" err="1">
                <a:latin typeface="Inter" panose="020B0604020202020204" charset="0"/>
                <a:ea typeface="Inter" panose="020B0604020202020204" charset="0"/>
              </a:rPr>
              <a:t>Canvas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Conferința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internațională</a:t>
            </a:r>
            <a:r>
              <a:rPr lang="fr-FR" sz="1200" dirty="0">
                <a:latin typeface="Inter" panose="020B0604020202020204" charset="0"/>
                <a:ea typeface="Inter" panose="020B0604020202020204" charset="0"/>
              </a:rPr>
              <a:t> Professional Communication and Translation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Politehnica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2021</a:t>
            </a:r>
            <a:r>
              <a:rPr lang="fr-FR" sz="1200" i="1"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57"/>
            </a:pPr>
            <a:r>
              <a:rPr lang="fr-FR" sz="1200" b="1" dirty="0" err="1">
                <a:latin typeface="Inter" panose="020B0604020202020204" charset="0"/>
                <a:ea typeface="Inter" panose="020B0604020202020204" charset="0"/>
              </a:rPr>
              <a:t>Grazziella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Predoiu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Mitleid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Furcht</a:t>
            </a:r>
            <a:r>
              <a:rPr lang="fr-FR" sz="1200" dirty="0">
                <a:latin typeface="Inter" panose="020B0604020202020204" charset="0"/>
                <a:ea typeface="Inter" panose="020B0604020202020204" charset="0"/>
              </a:rPr>
              <a:t>. Zur Rolle der </a:t>
            </a:r>
            <a:r>
              <a:rPr lang="fr-FR" sz="1200" dirty="0" err="1">
                <a:latin typeface="Inter" panose="020B0604020202020204" charset="0"/>
                <a:ea typeface="Inter" panose="020B0604020202020204" charset="0"/>
              </a:rPr>
              <a:t>Tiere</a:t>
            </a:r>
            <a:r>
              <a:rPr lang="fr-FR" sz="1200" dirty="0">
                <a:latin typeface="Inter" panose="020B0604020202020204" charset="0"/>
                <a:ea typeface="Inter" panose="020B0604020202020204" charset="0"/>
              </a:rPr>
              <a:t> in Herta </a:t>
            </a:r>
            <a:r>
              <a:rPr lang="fr-FR" sz="1200" dirty="0" err="1">
                <a:latin typeface="Inter" panose="020B0604020202020204" charset="0"/>
                <a:ea typeface="Inter" panose="020B0604020202020204" charset="0"/>
              </a:rPr>
              <a:t>Müllers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Texten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Conferinta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Universitatii</a:t>
            </a:r>
            <a:r>
              <a:rPr lang="fr-FR" sz="1200" dirty="0">
                <a:latin typeface="Inter" panose="020B0604020202020204" charset="0"/>
                <a:ea typeface="Inter" panose="020B0604020202020204" charset="0"/>
              </a:rPr>
              <a:t> „Transilvania” </a:t>
            </a:r>
            <a:r>
              <a:rPr lang="fr-FR" sz="1200" dirty="0" err="1">
                <a:latin typeface="Inter" panose="020B0604020202020204" charset="0"/>
                <a:ea typeface="Inter" panose="020B0604020202020204" charset="0"/>
              </a:rPr>
              <a:t>Brașov</a:t>
            </a:r>
            <a:r>
              <a:rPr lang="fr-FR" sz="1200" dirty="0">
                <a:latin typeface="Inter" panose="020B0604020202020204" charset="0"/>
                <a:ea typeface="Inter" panose="020B0604020202020204" charset="0"/>
              </a:rPr>
              <a:t>, 24 mai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57"/>
            </a:pP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Pungă</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Thinking</a:t>
            </a:r>
            <a:r>
              <a:rPr lang="fr-FR" sz="1200" dirty="0">
                <a:latin typeface="Inter" panose="020B0604020202020204" charset="0"/>
                <a:ea typeface="Inter" panose="020B0604020202020204" charset="0"/>
              </a:rPr>
              <a:t> of Translation and the Translator in </a:t>
            </a:r>
            <a:r>
              <a:rPr lang="fr-FR" sz="1200" dirty="0" err="1">
                <a:latin typeface="Inter" panose="020B0604020202020204" charset="0"/>
                <a:ea typeface="Inter" panose="020B0604020202020204" charset="0"/>
              </a:rPr>
              <a:t>Metaphorical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Terms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Conferința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internațională</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Translation Times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Craiova, 9-10 </a:t>
            </a:r>
            <a:r>
              <a:rPr lang="fr-FR" sz="1200" dirty="0" err="1">
                <a:latin typeface="Inter" panose="020B0604020202020204" charset="0"/>
                <a:ea typeface="Inter" panose="020B0604020202020204" charset="0"/>
              </a:rPr>
              <a:t>decembrie</a:t>
            </a:r>
            <a:r>
              <a:rPr lang="fr-FR" sz="1200" dirty="0">
                <a:latin typeface="Inter" panose="020B0604020202020204" charset="0"/>
                <a:ea typeface="Inter" panose="020B0604020202020204" charset="0"/>
              </a:rPr>
              <a:t> 2021.</a:t>
            </a:r>
          </a:p>
          <a:p>
            <a:pPr indent="269875" algn="just">
              <a:lnSpc>
                <a:spcPts val="1540"/>
              </a:lnSpc>
              <a:buFont typeface="+mj-lt"/>
              <a:buAutoNum type="arabicPeriod" startAt="57"/>
            </a:pPr>
            <a:r>
              <a:rPr lang="fr-FR" sz="1200" b="1" dirty="0" err="1">
                <a:latin typeface="Inter" panose="020B0604020202020204" charset="0"/>
                <a:ea typeface="Inter" panose="020B0604020202020204" charset="0"/>
              </a:rPr>
              <a:t>Andreea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Șerban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keynote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Shakespeare’s</a:t>
            </a:r>
            <a:r>
              <a:rPr lang="fr-FR" sz="1200" dirty="0">
                <a:latin typeface="Inter" panose="020B0604020202020204" charset="0"/>
                <a:ea typeface="Inter" panose="020B0604020202020204" charset="0"/>
              </a:rPr>
              <a:t> Romeo and Juliet: </a:t>
            </a:r>
            <a:r>
              <a:rPr lang="fr-FR" sz="1200" dirty="0" err="1">
                <a:latin typeface="Inter" panose="020B0604020202020204" charset="0"/>
                <a:ea typeface="Inter" panose="020B0604020202020204" charset="0"/>
              </a:rPr>
              <a:t>popular</a:t>
            </a:r>
            <a:r>
              <a:rPr lang="fr-FR" sz="1200" dirty="0">
                <a:latin typeface="Inter" panose="020B0604020202020204" charset="0"/>
                <a:ea typeface="Inter" panose="020B0604020202020204" charset="0"/>
              </a:rPr>
              <a:t> culture and cultural </a:t>
            </a:r>
            <a:r>
              <a:rPr lang="fr-FR" sz="1200" dirty="0" err="1">
                <a:latin typeface="Inter" panose="020B0604020202020204" charset="0"/>
                <a:ea typeface="Inter" panose="020B0604020202020204" charset="0"/>
              </a:rPr>
              <a:t>representation</a:t>
            </a:r>
            <a:r>
              <a:rPr lang="fr-FR" sz="1200" dirty="0">
                <a:latin typeface="Inter" panose="020B0604020202020204" charset="0"/>
                <a:ea typeface="Inter" panose="020B0604020202020204" charset="0"/>
              </a:rPr>
              <a:t>,” Symposium of </a:t>
            </a:r>
            <a:r>
              <a:rPr lang="fr-FR" sz="1200" dirty="0" err="1">
                <a:latin typeface="Inter" panose="020B0604020202020204" charset="0"/>
                <a:ea typeface="Inter" panose="020B0604020202020204" charset="0"/>
              </a:rPr>
              <a:t>Students</a:t>
            </a:r>
            <a:r>
              <a:rPr lang="fr-FR" sz="1200" dirty="0">
                <a:latin typeface="Inter" panose="020B0604020202020204" charset="0"/>
                <a:ea typeface="Inter" panose="020B0604020202020204" charset="0"/>
              </a:rPr>
              <a:t> in English, 16 </a:t>
            </a:r>
            <a:r>
              <a:rPr lang="fr-FR" sz="1200" dirty="0" err="1">
                <a:latin typeface="Inter" panose="020B0604020202020204" charset="0"/>
                <a:ea typeface="Inter" panose="020B0604020202020204" charset="0"/>
              </a:rPr>
              <a:t>aprilie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57"/>
            </a:pPr>
            <a:r>
              <a:rPr lang="fr-FR" sz="1200" b="1" dirty="0">
                <a:latin typeface="Inter" panose="020B0604020202020204" charset="0"/>
                <a:ea typeface="Inter" panose="020B0604020202020204" charset="0"/>
              </a:rPr>
              <a:t>Gabriela </a:t>
            </a:r>
            <a:r>
              <a:rPr lang="fr-FR" sz="1200" b="1" dirty="0" err="1">
                <a:latin typeface="Inter" panose="020B0604020202020204" charset="0"/>
                <a:ea typeface="Inter" panose="020B0604020202020204" charset="0"/>
              </a:rPr>
              <a:t>Tucan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“Fact vs Fiction: </a:t>
            </a:r>
            <a:r>
              <a:rPr lang="fr-FR" sz="1200" dirty="0" err="1">
                <a:latin typeface="Inter" panose="020B0604020202020204" charset="0"/>
                <a:ea typeface="Inter" panose="020B0604020202020204" charset="0"/>
              </a:rPr>
              <a:t>Journalism</a:t>
            </a:r>
            <a:r>
              <a:rPr lang="fr-FR" sz="1200" dirty="0">
                <a:latin typeface="Inter" panose="020B0604020202020204" charset="0"/>
                <a:ea typeface="Inter" panose="020B0604020202020204" charset="0"/>
              </a:rPr>
              <a:t> and American </a:t>
            </a:r>
            <a:r>
              <a:rPr lang="fr-FR" sz="1200" dirty="0" err="1">
                <a:latin typeface="Inter" panose="020B0604020202020204" charset="0"/>
                <a:ea typeface="Inter" panose="020B0604020202020204" charset="0"/>
              </a:rPr>
              <a:t>Modernism</a:t>
            </a:r>
            <a:r>
              <a:rPr lang="fr-FR" sz="1200" dirty="0">
                <a:latin typeface="Inter" panose="020B0604020202020204" charset="0"/>
                <a:ea typeface="Inter" panose="020B0604020202020204" charset="0"/>
              </a:rPr>
              <a:t>,” British and 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ediţia</a:t>
            </a:r>
            <a:r>
              <a:rPr lang="fr-FR" sz="1200" dirty="0">
                <a:latin typeface="Inter" panose="020B0604020202020204" charset="0"/>
                <a:ea typeface="Inter" panose="020B0604020202020204" charset="0"/>
              </a:rPr>
              <a:t> a XXX-a,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13-15 mai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57"/>
            </a:pPr>
            <a:r>
              <a:rPr lang="fr-FR" sz="1200" b="1" dirty="0">
                <a:latin typeface="Inter" panose="020B0604020202020204" charset="0"/>
                <a:ea typeface="Inter" panose="020B0604020202020204" charset="0"/>
              </a:rPr>
              <a:t>Claudia </a:t>
            </a:r>
            <a:r>
              <a:rPr lang="fr-FR" sz="1200" b="1" dirty="0" err="1">
                <a:latin typeface="Inter" panose="020B0604020202020204" charset="0"/>
                <a:ea typeface="Inter" panose="020B0604020202020204" charset="0"/>
              </a:rPr>
              <a:t>Tulcan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Bedeutende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Persönlichkeiten</a:t>
            </a:r>
            <a:r>
              <a:rPr lang="fr-FR" sz="1200" dirty="0">
                <a:latin typeface="Inter" panose="020B0604020202020204" charset="0"/>
                <a:ea typeface="Inter" panose="020B0604020202020204" charset="0"/>
              </a:rPr>
              <a:t> der </a:t>
            </a:r>
            <a:r>
              <a:rPr lang="fr-FR" sz="1200" dirty="0" err="1">
                <a:latin typeface="Inter" panose="020B0604020202020204" charset="0"/>
                <a:ea typeface="Inter" panose="020B0604020202020204" charset="0"/>
              </a:rPr>
              <a:t>Temeswarer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Germanistik</a:t>
            </a:r>
            <a:r>
              <a:rPr lang="fr-FR" sz="1200" dirty="0">
                <a:latin typeface="Inter" panose="020B0604020202020204" charset="0"/>
                <a:ea typeface="Inter" panose="020B0604020202020204" charset="0"/>
              </a:rPr>
              <a:t>: Herta Müller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die </a:t>
            </a:r>
            <a:r>
              <a:rPr lang="fr-FR" sz="1200" dirty="0" err="1">
                <a:latin typeface="Inter" panose="020B0604020202020204" charset="0"/>
                <a:ea typeface="Inter" panose="020B0604020202020204" charset="0"/>
              </a:rPr>
              <a:t>Geschichte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ihrer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Collagen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Geschichte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Geschichten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Philologiegeschichtliche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sprach-und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literaturwissenschaftliche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Perspektiven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noiembrie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p:txBody>
      </p:sp>
      <p:sp>
        <p:nvSpPr>
          <p:cNvPr id="14"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extLst>
      <p:ext uri="{BB962C8B-B14F-4D97-AF65-F5344CB8AC3E}">
        <p14:creationId xmlns:p14="http://schemas.microsoft.com/office/powerpoint/2010/main" val="1495351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957857" cy="160730"/>
          </a:xfrm>
        </p:grpSpPr>
        <p:sp>
          <p:nvSpPr>
            <p:cNvPr id="5" name="Freeform 5"/>
            <p:cNvSpPr/>
            <p:nvPr/>
          </p:nvSpPr>
          <p:spPr>
            <a:xfrm>
              <a:off x="0" y="0"/>
              <a:ext cx="3957856" cy="160730"/>
            </a:xfrm>
            <a:custGeom>
              <a:avLst/>
              <a:gdLst/>
              <a:ahLst/>
              <a:cxnLst/>
              <a:rect l="l" t="t" r="r" b="b"/>
              <a:pathLst>
                <a:path w="3957856" h="160730">
                  <a:moveTo>
                    <a:pt x="0" y="0"/>
                  </a:moveTo>
                  <a:lnTo>
                    <a:pt x="3957856" y="0"/>
                  </a:lnTo>
                  <a:lnTo>
                    <a:pt x="3957856" y="160730"/>
                  </a:lnTo>
                  <a:lnTo>
                    <a:pt x="0" y="16073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20240" y="328913"/>
            <a:ext cx="6275642" cy="1390082"/>
          </a:xfrm>
          <a:prstGeom prst="rect">
            <a:avLst/>
          </a:prstGeom>
        </p:spPr>
        <p:txBody>
          <a:bodyPr lIns="0" tIns="0" rIns="0" bIns="0" rtlCol="0" anchor="t">
            <a:spAutoFit/>
          </a:bodyPr>
          <a:lstStyle/>
          <a:p>
            <a:pPr algn="ctr">
              <a:lnSpc>
                <a:spcPts val="3706"/>
              </a:lnSpc>
            </a:pPr>
            <a:r>
              <a:rPr lang="en-US" sz="2647" spc="291">
                <a:solidFill>
                  <a:srgbClr val="FFFFFF"/>
                </a:solidFill>
                <a:latin typeface="Inter Bold"/>
              </a:rPr>
              <a:t>III. CĂRŢI ȘI LUCRĂRI DE SPECIALITATE, EDIȚII, TRADUCERI</a:t>
            </a:r>
          </a:p>
        </p:txBody>
      </p:sp>
      <p:sp>
        <p:nvSpPr>
          <p:cNvPr id="9" name="TextBox 9"/>
          <p:cNvSpPr txBox="1"/>
          <p:nvPr/>
        </p:nvSpPr>
        <p:spPr>
          <a:xfrm>
            <a:off x="571467" y="2908300"/>
            <a:ext cx="6424414" cy="6732612"/>
          </a:xfrm>
          <a:prstGeom prst="rect">
            <a:avLst/>
          </a:prstGeom>
        </p:spPr>
        <p:txBody>
          <a:bodyPr wrap="square" lIns="0" tIns="0" rIns="0" bIns="0" rtlCol="0" anchor="t">
            <a:spAutoFit/>
          </a:bodyPr>
          <a:lstStyle/>
          <a:p>
            <a:pPr marL="171450" lvl="0" indent="-171450" algn="just">
              <a:lnSpc>
                <a:spcPts val="1540"/>
              </a:lnSpc>
              <a:buFont typeface="Arial" panose="020B0604020202020204" pitchFamily="34" charset="0"/>
              <a:buChar char="•"/>
            </a:pPr>
            <a:r>
              <a:rPr lang="fr-FR" sz="1400" b="1" dirty="0" err="1">
                <a:latin typeface="Inter" panose="020B0604020202020204" charset="0"/>
                <a:ea typeface="Inter" panose="020B0604020202020204" charset="0"/>
              </a:rPr>
              <a:t>În</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străinătate</a:t>
            </a:r>
            <a:endParaRPr lang="en-US" sz="1400" dirty="0">
              <a:latin typeface="Inter" panose="020B0604020202020204" charset="0"/>
              <a:ea typeface="Inter" panose="020B0604020202020204" charset="0"/>
            </a:endParaRPr>
          </a:p>
          <a:p>
            <a:pPr algn="just">
              <a:lnSpc>
                <a:spcPts val="1540"/>
              </a:lnSpc>
            </a:pPr>
            <a:r>
              <a:rPr lang="fr-FR" sz="1200"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a:p>
            <a:pPr algn="just">
              <a:lnSpc>
                <a:spcPts val="1540"/>
              </a:lnSpc>
            </a:pPr>
            <a:r>
              <a:rPr lang="fr-FR" sz="1200" b="1" dirty="0">
                <a:latin typeface="Inter" panose="020B0604020202020204" charset="0"/>
                <a:ea typeface="Inter" panose="020B0604020202020204" charset="0"/>
              </a:rPr>
              <a:t>Gabriela </a:t>
            </a:r>
            <a:r>
              <a:rPr lang="fr-FR" sz="1200" b="1" dirty="0" err="1">
                <a:latin typeface="Inter" panose="020B0604020202020204" charset="0"/>
                <a:ea typeface="Inter" panose="020B0604020202020204" charset="0"/>
              </a:rPr>
              <a:t>Tucan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2021. </a:t>
            </a:r>
            <a:r>
              <a:rPr lang="fr-FR" sz="1200" i="1" dirty="0">
                <a:latin typeface="Inter" panose="020B0604020202020204" charset="0"/>
                <a:ea typeface="Inter" panose="020B0604020202020204" charset="0"/>
              </a:rPr>
              <a:t>A Cognitive </a:t>
            </a:r>
            <a:r>
              <a:rPr lang="fr-FR" sz="1200" i="1" dirty="0" err="1">
                <a:latin typeface="Inter" panose="020B0604020202020204" charset="0"/>
                <a:ea typeface="Inter" panose="020B0604020202020204" charset="0"/>
              </a:rPr>
              <a:t>Approach</a:t>
            </a:r>
            <a:r>
              <a:rPr lang="fr-FR" sz="1200" i="1" dirty="0">
                <a:latin typeface="Inter" panose="020B0604020202020204" charset="0"/>
                <a:ea typeface="Inter" panose="020B0604020202020204" charset="0"/>
              </a:rPr>
              <a:t> to Ernest </a:t>
            </a:r>
            <a:r>
              <a:rPr lang="fr-FR" sz="1200" i="1" dirty="0" err="1">
                <a:latin typeface="Inter" panose="020B0604020202020204" charset="0"/>
                <a:ea typeface="Inter" panose="020B0604020202020204" charset="0"/>
              </a:rPr>
              <a:t>Hemingway’s</a:t>
            </a:r>
            <a:r>
              <a:rPr lang="fr-FR" sz="1200" i="1" dirty="0">
                <a:latin typeface="Inter" panose="020B0604020202020204" charset="0"/>
                <a:ea typeface="Inter" panose="020B0604020202020204" charset="0"/>
              </a:rPr>
              <a:t> Short Fiction</a:t>
            </a:r>
            <a:r>
              <a:rPr lang="fr-FR" sz="1200" dirty="0">
                <a:latin typeface="Inter" panose="020B0604020202020204" charset="0"/>
                <a:ea typeface="Inter" panose="020B0604020202020204" charset="0"/>
              </a:rPr>
              <a:t>. Newcastle </a:t>
            </a:r>
            <a:r>
              <a:rPr lang="fr-FR" sz="1200" dirty="0" err="1">
                <a:latin typeface="Inter" panose="020B0604020202020204" charset="0"/>
                <a:ea typeface="Inter" panose="020B0604020202020204" charset="0"/>
              </a:rPr>
              <a:t>upon</a:t>
            </a:r>
            <a:r>
              <a:rPr lang="fr-FR" sz="1200" dirty="0">
                <a:latin typeface="Inter" panose="020B0604020202020204" charset="0"/>
                <a:ea typeface="Inter" panose="020B0604020202020204" charset="0"/>
              </a:rPr>
              <a:t> Tyne, UK: Cambridge </a:t>
            </a:r>
            <a:r>
              <a:rPr lang="fr-FR" sz="1200" dirty="0" err="1">
                <a:latin typeface="Inter" panose="020B0604020202020204" charset="0"/>
                <a:ea typeface="Inter" panose="020B0604020202020204" charset="0"/>
              </a:rPr>
              <a:t>Scholars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Publishing</a:t>
            </a:r>
            <a:r>
              <a:rPr lang="fr-FR" sz="1200" dirty="0">
                <a:latin typeface="Inter" panose="020B0604020202020204" charset="0"/>
                <a:ea typeface="Inter" panose="020B0604020202020204" charset="0"/>
              </a:rPr>
              <a:t>. ISBN (10): 1-5275-6762-1</a:t>
            </a:r>
            <a:endParaRPr lang="en-US" sz="1200" dirty="0">
              <a:latin typeface="Inter" panose="020B0604020202020204" charset="0"/>
              <a:ea typeface="Inter" panose="020B0604020202020204" charset="0"/>
            </a:endParaRPr>
          </a:p>
          <a:p>
            <a:pPr algn="just">
              <a:lnSpc>
                <a:spcPts val="1540"/>
              </a:lnSpc>
            </a:pPr>
            <a:r>
              <a:rPr lang="fr-FR" sz="1200" dirty="0">
                <a:latin typeface="Inter" panose="020B0604020202020204" charset="0"/>
                <a:ea typeface="Inter" panose="020B0604020202020204" charset="0"/>
              </a:rPr>
              <a:t> </a:t>
            </a:r>
          </a:p>
          <a:p>
            <a:pPr algn="just">
              <a:lnSpc>
                <a:spcPts val="1540"/>
              </a:lnSpc>
            </a:pPr>
            <a:endParaRPr lang="en-US" sz="1200" dirty="0">
              <a:latin typeface="Inter" panose="020B0604020202020204" charset="0"/>
              <a:ea typeface="Inter" panose="020B0604020202020204" charset="0"/>
            </a:endParaRPr>
          </a:p>
          <a:p>
            <a:pPr marL="171450" lvl="0" indent="-171450" algn="just">
              <a:lnSpc>
                <a:spcPts val="1540"/>
              </a:lnSpc>
              <a:buFont typeface="Arial" panose="020B0604020202020204" pitchFamily="34" charset="0"/>
              <a:buChar char="•"/>
            </a:pPr>
            <a:r>
              <a:rPr lang="fr-FR" sz="1400" b="1" dirty="0" err="1">
                <a:latin typeface="Inter" panose="020B0604020202020204" charset="0"/>
                <a:ea typeface="Inter" panose="020B0604020202020204" charset="0"/>
              </a:rPr>
              <a:t>În</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țară</a:t>
            </a:r>
            <a:endParaRPr lang="en-US" sz="1400" dirty="0">
              <a:latin typeface="Inter" panose="020B0604020202020204" charset="0"/>
              <a:ea typeface="Inter" panose="020B0604020202020204" charset="0"/>
            </a:endParaRPr>
          </a:p>
          <a:p>
            <a:pPr algn="just">
              <a:lnSpc>
                <a:spcPts val="1540"/>
              </a:lnSpc>
            </a:pPr>
            <a:r>
              <a:rPr lang="fr-FR" sz="1200"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a:latin typeface="Inter" panose="020B0604020202020204" charset="0"/>
                <a:ea typeface="Inter" panose="020B0604020202020204" charset="0"/>
              </a:rPr>
              <a:t>Daniela </a:t>
            </a:r>
            <a:r>
              <a:rPr lang="fr-FR" sz="1200" b="1" dirty="0" err="1">
                <a:latin typeface="Inter" panose="020B0604020202020204" charset="0"/>
                <a:ea typeface="Inter" panose="020B0604020202020204" charset="0"/>
              </a:rPr>
              <a:t>Gheltofan</a:t>
            </a:r>
            <a:r>
              <a:rPr lang="fr-FR" sz="1200" dirty="0">
                <a:latin typeface="Inter" panose="020B0604020202020204" charset="0"/>
                <a:ea typeface="Inter" panose="020B0604020202020204" charset="0"/>
              </a:rPr>
              <a:t>. 2021. </a:t>
            </a:r>
            <a:r>
              <a:rPr lang="fr-FR" sz="1200" i="1" dirty="0" err="1">
                <a:latin typeface="Inter" panose="020B0604020202020204" charset="0"/>
                <a:ea typeface="Inter" panose="020B0604020202020204" charset="0"/>
              </a:rPr>
              <a:t>Mic</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dicționar</a:t>
            </a:r>
            <a:r>
              <a:rPr lang="fr-FR" sz="1200" i="1" dirty="0">
                <a:latin typeface="Inter" panose="020B0604020202020204" charset="0"/>
                <a:ea typeface="Inter" panose="020B0604020202020204" charset="0"/>
              </a:rPr>
              <a:t> de </a:t>
            </a:r>
            <a:r>
              <a:rPr lang="fr-FR" sz="1200" i="1" dirty="0" err="1">
                <a:latin typeface="Inter" panose="020B0604020202020204" charset="0"/>
                <a:ea typeface="Inter" panose="020B0604020202020204" charset="0"/>
              </a:rPr>
              <a:t>cuvinte-realia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rusești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și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corespondențele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lor</a:t>
            </a:r>
            <a:r>
              <a:rPr lang="fr-FR" sz="1200" i="1" dirty="0">
                <a:latin typeface="Inter" panose="020B0604020202020204" charset="0"/>
                <a:ea typeface="Inter" panose="020B0604020202020204" charset="0"/>
              </a:rPr>
              <a:t> lexico-</a:t>
            </a:r>
            <a:r>
              <a:rPr lang="fr-FR" sz="1200" i="1" dirty="0" err="1">
                <a:latin typeface="Inter" panose="020B0604020202020204" charset="0"/>
                <a:ea typeface="Inter" panose="020B0604020202020204" charset="0"/>
              </a:rPr>
              <a:t>frazeologice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românești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Mirton</a:t>
            </a:r>
            <a:r>
              <a:rPr lang="fr-FR" sz="1200" dirty="0">
                <a:latin typeface="Inter" panose="020B0604020202020204" charset="0"/>
                <a:ea typeface="Inter" panose="020B0604020202020204" charset="0"/>
              </a:rPr>
              <a:t>. ISBN 978-973-52-2006-8</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Percec</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și</a:t>
            </a:r>
            <a:r>
              <a:rPr lang="fr-FR" sz="1200" b="1" dirty="0">
                <a:latin typeface="Inter" panose="020B0604020202020204" charset="0"/>
                <a:ea typeface="Inter" panose="020B0604020202020204" charset="0"/>
              </a:rPr>
              <a:t> Dan </a:t>
            </a:r>
            <a:r>
              <a:rPr lang="fr-FR" sz="1200" b="1" dirty="0" err="1">
                <a:latin typeface="Inter" panose="020B0604020202020204" charset="0"/>
                <a:ea typeface="Inter" panose="020B0604020202020204" charset="0"/>
              </a:rPr>
              <a:t>Negrescu</a:t>
            </a:r>
            <a:r>
              <a:rPr lang="fr-FR" sz="1200" b="1" dirty="0">
                <a:latin typeface="Inter" panose="020B0604020202020204" charset="0"/>
                <a:ea typeface="Inter" panose="020B0604020202020204" charset="0"/>
              </a:rPr>
              <a:t>.</a:t>
            </a:r>
            <a:r>
              <a:rPr lang="fr-FR" sz="1200" b="1"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2021.</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Quinta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medievală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volumul</a:t>
            </a:r>
            <a:r>
              <a:rPr lang="fr-FR" sz="1200" dirty="0">
                <a:latin typeface="Inter" panose="020B0604020202020204" charset="0"/>
                <a:ea typeface="Inter" panose="020B0604020202020204" charset="0"/>
              </a:rPr>
              <a:t> I.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UVT. ISBN </a:t>
            </a:r>
            <a:r>
              <a:rPr lang="fr-FR" sz="1200" dirty="0" err="1">
                <a:latin typeface="Inter" panose="020B0604020202020204" charset="0"/>
                <a:ea typeface="Inter" panose="020B0604020202020204" charset="0"/>
              </a:rPr>
              <a:t>general</a:t>
            </a:r>
            <a:r>
              <a:rPr lang="fr-FR" sz="1200" dirty="0">
                <a:latin typeface="Inter" panose="020B0604020202020204" charset="0"/>
                <a:ea typeface="Inter" panose="020B0604020202020204" charset="0"/>
              </a:rPr>
              <a:t> 978-973-125-831-7, ISBN vol. I 978-973-125-832-4</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Percec</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și</a:t>
            </a:r>
            <a:r>
              <a:rPr lang="fr-FR" sz="1200" b="1" dirty="0">
                <a:latin typeface="Inter" panose="020B0604020202020204" charset="0"/>
                <a:ea typeface="Inter" panose="020B0604020202020204" charset="0"/>
              </a:rPr>
              <a:t> Dan </a:t>
            </a:r>
            <a:r>
              <a:rPr lang="fr-FR" sz="1200" b="1" dirty="0" err="1">
                <a:latin typeface="Inter" panose="020B0604020202020204" charset="0"/>
                <a:ea typeface="Inter" panose="020B0604020202020204" charset="0"/>
              </a:rPr>
              <a:t>Negrescu</a:t>
            </a:r>
            <a:r>
              <a:rPr lang="fr-FR" sz="1200" b="1" dirty="0">
                <a:latin typeface="Inter" panose="020B0604020202020204" charset="0"/>
                <a:ea typeface="Inter" panose="020B0604020202020204" charset="0"/>
              </a:rPr>
              <a:t>.</a:t>
            </a:r>
            <a:r>
              <a:rPr lang="fr-FR" sz="1200" b="1"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2021.</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Quinta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medievală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volumul</a:t>
            </a:r>
            <a:r>
              <a:rPr lang="fr-FR" sz="1200" dirty="0">
                <a:latin typeface="Inter" panose="020B0604020202020204" charset="0"/>
                <a:ea typeface="Inter" panose="020B0604020202020204" charset="0"/>
              </a:rPr>
              <a:t> I.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UVT. ISBN </a:t>
            </a:r>
            <a:r>
              <a:rPr lang="fr-FR" sz="1200" dirty="0" err="1">
                <a:latin typeface="Inter" panose="020B0604020202020204" charset="0"/>
                <a:ea typeface="Inter" panose="020B0604020202020204" charset="0"/>
              </a:rPr>
              <a:t>general</a:t>
            </a:r>
            <a:r>
              <a:rPr lang="fr-FR" sz="1200" dirty="0">
                <a:latin typeface="Inter" panose="020B0604020202020204" charset="0"/>
                <a:ea typeface="Inter" panose="020B0604020202020204" charset="0"/>
              </a:rPr>
              <a:t> 978-973-125-831-7, ISBN vol II 978-973-125-833-1.</a:t>
            </a:r>
            <a:endParaRPr lang="en-US" sz="1200" dirty="0">
              <a:latin typeface="Inter" panose="020B0604020202020204" charset="0"/>
              <a:ea typeface="Inter" panose="020B0604020202020204" charset="0"/>
            </a:endParaRPr>
          </a:p>
          <a:p>
            <a:pPr algn="just">
              <a:lnSpc>
                <a:spcPts val="1540"/>
              </a:lnSpc>
            </a:pPr>
            <a:r>
              <a:rPr lang="fr-FR" sz="1200" dirty="0">
                <a:latin typeface="Inter" panose="020B0604020202020204" charset="0"/>
                <a:ea typeface="Inter" panose="020B0604020202020204" charset="0"/>
              </a:rPr>
              <a:t> </a:t>
            </a:r>
          </a:p>
          <a:p>
            <a:pPr algn="just">
              <a:lnSpc>
                <a:spcPts val="1540"/>
              </a:lnSpc>
            </a:pPr>
            <a:endParaRPr lang="en-US" sz="1200" dirty="0">
              <a:latin typeface="Inter" panose="020B0604020202020204" charset="0"/>
              <a:ea typeface="Inter" panose="020B0604020202020204" charset="0"/>
            </a:endParaRPr>
          </a:p>
          <a:p>
            <a:pPr marL="285750" lvl="0" indent="-285750" algn="just">
              <a:lnSpc>
                <a:spcPts val="1540"/>
              </a:lnSpc>
              <a:buFont typeface="Arial" panose="020B0604020202020204" pitchFamily="34" charset="0"/>
              <a:buChar char="•"/>
            </a:pPr>
            <a:r>
              <a:rPr lang="fr-FR" sz="1400" b="1" dirty="0" err="1">
                <a:latin typeface="Inter" panose="020B0604020202020204" charset="0"/>
                <a:ea typeface="Inter" panose="020B0604020202020204" charset="0"/>
              </a:rPr>
              <a:t>Traduceri</a:t>
            </a:r>
            <a:endParaRPr lang="en-US" sz="1400" dirty="0">
              <a:latin typeface="Inter" panose="020B0604020202020204" charset="0"/>
              <a:ea typeface="Inter" panose="020B0604020202020204" charset="0"/>
            </a:endParaRPr>
          </a:p>
          <a:p>
            <a:pPr algn="just">
              <a:lnSpc>
                <a:spcPts val="1540"/>
              </a:lnSpc>
            </a:pPr>
            <a:r>
              <a:rPr lang="fr-FR" sz="1200"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err="1">
                <a:latin typeface="Inter" panose="020B0604020202020204" charset="0"/>
                <a:ea typeface="Inter" panose="020B0604020202020204" charset="0"/>
              </a:rPr>
              <a:t>Daniele</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Pantaleoni</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2021.</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Ghelasie</a:t>
            </a:r>
            <a:r>
              <a:rPr lang="fr-FR" sz="1200" i="1" dirty="0">
                <a:latin typeface="Inter" panose="020B0604020202020204" charset="0"/>
                <a:ea typeface="Inter" panose="020B0604020202020204" charset="0"/>
              </a:rPr>
              <a:t> de la </a:t>
            </a:r>
            <a:r>
              <a:rPr lang="fr-FR" sz="1200" i="1" dirty="0" err="1">
                <a:latin typeface="Inter" panose="020B0604020202020204" charset="0"/>
                <a:ea typeface="Inter" panose="020B0604020202020204" charset="0"/>
              </a:rPr>
              <a:t>Frăsinei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Medicina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Esicasta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Chipul</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Iconic</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Sînbotin</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ISBN 978 606 94913 5 5</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b="1" dirty="0">
                <a:latin typeface="Inter" panose="020B0604020202020204" charset="0"/>
                <a:ea typeface="Inter" panose="020B0604020202020204" charset="0"/>
              </a:rPr>
              <a:t>.</a:t>
            </a:r>
            <a:r>
              <a:rPr lang="fr-FR" sz="1200" b="1"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2021. </a:t>
            </a:r>
            <a:r>
              <a:rPr lang="fr-FR" sz="1200" i="1" dirty="0" err="1">
                <a:latin typeface="Inter" panose="020B0604020202020204" charset="0"/>
                <a:ea typeface="Inter" panose="020B0604020202020204" charset="0"/>
              </a:rPr>
              <a:t>Sărutul</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femeii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păianjen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traducere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limba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română</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romanului</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El </a:t>
            </a:r>
            <a:r>
              <a:rPr lang="fr-FR" sz="1200" i="1" dirty="0" err="1">
                <a:latin typeface="Inter" panose="020B0604020202020204" charset="0"/>
                <a:ea typeface="Inter" panose="020B0604020202020204" charset="0"/>
              </a:rPr>
              <a:t>beso</a:t>
            </a:r>
            <a:r>
              <a:rPr lang="fr-FR" sz="1200" i="1" dirty="0">
                <a:latin typeface="Inter" panose="020B0604020202020204" charset="0"/>
                <a:ea typeface="Inter" panose="020B0604020202020204" charset="0"/>
              </a:rPr>
              <a:t> de la </a:t>
            </a:r>
            <a:r>
              <a:rPr lang="fr-FR" sz="1200" i="1" dirty="0" err="1">
                <a:latin typeface="Inter" panose="020B0604020202020204" charset="0"/>
                <a:ea typeface="Inter" panose="020B0604020202020204" charset="0"/>
              </a:rPr>
              <a:t>mujer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araña</a:t>
            </a:r>
            <a:r>
              <a:rPr lang="fr-FR" sz="1200" dirty="0">
                <a:latin typeface="Inter" panose="020B0604020202020204" charset="0"/>
                <a:ea typeface="Inter" panose="020B0604020202020204" charset="0"/>
              </a:rPr>
              <a:t> de Manuel </a:t>
            </a:r>
            <a:r>
              <a:rPr lang="fr-FR" sz="1200" dirty="0" err="1">
                <a:latin typeface="Inter" panose="020B0604020202020204" charset="0"/>
                <a:ea typeface="Inter" panose="020B0604020202020204" charset="0"/>
              </a:rPr>
              <a:t>Puig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București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Trei</a:t>
            </a:r>
            <a:r>
              <a:rPr lang="fr-FR" sz="1200" dirty="0">
                <a:latin typeface="Inter" panose="020B0604020202020204" charset="0"/>
                <a:ea typeface="Inter" panose="020B0604020202020204" charset="0"/>
              </a:rPr>
              <a:t>. ISBN 978-606-978-456-3.</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dirty="0">
                <a:latin typeface="Inter" panose="020B0604020202020204" charset="0"/>
                <a:ea typeface="Inter" panose="020B0604020202020204" charset="0"/>
              </a:rPr>
              <a:t>Salman Rushdie. 2021. </a:t>
            </a:r>
            <a:r>
              <a:rPr lang="fr-FR" sz="1200" i="1" dirty="0">
                <a:latin typeface="Inter" panose="020B0604020202020204" charset="0"/>
                <a:ea typeface="Inter" panose="020B0604020202020204" charset="0"/>
              </a:rPr>
              <a:t>Quichotte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Traducere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note de </a:t>
            </a: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Crăciun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Iași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Polirom</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algn="just">
              <a:lnSpc>
                <a:spcPts val="1540"/>
              </a:lnSpc>
            </a:pPr>
            <a:r>
              <a:rPr lang="fr-FR" sz="1200" dirty="0">
                <a:latin typeface="Inter" panose="020B0604020202020204" charset="0"/>
                <a:ea typeface="Inter" panose="020B0604020202020204" charset="0"/>
              </a:rPr>
              <a:t> </a:t>
            </a:r>
          </a:p>
          <a:p>
            <a:pPr algn="just">
              <a:lnSpc>
                <a:spcPts val="1540"/>
              </a:lnSpc>
            </a:pPr>
            <a:endParaRPr lang="en-US" sz="1200" dirty="0">
              <a:latin typeface="Inter" panose="020B0604020202020204" charset="0"/>
              <a:ea typeface="Inter" panose="020B0604020202020204" charset="0"/>
            </a:endParaRPr>
          </a:p>
          <a:p>
            <a:pPr marL="285750" lvl="0" indent="-285750" algn="just">
              <a:lnSpc>
                <a:spcPts val="1540"/>
              </a:lnSpc>
              <a:buFont typeface="Arial" panose="020B0604020202020204" pitchFamily="34" charset="0"/>
              <a:buChar char="•"/>
            </a:pPr>
            <a:r>
              <a:rPr lang="fr-FR" sz="1400" b="1" dirty="0" err="1">
                <a:latin typeface="Inter" panose="020B0604020202020204" charset="0"/>
                <a:ea typeface="Inter" panose="020B0604020202020204" charset="0"/>
              </a:rPr>
              <a:t>Manuale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universitare</a:t>
            </a:r>
            <a:r>
              <a:rPr lang="fr-FR" sz="1400" b="1" dirty="0">
                <a:latin typeface="Inter" panose="020B0604020202020204" charset="0"/>
                <a:ea typeface="Inter" panose="020B0604020202020204" charset="0"/>
              </a:rPr>
              <a:t> </a:t>
            </a:r>
            <a:endParaRPr lang="en-US" sz="1400" dirty="0">
              <a:latin typeface="Inter" panose="020B0604020202020204" charset="0"/>
              <a:ea typeface="Inter" panose="020B0604020202020204" charset="0"/>
            </a:endParaRPr>
          </a:p>
          <a:p>
            <a:pPr algn="just">
              <a:lnSpc>
                <a:spcPts val="1540"/>
              </a:lnSpc>
            </a:pPr>
            <a:r>
              <a:rPr lang="fr-FR" sz="1200" b="1"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err="1">
                <a:latin typeface="Inter" panose="020B0604020202020204" charset="0"/>
                <a:ea typeface="Inter" panose="020B0604020202020204" charset="0"/>
              </a:rPr>
              <a:t>Andrada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Fătu-Tutoveanu</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Bercuci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și</a:t>
            </a:r>
            <a:r>
              <a:rPr lang="fr-FR" sz="1200" b="1" dirty="0">
                <a:latin typeface="Inter" panose="020B0604020202020204" charset="0"/>
                <a:ea typeface="Inter" panose="020B0604020202020204" charset="0"/>
              </a:rPr>
              <a:t> Olga </a:t>
            </a:r>
            <a:r>
              <a:rPr lang="fr-FR" sz="1200" b="1" dirty="0" err="1">
                <a:latin typeface="Inter" panose="020B0604020202020204" charset="0"/>
                <a:ea typeface="Inter" panose="020B0604020202020204" charset="0"/>
              </a:rPr>
              <a:t>Grădinaru</a:t>
            </a:r>
            <a:r>
              <a:rPr lang="fr-FR" sz="1200" dirty="0">
                <a:latin typeface="Inter" panose="020B0604020202020204" charset="0"/>
                <a:ea typeface="Inter" panose="020B0604020202020204" charset="0"/>
              </a:rPr>
              <a:t>. 2021 . </a:t>
            </a:r>
            <a:r>
              <a:rPr lang="fr-FR" sz="1200" i="1" dirty="0">
                <a:latin typeface="Inter" panose="020B0604020202020204" charset="0"/>
                <a:ea typeface="Inter" panose="020B0604020202020204" charset="0"/>
              </a:rPr>
              <a:t>English for </a:t>
            </a:r>
            <a:r>
              <a:rPr lang="fr-FR" sz="1200" i="1" dirty="0" err="1">
                <a:latin typeface="Inter" panose="020B0604020202020204" charset="0"/>
                <a:ea typeface="Inter" panose="020B0604020202020204" charset="0"/>
              </a:rPr>
              <a:t>Political</a:t>
            </a:r>
            <a:r>
              <a:rPr lang="fr-FR" sz="1200" i="1" dirty="0">
                <a:latin typeface="Inter" panose="020B0604020202020204" charset="0"/>
                <a:ea typeface="Inter" panose="020B0604020202020204" charset="0"/>
              </a:rPr>
              <a:t> Science. Professional English for </a:t>
            </a:r>
            <a:r>
              <a:rPr lang="fr-FR" sz="1200" i="1" dirty="0" err="1">
                <a:latin typeface="Inter" panose="020B0604020202020204" charset="0"/>
                <a:ea typeface="Inter" panose="020B0604020202020204" charset="0"/>
              </a:rPr>
              <a:t>Political</a:t>
            </a:r>
            <a:r>
              <a:rPr lang="fr-FR" sz="1200" i="1" dirty="0">
                <a:latin typeface="Inter" panose="020B0604020202020204" charset="0"/>
                <a:ea typeface="Inter" panose="020B0604020202020204" charset="0"/>
              </a:rPr>
              <a:t> Science, International Relations, </a:t>
            </a:r>
            <a:r>
              <a:rPr lang="fr-FR" sz="1200" i="1" dirty="0" err="1">
                <a:latin typeface="Inter" panose="020B0604020202020204" charset="0"/>
                <a:ea typeface="Inter" panose="020B0604020202020204" charset="0"/>
              </a:rPr>
              <a:t>History</a:t>
            </a:r>
            <a:r>
              <a:rPr lang="fr-FR" sz="1200" i="1" dirty="0">
                <a:latin typeface="Inter" panose="020B0604020202020204" charset="0"/>
                <a:ea typeface="Inter" panose="020B0604020202020204" charset="0"/>
              </a:rPr>
              <a:t> and </a:t>
            </a:r>
            <a:r>
              <a:rPr lang="fr-FR" sz="1200" i="1" dirty="0" err="1">
                <a:latin typeface="Inter" panose="020B0604020202020204" charset="0"/>
                <a:ea typeface="Inter" panose="020B0604020202020204" charset="0"/>
              </a:rPr>
              <a:t>Related</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Subjects</a:t>
            </a:r>
            <a:r>
              <a:rPr lang="fr-FR" sz="1200" i="1" dirty="0">
                <a:latin typeface="Inter" panose="020B0604020202020204" charset="0"/>
                <a:ea typeface="Inter" panose="020B0604020202020204" charset="0"/>
              </a:rPr>
              <a:t>. A </a:t>
            </a:r>
            <a:r>
              <a:rPr lang="fr-FR" sz="1200" i="1" dirty="0" err="1">
                <a:latin typeface="Inter" panose="020B0604020202020204" charset="0"/>
                <a:ea typeface="Inter" panose="020B0604020202020204" charset="0"/>
              </a:rPr>
              <a:t>Textbook</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Cluj:</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Presa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Clujeană</a:t>
            </a:r>
            <a:r>
              <a:rPr lang="fr-FR" sz="1200" dirty="0">
                <a:latin typeface="Inter" panose="020B0604020202020204" charset="0"/>
                <a:ea typeface="Inter" panose="020B0604020202020204" charset="0"/>
              </a:rPr>
              <a:t>. ISBN 978-606-37-1295-1.</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err="1">
                <a:latin typeface="Inter" panose="020B0604020202020204" charset="0"/>
                <a:ea typeface="Inter" panose="020B0604020202020204" charset="0"/>
              </a:rPr>
              <a:t>Alina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Olenici-Craciunescu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2021.</a:t>
            </a:r>
            <a:r>
              <a:rPr lang="fr-FR" sz="1200" b="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Syntax</a:t>
            </a:r>
            <a:r>
              <a:rPr lang="fr-FR" sz="1200" i="1" dirty="0">
                <a:latin typeface="Inter" panose="020B0604020202020204" charset="0"/>
                <a:ea typeface="Inter" panose="020B0604020202020204" charset="0"/>
              </a:rPr>
              <a:t>. Die </a:t>
            </a:r>
            <a:r>
              <a:rPr lang="fr-FR" sz="1200" i="1" dirty="0" err="1">
                <a:latin typeface="Inter" panose="020B0604020202020204" charset="0"/>
                <a:ea typeface="Inter" panose="020B0604020202020204" charset="0"/>
              </a:rPr>
              <a:t>Satzglieder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Ein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Lehr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und</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Übungsbuch</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Timisoara: </a:t>
            </a:r>
            <a:r>
              <a:rPr lang="fr-FR" sz="1200" dirty="0" err="1">
                <a:latin typeface="Inter" panose="020B0604020202020204" charset="0"/>
                <a:ea typeface="Inter" panose="020B0604020202020204" charset="0"/>
              </a:rPr>
              <a:t>Mirton</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1</a:t>
            </a:r>
            <a:r>
              <a:rPr lang="en-US" sz="1103" spc="22" dirty="0">
                <a:solidFill>
                  <a:srgbClr val="164F84"/>
                </a:solidFill>
                <a:latin typeface="Inter Bold"/>
              </a:rPr>
              <a:t>7</a:t>
            </a:r>
          </a:p>
        </p:txBody>
      </p:sp>
      <p:grpSp>
        <p:nvGrpSpPr>
          <p:cNvPr id="13" name="Google Shape;11580;p68"/>
          <p:cNvGrpSpPr/>
          <p:nvPr/>
        </p:nvGrpSpPr>
        <p:grpSpPr>
          <a:xfrm>
            <a:off x="6490790" y="2599543"/>
            <a:ext cx="505091" cy="466552"/>
            <a:chOff x="5775900" y="2308125"/>
            <a:chExt cx="295375" cy="295375"/>
          </a:xfrm>
        </p:grpSpPr>
        <p:sp>
          <p:nvSpPr>
            <p:cNvPr id="14" name="Google Shape;11581;p68"/>
            <p:cNvSpPr/>
            <p:nvPr/>
          </p:nvSpPr>
          <p:spPr>
            <a:xfrm>
              <a:off x="5984625" y="2482975"/>
              <a:ext cx="18125" cy="18150"/>
            </a:xfrm>
            <a:custGeom>
              <a:avLst/>
              <a:gdLst/>
              <a:ahLst/>
              <a:cxnLst/>
              <a:rect l="l" t="t" r="r" b="b"/>
              <a:pathLst>
                <a:path w="725" h="726" extrusionOk="0">
                  <a:moveTo>
                    <a:pt x="378" y="0"/>
                  </a:moveTo>
                  <a:cubicBezTo>
                    <a:pt x="158" y="0"/>
                    <a:pt x="0" y="158"/>
                    <a:pt x="0" y="347"/>
                  </a:cubicBezTo>
                  <a:cubicBezTo>
                    <a:pt x="0" y="568"/>
                    <a:pt x="158" y="725"/>
                    <a:pt x="378" y="725"/>
                  </a:cubicBezTo>
                  <a:cubicBezTo>
                    <a:pt x="567" y="725"/>
                    <a:pt x="725" y="568"/>
                    <a:pt x="725" y="347"/>
                  </a:cubicBezTo>
                  <a:cubicBezTo>
                    <a:pt x="725" y="158"/>
                    <a:pt x="567" y="0"/>
                    <a:pt x="378"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582;p68"/>
            <p:cNvSpPr/>
            <p:nvPr/>
          </p:nvSpPr>
          <p:spPr>
            <a:xfrm>
              <a:off x="5775900" y="2308125"/>
              <a:ext cx="295375" cy="295375"/>
            </a:xfrm>
            <a:custGeom>
              <a:avLst/>
              <a:gdLst/>
              <a:ahLst/>
              <a:cxnLst/>
              <a:rect l="l" t="t" r="r" b="b"/>
              <a:pathLst>
                <a:path w="11815" h="11815" extrusionOk="0">
                  <a:moveTo>
                    <a:pt x="7845" y="725"/>
                  </a:moveTo>
                  <a:cubicBezTo>
                    <a:pt x="7719" y="914"/>
                    <a:pt x="7656" y="1166"/>
                    <a:pt x="7656" y="1450"/>
                  </a:cubicBezTo>
                  <a:cubicBezTo>
                    <a:pt x="7656" y="1670"/>
                    <a:pt x="7719" y="1922"/>
                    <a:pt x="7845" y="2143"/>
                  </a:cubicBezTo>
                  <a:lnTo>
                    <a:pt x="1387" y="2143"/>
                  </a:lnTo>
                  <a:cubicBezTo>
                    <a:pt x="1009" y="2143"/>
                    <a:pt x="694" y="1828"/>
                    <a:pt x="694" y="1450"/>
                  </a:cubicBezTo>
                  <a:cubicBezTo>
                    <a:pt x="694" y="1040"/>
                    <a:pt x="1009" y="725"/>
                    <a:pt x="1387" y="725"/>
                  </a:cubicBezTo>
                  <a:close/>
                  <a:moveTo>
                    <a:pt x="6112" y="6994"/>
                  </a:moveTo>
                  <a:cubicBezTo>
                    <a:pt x="5955" y="7183"/>
                    <a:pt x="5829" y="7436"/>
                    <a:pt x="5766" y="7719"/>
                  </a:cubicBezTo>
                  <a:lnTo>
                    <a:pt x="3466" y="7719"/>
                  </a:lnTo>
                  <a:lnTo>
                    <a:pt x="3466" y="6994"/>
                  </a:lnTo>
                  <a:close/>
                  <a:moveTo>
                    <a:pt x="694" y="2678"/>
                  </a:moveTo>
                  <a:cubicBezTo>
                    <a:pt x="883" y="2773"/>
                    <a:pt x="1103" y="2867"/>
                    <a:pt x="1387" y="2867"/>
                  </a:cubicBezTo>
                  <a:lnTo>
                    <a:pt x="1387" y="10460"/>
                  </a:lnTo>
                  <a:cubicBezTo>
                    <a:pt x="1009" y="10460"/>
                    <a:pt x="694" y="10145"/>
                    <a:pt x="694" y="9767"/>
                  </a:cubicBezTo>
                  <a:lnTo>
                    <a:pt x="694" y="2678"/>
                  </a:lnTo>
                  <a:close/>
                  <a:moveTo>
                    <a:pt x="8381" y="2836"/>
                  </a:moveTo>
                  <a:lnTo>
                    <a:pt x="8381" y="5608"/>
                  </a:lnTo>
                  <a:cubicBezTo>
                    <a:pt x="7814" y="5703"/>
                    <a:pt x="7247" y="5923"/>
                    <a:pt x="6774" y="6301"/>
                  </a:cubicBezTo>
                  <a:lnTo>
                    <a:pt x="3151" y="6301"/>
                  </a:lnTo>
                  <a:cubicBezTo>
                    <a:pt x="2962" y="6301"/>
                    <a:pt x="2804" y="6459"/>
                    <a:pt x="2804" y="6648"/>
                  </a:cubicBezTo>
                  <a:lnTo>
                    <a:pt x="2804" y="8034"/>
                  </a:lnTo>
                  <a:cubicBezTo>
                    <a:pt x="2804" y="8223"/>
                    <a:pt x="2962" y="8381"/>
                    <a:pt x="3151" y="8381"/>
                  </a:cubicBezTo>
                  <a:lnTo>
                    <a:pt x="5640" y="8381"/>
                  </a:lnTo>
                  <a:lnTo>
                    <a:pt x="5640" y="8727"/>
                  </a:lnTo>
                  <a:cubicBezTo>
                    <a:pt x="5640" y="9357"/>
                    <a:pt x="5829" y="9956"/>
                    <a:pt x="6144" y="10492"/>
                  </a:cubicBezTo>
                  <a:lnTo>
                    <a:pt x="2080" y="10492"/>
                  </a:lnTo>
                  <a:lnTo>
                    <a:pt x="2080" y="10460"/>
                  </a:lnTo>
                  <a:lnTo>
                    <a:pt x="2080" y="2836"/>
                  </a:lnTo>
                  <a:close/>
                  <a:moveTo>
                    <a:pt x="8727" y="6301"/>
                  </a:moveTo>
                  <a:cubicBezTo>
                    <a:pt x="10050" y="6301"/>
                    <a:pt x="11153" y="7404"/>
                    <a:pt x="11153" y="8727"/>
                  </a:cubicBezTo>
                  <a:cubicBezTo>
                    <a:pt x="11153" y="10082"/>
                    <a:pt x="10050" y="11216"/>
                    <a:pt x="8727" y="11216"/>
                  </a:cubicBezTo>
                  <a:cubicBezTo>
                    <a:pt x="7373" y="11216"/>
                    <a:pt x="6270" y="10113"/>
                    <a:pt x="6270" y="8727"/>
                  </a:cubicBezTo>
                  <a:cubicBezTo>
                    <a:pt x="6270" y="7373"/>
                    <a:pt x="7373" y="6301"/>
                    <a:pt x="8727" y="6301"/>
                  </a:cubicBezTo>
                  <a:close/>
                  <a:moveTo>
                    <a:pt x="1387" y="0"/>
                  </a:moveTo>
                  <a:cubicBezTo>
                    <a:pt x="630" y="0"/>
                    <a:pt x="0" y="630"/>
                    <a:pt x="0" y="1355"/>
                  </a:cubicBezTo>
                  <a:lnTo>
                    <a:pt x="0" y="9704"/>
                  </a:lnTo>
                  <a:cubicBezTo>
                    <a:pt x="0" y="10460"/>
                    <a:pt x="630" y="11090"/>
                    <a:pt x="1387" y="11090"/>
                  </a:cubicBezTo>
                  <a:lnTo>
                    <a:pt x="6742" y="11090"/>
                  </a:lnTo>
                  <a:cubicBezTo>
                    <a:pt x="7310" y="11563"/>
                    <a:pt x="8003" y="11815"/>
                    <a:pt x="8727" y="11815"/>
                  </a:cubicBezTo>
                  <a:cubicBezTo>
                    <a:pt x="10460" y="11815"/>
                    <a:pt x="11815" y="10334"/>
                    <a:pt x="11815" y="8664"/>
                  </a:cubicBezTo>
                  <a:cubicBezTo>
                    <a:pt x="11815" y="7120"/>
                    <a:pt x="10618" y="5829"/>
                    <a:pt x="9074" y="5608"/>
                  </a:cubicBezTo>
                  <a:lnTo>
                    <a:pt x="9074" y="2458"/>
                  </a:lnTo>
                  <a:cubicBezTo>
                    <a:pt x="9074" y="2269"/>
                    <a:pt x="9042" y="2143"/>
                    <a:pt x="8822" y="2080"/>
                  </a:cubicBezTo>
                  <a:cubicBezTo>
                    <a:pt x="8538" y="1985"/>
                    <a:pt x="8349" y="1733"/>
                    <a:pt x="8349" y="1418"/>
                  </a:cubicBezTo>
                  <a:cubicBezTo>
                    <a:pt x="8349" y="1135"/>
                    <a:pt x="8538" y="851"/>
                    <a:pt x="8822" y="725"/>
                  </a:cubicBezTo>
                  <a:cubicBezTo>
                    <a:pt x="8979" y="694"/>
                    <a:pt x="9074" y="536"/>
                    <a:pt x="9074" y="410"/>
                  </a:cubicBezTo>
                  <a:lnTo>
                    <a:pt x="9074" y="347"/>
                  </a:lnTo>
                  <a:cubicBezTo>
                    <a:pt x="9074" y="158"/>
                    <a:pt x="8916" y="0"/>
                    <a:pt x="8727"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583;p68"/>
            <p:cNvSpPr/>
            <p:nvPr/>
          </p:nvSpPr>
          <p:spPr>
            <a:xfrm>
              <a:off x="5984625" y="2508975"/>
              <a:ext cx="18125" cy="61450"/>
            </a:xfrm>
            <a:custGeom>
              <a:avLst/>
              <a:gdLst/>
              <a:ahLst/>
              <a:cxnLst/>
              <a:rect l="l" t="t" r="r" b="b"/>
              <a:pathLst>
                <a:path w="725" h="2458" extrusionOk="0">
                  <a:moveTo>
                    <a:pt x="378" y="0"/>
                  </a:moveTo>
                  <a:cubicBezTo>
                    <a:pt x="158" y="0"/>
                    <a:pt x="0" y="158"/>
                    <a:pt x="0" y="347"/>
                  </a:cubicBezTo>
                  <a:lnTo>
                    <a:pt x="0" y="2111"/>
                  </a:lnTo>
                  <a:cubicBezTo>
                    <a:pt x="0" y="2300"/>
                    <a:pt x="158" y="2458"/>
                    <a:pt x="378" y="2458"/>
                  </a:cubicBezTo>
                  <a:cubicBezTo>
                    <a:pt x="567" y="2458"/>
                    <a:pt x="725" y="2300"/>
                    <a:pt x="725" y="2111"/>
                  </a:cubicBezTo>
                  <a:lnTo>
                    <a:pt x="725" y="347"/>
                  </a:lnTo>
                  <a:cubicBezTo>
                    <a:pt x="725" y="158"/>
                    <a:pt x="567" y="0"/>
                    <a:pt x="378"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584;p68"/>
            <p:cNvSpPr/>
            <p:nvPr/>
          </p:nvSpPr>
          <p:spPr>
            <a:xfrm>
              <a:off x="5845200" y="2395550"/>
              <a:ext cx="122900" cy="17350"/>
            </a:xfrm>
            <a:custGeom>
              <a:avLst/>
              <a:gdLst/>
              <a:ahLst/>
              <a:cxnLst/>
              <a:rect l="l" t="t" r="r" b="b"/>
              <a:pathLst>
                <a:path w="4916" h="694" extrusionOk="0">
                  <a:moveTo>
                    <a:pt x="347" y="0"/>
                  </a:moveTo>
                  <a:cubicBezTo>
                    <a:pt x="158" y="0"/>
                    <a:pt x="1" y="158"/>
                    <a:pt x="1" y="347"/>
                  </a:cubicBezTo>
                  <a:cubicBezTo>
                    <a:pt x="1" y="599"/>
                    <a:pt x="158" y="694"/>
                    <a:pt x="347" y="694"/>
                  </a:cubicBezTo>
                  <a:lnTo>
                    <a:pt x="4569" y="694"/>
                  </a:lnTo>
                  <a:cubicBezTo>
                    <a:pt x="4758" y="694"/>
                    <a:pt x="4916" y="536"/>
                    <a:pt x="4916" y="347"/>
                  </a:cubicBezTo>
                  <a:cubicBezTo>
                    <a:pt x="4916" y="158"/>
                    <a:pt x="4758" y="0"/>
                    <a:pt x="4569"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585;p68"/>
            <p:cNvSpPr/>
            <p:nvPr/>
          </p:nvSpPr>
          <p:spPr>
            <a:xfrm>
              <a:off x="5845200" y="2431000"/>
              <a:ext cx="122900" cy="17350"/>
            </a:xfrm>
            <a:custGeom>
              <a:avLst/>
              <a:gdLst/>
              <a:ahLst/>
              <a:cxnLst/>
              <a:rect l="l" t="t" r="r" b="b"/>
              <a:pathLst>
                <a:path w="4916" h="694" extrusionOk="0">
                  <a:moveTo>
                    <a:pt x="347" y="0"/>
                  </a:moveTo>
                  <a:cubicBezTo>
                    <a:pt x="158" y="0"/>
                    <a:pt x="1" y="158"/>
                    <a:pt x="1" y="347"/>
                  </a:cubicBezTo>
                  <a:cubicBezTo>
                    <a:pt x="1" y="536"/>
                    <a:pt x="158" y="693"/>
                    <a:pt x="347" y="693"/>
                  </a:cubicBezTo>
                  <a:lnTo>
                    <a:pt x="4569" y="693"/>
                  </a:lnTo>
                  <a:cubicBezTo>
                    <a:pt x="4758" y="693"/>
                    <a:pt x="4916" y="536"/>
                    <a:pt x="4916" y="347"/>
                  </a:cubicBezTo>
                  <a:cubicBezTo>
                    <a:pt x="4916" y="158"/>
                    <a:pt x="4758" y="0"/>
                    <a:pt x="4569"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571466" y="2572059"/>
            <a:ext cx="6424414" cy="5963171"/>
          </a:xfrm>
          <a:prstGeom prst="rect">
            <a:avLst/>
          </a:prstGeom>
        </p:spPr>
        <p:txBody>
          <a:bodyPr wrap="square" lIns="0" tIns="0" rIns="0" bIns="0" rtlCol="0" anchor="t">
            <a:spAutoFit/>
          </a:bodyPr>
          <a:lstStyle/>
          <a:p>
            <a:pPr marL="228600" indent="-228600" algn="just">
              <a:lnSpc>
                <a:spcPts val="1540"/>
              </a:lnSpc>
              <a:buAutoNum type="alphaLcParenR"/>
            </a:pPr>
            <a:r>
              <a:rPr lang="en-US" sz="1400" b="1" spc="22" dirty="0">
                <a:solidFill>
                  <a:srgbClr val="000000"/>
                </a:solidFill>
                <a:latin typeface="Inter" panose="020B0604020202020204" charset="0"/>
                <a:ea typeface="Inter" panose="020B0604020202020204" charset="0"/>
              </a:rPr>
              <a:t>La </a:t>
            </a:r>
            <a:r>
              <a:rPr lang="en-US" sz="1400" b="1" spc="22" dirty="0" err="1">
                <a:solidFill>
                  <a:srgbClr val="000000"/>
                </a:solidFill>
                <a:latin typeface="Inter" panose="020B0604020202020204" charset="0"/>
                <a:ea typeface="Inter" panose="020B0604020202020204" charset="0"/>
              </a:rPr>
              <a:t>edituri</a:t>
            </a:r>
            <a:r>
              <a:rPr lang="en-US" sz="1400" b="1" spc="22" dirty="0">
                <a:solidFill>
                  <a:srgbClr val="000000"/>
                </a:solidFill>
                <a:latin typeface="Inter" panose="020B0604020202020204" charset="0"/>
                <a:ea typeface="Inter" panose="020B0604020202020204" charset="0"/>
              </a:rPr>
              <a:t> din </a:t>
            </a:r>
            <a:r>
              <a:rPr lang="en-US" sz="1400" b="1" spc="22" dirty="0" err="1">
                <a:solidFill>
                  <a:srgbClr val="000000"/>
                </a:solidFill>
                <a:latin typeface="Inter" panose="020B0604020202020204" charset="0"/>
                <a:ea typeface="Inter" panose="020B0604020202020204" charset="0"/>
              </a:rPr>
              <a:t>străinătate</a:t>
            </a:r>
            <a:endParaRPr lang="ro-RO" sz="1400" b="1" spc="22" dirty="0">
              <a:solidFill>
                <a:srgbClr val="000000"/>
              </a:solidFill>
              <a:latin typeface="Inter" panose="020B0604020202020204" charset="0"/>
              <a:ea typeface="Inter" panose="020B0604020202020204" charset="0"/>
            </a:endParaRPr>
          </a:p>
          <a:p>
            <a:pPr algn="just">
              <a:lnSpc>
                <a:spcPts val="1540"/>
              </a:lnSpc>
            </a:pPr>
            <a:endParaRPr lang="en-US" sz="1200" spc="22" dirty="0">
              <a:solidFill>
                <a:srgbClr val="000000"/>
              </a:solidFill>
              <a:latin typeface="Inter" panose="020B0604020202020204" charset="0"/>
              <a:ea typeface="Inter" panose="020B0604020202020204" charset="0"/>
            </a:endParaRPr>
          </a:p>
          <a:p>
            <a:pPr indent="269875" algn="just">
              <a:lnSpc>
                <a:spcPts val="1540"/>
              </a:lnSpc>
              <a:buFont typeface="+mj-lt"/>
              <a:buAutoNum type="arabicPeriod"/>
            </a:pPr>
            <a:r>
              <a:rPr lang="fr-FR" sz="1200" b="1" dirty="0">
                <a:latin typeface="Inter" panose="020B0604020202020204" charset="0"/>
                <a:ea typeface="Inter" panose="020B0604020202020204" charset="0"/>
              </a:rPr>
              <a:t>Ana Cristina </a:t>
            </a:r>
            <a:r>
              <a:rPr lang="fr-FR" sz="1200" b="1" dirty="0" err="1">
                <a:latin typeface="Inter" panose="020B0604020202020204" charset="0"/>
                <a:ea typeface="Inter" panose="020B0604020202020204" charset="0"/>
              </a:rPr>
              <a:t>Băniceru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2021. “The </a:t>
            </a:r>
            <a:r>
              <a:rPr lang="fr-FR" sz="1200" dirty="0" err="1">
                <a:latin typeface="Inter" panose="020B0604020202020204" charset="0"/>
                <a:ea typeface="Inter" panose="020B0604020202020204" charset="0"/>
              </a:rPr>
              <a:t>Uncanny</a:t>
            </a:r>
            <a:r>
              <a:rPr lang="fr-FR" sz="1200" dirty="0">
                <a:latin typeface="Inter" panose="020B0604020202020204" charset="0"/>
                <a:ea typeface="Inter" panose="020B0604020202020204" charset="0"/>
              </a:rPr>
              <a:t> Avatar of the Gothic.”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Towards</a:t>
            </a:r>
            <a:r>
              <a:rPr lang="fr-FR" sz="1200" i="1" dirty="0">
                <a:latin typeface="Inter" panose="020B0604020202020204" charset="0"/>
                <a:ea typeface="Inter" panose="020B0604020202020204" charset="0"/>
              </a:rPr>
              <a:t> a Theory of </a:t>
            </a:r>
            <a:r>
              <a:rPr lang="fr-FR" sz="1200" i="1" dirty="0" err="1">
                <a:latin typeface="Inter" panose="020B0604020202020204" charset="0"/>
                <a:ea typeface="Inter" panose="020B0604020202020204" charset="0"/>
              </a:rPr>
              <a:t>Whodunits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Murder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Rewritten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Dana </a:t>
            </a:r>
            <a:r>
              <a:rPr lang="fr-FR" sz="1200" dirty="0" err="1">
                <a:latin typeface="Inter" panose="020B0604020202020204" charset="0"/>
                <a:ea typeface="Inter" panose="020B0604020202020204" charset="0"/>
              </a:rPr>
              <a:t>Percec</a:t>
            </a:r>
            <a:r>
              <a:rPr lang="fr-FR" sz="1200" dirty="0">
                <a:latin typeface="Inter" panose="020B0604020202020204" charset="0"/>
                <a:ea typeface="Inter" panose="020B0604020202020204" charset="0"/>
              </a:rPr>
              <a:t>, Newcastle </a:t>
            </a:r>
            <a:r>
              <a:rPr lang="fr-FR" sz="1200" dirty="0" err="1">
                <a:latin typeface="Inter" panose="020B0604020202020204" charset="0"/>
                <a:ea typeface="Inter" panose="020B0604020202020204" charset="0"/>
              </a:rPr>
              <a:t>upon</a:t>
            </a:r>
            <a:r>
              <a:rPr lang="fr-FR" sz="1200" dirty="0">
                <a:latin typeface="Inter" panose="020B0604020202020204" charset="0"/>
                <a:ea typeface="Inter" panose="020B0604020202020204" charset="0"/>
              </a:rPr>
              <a:t> Tyne: Cambridge </a:t>
            </a:r>
            <a:r>
              <a:rPr lang="fr-FR" sz="1200" dirty="0" err="1">
                <a:latin typeface="Inter" panose="020B0604020202020204" charset="0"/>
                <a:ea typeface="Inter" panose="020B0604020202020204" charset="0"/>
              </a:rPr>
              <a:t>Scholars</a:t>
            </a:r>
            <a:r>
              <a:rPr lang="fr-FR" sz="1200" dirty="0">
                <a:latin typeface="Inter" panose="020B0604020202020204" charset="0"/>
                <a:ea typeface="Inter" panose="020B0604020202020204" charset="0"/>
              </a:rPr>
              <a:t>, 36-57. ISBN: 9781527572256.</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Bercuci</a:t>
            </a:r>
            <a:r>
              <a:rPr lang="fr-FR" sz="1200" b="1" dirty="0">
                <a:latin typeface="Inter" panose="020B0604020202020204" charset="0"/>
                <a:ea typeface="Inter" panose="020B0604020202020204" charset="0"/>
              </a:rPr>
              <a:t>, Ana-Maria Pop, </a:t>
            </a:r>
            <a:r>
              <a:rPr lang="fr-FR" sz="1200" b="1" dirty="0" err="1">
                <a:latin typeface="Inter" panose="020B0604020202020204" charset="0"/>
                <a:ea typeface="Inter" panose="020B0604020202020204" charset="0"/>
              </a:rPr>
              <a:t>Mădălina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Chitez</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Andreea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Dincă</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2021. “ </a:t>
            </a:r>
            <a:r>
              <a:rPr lang="fr-FR" sz="1200" dirty="0" err="1">
                <a:latin typeface="Inter" panose="020B0604020202020204" charset="0"/>
                <a:ea typeface="Inter" panose="020B0604020202020204" charset="0"/>
              </a:rPr>
              <a:t>Navigating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corpora</a:t>
            </a:r>
            <a:r>
              <a:rPr lang="fr-FR" sz="1200" dirty="0">
                <a:latin typeface="Inter" panose="020B0604020202020204" charset="0"/>
                <a:ea typeface="Inter" panose="020B0604020202020204" charset="0"/>
              </a:rPr>
              <a:t> for self-</a:t>
            </a:r>
            <a:r>
              <a:rPr lang="fr-FR" sz="1200" dirty="0" err="1">
                <a:latin typeface="Inter" panose="020B0604020202020204" charset="0"/>
                <a:ea typeface="Inter" panose="020B0604020202020204" charset="0"/>
              </a:rPr>
              <a:t>directed</a:t>
            </a:r>
            <a:r>
              <a:rPr lang="fr-FR" sz="1200" dirty="0">
                <a:latin typeface="Inter" panose="020B0604020202020204" charset="0"/>
                <a:ea typeface="Inter" panose="020B0604020202020204" charset="0"/>
              </a:rPr>
              <a:t> LSP </a:t>
            </a:r>
            <a:r>
              <a:rPr lang="fr-FR" sz="1200" dirty="0" err="1">
                <a:latin typeface="Inter" panose="020B0604020202020204" charset="0"/>
                <a:ea typeface="Inter" panose="020B0604020202020204" charset="0"/>
              </a:rPr>
              <a:t>writing</a:t>
            </a:r>
            <a:r>
              <a:rPr lang="fr-FR" sz="1200" dirty="0">
                <a:latin typeface="Inter" panose="020B0604020202020204" charset="0"/>
                <a:ea typeface="Inter" panose="020B0604020202020204" charset="0"/>
              </a:rPr>
              <a:t>: a comparative </a:t>
            </a:r>
            <a:r>
              <a:rPr lang="fr-FR" sz="1200" dirty="0" err="1">
                <a:latin typeface="Inter" panose="020B0604020202020204" charset="0"/>
                <a:ea typeface="Inter" panose="020B0604020202020204" charset="0"/>
              </a:rPr>
              <a:t>study</a:t>
            </a:r>
            <a:r>
              <a:rPr lang="fr-FR" sz="1200" dirty="0">
                <a:latin typeface="Inter" panose="020B0604020202020204" charset="0"/>
                <a:ea typeface="Inter" panose="020B0604020202020204" charset="0"/>
              </a:rPr>
              <a:t> of digital </a:t>
            </a:r>
            <a:r>
              <a:rPr lang="fr-FR" sz="1200" dirty="0" err="1">
                <a:latin typeface="Inter" panose="020B0604020202020204" charset="0"/>
                <a:ea typeface="Inter" panose="020B0604020202020204" charset="0"/>
              </a:rPr>
              <a:t>method</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resource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integration</a:t>
            </a:r>
            <a:r>
              <a:rPr lang="fr-FR" sz="1200" dirty="0">
                <a:latin typeface="Inter" panose="020B0604020202020204" charset="0"/>
                <a:ea typeface="Inter" panose="020B0604020202020204" charset="0"/>
              </a:rPr>
              <a:t> in L1 versus L2 </a:t>
            </a:r>
            <a:r>
              <a:rPr lang="fr-FR" sz="1200" dirty="0" err="1">
                <a:latin typeface="Inter" panose="020B0604020202020204" charset="0"/>
                <a:ea typeface="Inter" panose="020B0604020202020204" charset="0"/>
              </a:rPr>
              <a:t>language</a:t>
            </a:r>
            <a:r>
              <a:rPr lang="fr-FR" sz="1200" dirty="0">
                <a:latin typeface="Inter" panose="020B0604020202020204" charset="0"/>
                <a:ea typeface="Inter" panose="020B0604020202020204" charset="0"/>
              </a:rPr>
              <a:t> courses.”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Mediating</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Specialized</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Knowledge</a:t>
            </a:r>
            <a:r>
              <a:rPr lang="fr-FR" sz="1200" i="1" dirty="0">
                <a:latin typeface="Inter" panose="020B0604020202020204" charset="0"/>
                <a:ea typeface="Inter" panose="020B0604020202020204" charset="0"/>
              </a:rPr>
              <a:t> and L2 </a:t>
            </a:r>
            <a:r>
              <a:rPr lang="fr-FR" sz="1200" i="1" dirty="0" err="1">
                <a:latin typeface="Inter" panose="020B0604020202020204" charset="0"/>
                <a:ea typeface="Inter" panose="020B0604020202020204" charset="0"/>
              </a:rPr>
              <a:t>Abilities</a:t>
            </a:r>
            <a:r>
              <a:rPr lang="fr-FR" sz="1200" i="1" dirty="0">
                <a:latin typeface="Inter" panose="020B0604020202020204" charset="0"/>
                <a:ea typeface="Inter" panose="020B0604020202020204" charset="0"/>
              </a:rPr>
              <a:t>. New </a:t>
            </a:r>
            <a:r>
              <a:rPr lang="fr-FR" sz="1200" i="1" dirty="0" err="1">
                <a:latin typeface="Inter" panose="020B0604020202020204" charset="0"/>
                <a:ea typeface="Inter" panose="020B0604020202020204" charset="0"/>
              </a:rPr>
              <a:t>Research</a:t>
            </a:r>
            <a:r>
              <a:rPr lang="fr-FR" sz="1200" i="1" dirty="0">
                <a:latin typeface="Inter" panose="020B0604020202020204" charset="0"/>
                <a:ea typeface="Inter" panose="020B0604020202020204" charset="0"/>
              </a:rPr>
              <a:t> in </a:t>
            </a:r>
            <a:r>
              <a:rPr lang="fr-FR" sz="1200" i="1" dirty="0" err="1">
                <a:latin typeface="Inter" panose="020B0604020202020204" charset="0"/>
                <a:ea typeface="Inter" panose="020B0604020202020204" charset="0"/>
              </a:rPr>
              <a:t>Spanish</a:t>
            </a:r>
            <a:r>
              <a:rPr lang="fr-FR" sz="1200" i="1" dirty="0">
                <a:latin typeface="Inter" panose="020B0604020202020204" charset="0"/>
                <a:ea typeface="Inter" panose="020B0604020202020204" charset="0"/>
              </a:rPr>
              <a:t>/English </a:t>
            </a:r>
            <a:r>
              <a:rPr lang="fr-FR" sz="1200" i="1" dirty="0" err="1">
                <a:latin typeface="Inter" panose="020B0604020202020204" charset="0"/>
                <a:ea typeface="Inter" panose="020B0604020202020204" charset="0"/>
              </a:rPr>
              <a:t>Bilingual</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Models</a:t>
            </a:r>
            <a:r>
              <a:rPr lang="fr-FR" sz="1200" i="1" dirty="0">
                <a:latin typeface="Inter" panose="020B0604020202020204" charset="0"/>
                <a:ea typeface="Inter" panose="020B0604020202020204" charset="0"/>
              </a:rPr>
              <a:t> and Beyond,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Linda Escobar, Ana </a:t>
            </a:r>
            <a:r>
              <a:rPr lang="fr-FR" sz="1200" dirty="0" err="1">
                <a:latin typeface="Inter" panose="020B0604020202020204" charset="0"/>
                <a:ea typeface="Inter" panose="020B0604020202020204" charset="0"/>
              </a:rPr>
              <a:t>Ibáñez</a:t>
            </a:r>
            <a:r>
              <a:rPr lang="fr-FR" sz="1200" dirty="0">
                <a:latin typeface="Inter" panose="020B0604020202020204" charset="0"/>
                <a:ea typeface="Inter" panose="020B0604020202020204" charset="0"/>
              </a:rPr>
              <a:t> Moreno.  </a:t>
            </a:r>
            <a:r>
              <a:rPr lang="fr-FR" sz="1200" dirty="0" err="1">
                <a:latin typeface="Inter" panose="020B0604020202020204" charset="0"/>
                <a:ea typeface="Inter" panose="020B0604020202020204" charset="0"/>
              </a:rPr>
              <a:t>Palgrave</a:t>
            </a:r>
            <a:r>
              <a:rPr lang="fr-FR" sz="1200" dirty="0">
                <a:latin typeface="Inter" panose="020B0604020202020204" charset="0"/>
                <a:ea typeface="Inter" panose="020B0604020202020204" charset="0"/>
              </a:rPr>
              <a:t> Macmillan, 289-310. </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Bercuci</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2021 “</a:t>
            </a:r>
            <a:r>
              <a:rPr lang="fr-FR" sz="1200" dirty="0" err="1">
                <a:latin typeface="Inter" panose="020B0604020202020204" charset="0"/>
                <a:ea typeface="Inter" panose="020B0604020202020204" charset="0"/>
              </a:rPr>
              <a:t>From</a:t>
            </a:r>
            <a:r>
              <a:rPr lang="fr-FR" sz="1200" dirty="0">
                <a:latin typeface="Inter" panose="020B0604020202020204" charset="0"/>
                <a:ea typeface="Inter" panose="020B0604020202020204" charset="0"/>
              </a:rPr>
              <a:t> the Anti-</a:t>
            </a:r>
            <a:r>
              <a:rPr lang="fr-FR" sz="1200" dirty="0" err="1">
                <a:latin typeface="Inter" panose="020B0604020202020204" charset="0"/>
                <a:ea typeface="Inter" panose="020B0604020202020204" charset="0"/>
              </a:rPr>
              <a:t>Detective</a:t>
            </a:r>
            <a:r>
              <a:rPr lang="fr-FR" sz="1200" dirty="0">
                <a:latin typeface="Inter" panose="020B0604020202020204" charset="0"/>
                <a:ea typeface="Inter" panose="020B0604020202020204" charset="0"/>
              </a:rPr>
              <a:t> to the Black </a:t>
            </a:r>
            <a:r>
              <a:rPr lang="fr-FR" sz="1200" dirty="0" err="1">
                <a:latin typeface="Inter" panose="020B0604020202020204" charset="0"/>
                <a:ea typeface="Inter" panose="020B0604020202020204" charset="0"/>
              </a:rPr>
              <a:t>Detective</a:t>
            </a:r>
            <a:r>
              <a:rPr lang="fr-FR" sz="1200" dirty="0">
                <a:latin typeface="Inter" panose="020B0604020202020204" charset="0"/>
                <a:ea typeface="Inter" panose="020B0604020202020204" charset="0"/>
              </a:rPr>
              <a:t> in </a:t>
            </a:r>
            <a:r>
              <a:rPr lang="fr-FR" sz="1200" i="1" dirty="0">
                <a:latin typeface="Inter" panose="020B0604020202020204" charset="0"/>
                <a:ea typeface="Inter" panose="020B0604020202020204" charset="0"/>
              </a:rPr>
              <a:t>Blind Man </a:t>
            </a:r>
            <a:r>
              <a:rPr lang="fr-FR" sz="1200" i="1" dirty="0" err="1">
                <a:latin typeface="Inter" panose="020B0604020202020204" charset="0"/>
                <a:ea typeface="Inter" panose="020B0604020202020204" charset="0"/>
              </a:rPr>
              <a:t>with</a:t>
            </a:r>
            <a:r>
              <a:rPr lang="fr-FR" sz="1200" i="1" dirty="0">
                <a:latin typeface="Inter" panose="020B0604020202020204" charset="0"/>
                <a:ea typeface="Inter" panose="020B0604020202020204" charset="0"/>
              </a:rPr>
              <a:t> a </a:t>
            </a:r>
            <a:r>
              <a:rPr lang="fr-FR" sz="1200" i="1" dirty="0" err="1">
                <a:latin typeface="Inter" panose="020B0604020202020204" charset="0"/>
                <a:ea typeface="Inter" panose="020B0604020202020204" charset="0"/>
              </a:rPr>
              <a:t>Pistol</a:t>
            </a:r>
            <a:r>
              <a:rPr lang="fr-FR" sz="1200" dirty="0">
                <a:latin typeface="Inter" panose="020B0604020202020204" charset="0"/>
                <a:ea typeface="Inter" panose="020B0604020202020204" charset="0"/>
              </a:rPr>
              <a:t> (1969) and </a:t>
            </a:r>
            <a:r>
              <a:rPr lang="fr-FR" sz="1200" i="1" dirty="0" err="1">
                <a:latin typeface="Inter" panose="020B0604020202020204" charset="0"/>
                <a:ea typeface="Inter" panose="020B0604020202020204" charset="0"/>
              </a:rPr>
              <a:t>Mumbo</a:t>
            </a:r>
            <a:r>
              <a:rPr lang="fr-FR" sz="1200" i="1" dirty="0">
                <a:latin typeface="Inter" panose="020B0604020202020204" charset="0"/>
                <a:ea typeface="Inter" panose="020B0604020202020204" charset="0"/>
              </a:rPr>
              <a:t> Jumbo</a:t>
            </a:r>
            <a:r>
              <a:rPr lang="fr-FR" sz="1200" dirty="0">
                <a:latin typeface="Inter" panose="020B0604020202020204" charset="0"/>
                <a:ea typeface="Inter" panose="020B0604020202020204" charset="0"/>
              </a:rPr>
              <a:t> (1972).”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Towards</a:t>
            </a:r>
            <a:r>
              <a:rPr lang="fr-FR" sz="1200" i="1" dirty="0">
                <a:latin typeface="Inter" panose="020B0604020202020204" charset="0"/>
                <a:ea typeface="Inter" panose="020B0604020202020204" charset="0"/>
              </a:rPr>
              <a:t> a Theory of </a:t>
            </a:r>
            <a:r>
              <a:rPr lang="fr-FR" sz="1200" i="1" dirty="0" err="1">
                <a:latin typeface="Inter" panose="020B0604020202020204" charset="0"/>
                <a:ea typeface="Inter" panose="020B0604020202020204" charset="0"/>
              </a:rPr>
              <a:t>Whodunits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Murder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Rewritten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Dana </a:t>
            </a:r>
            <a:r>
              <a:rPr lang="fr-FR" sz="1200" dirty="0" err="1">
                <a:latin typeface="Inter" panose="020B0604020202020204" charset="0"/>
                <a:ea typeface="Inter" panose="020B0604020202020204" charset="0"/>
              </a:rPr>
              <a:t>Percec</a:t>
            </a:r>
            <a:r>
              <a:rPr lang="fr-FR" sz="1200" dirty="0">
                <a:latin typeface="Inter" panose="020B0604020202020204" charset="0"/>
                <a:ea typeface="Inter" panose="020B0604020202020204" charset="0"/>
              </a:rPr>
              <a:t>, Newcastle </a:t>
            </a:r>
            <a:r>
              <a:rPr lang="fr-FR" sz="1200" dirty="0" err="1">
                <a:latin typeface="Inter" panose="020B0604020202020204" charset="0"/>
                <a:ea typeface="Inter" panose="020B0604020202020204" charset="0"/>
              </a:rPr>
              <a:t>upon</a:t>
            </a:r>
            <a:r>
              <a:rPr lang="fr-FR" sz="1200" dirty="0">
                <a:latin typeface="Inter" panose="020B0604020202020204" charset="0"/>
                <a:ea typeface="Inter" panose="020B0604020202020204" charset="0"/>
              </a:rPr>
              <a:t> Tyne: Cambridge </a:t>
            </a:r>
            <a:r>
              <a:rPr lang="fr-FR" sz="1200" dirty="0" err="1">
                <a:latin typeface="Inter" panose="020B0604020202020204" charset="0"/>
                <a:ea typeface="Inter" panose="020B0604020202020204" charset="0"/>
              </a:rPr>
              <a:t>Scholars</a:t>
            </a:r>
            <a:r>
              <a:rPr lang="fr-FR" sz="1200" dirty="0">
                <a:latin typeface="Inter" panose="020B0604020202020204" charset="0"/>
                <a:ea typeface="Inter" panose="020B0604020202020204" charset="0"/>
              </a:rPr>
              <a:t>, 120-138. ISBN 152757346X, 9781527573468.</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2021</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“‘This Story </a:t>
            </a:r>
            <a:r>
              <a:rPr lang="fr-FR" sz="1200" dirty="0" err="1">
                <a:latin typeface="Inter" panose="020B0604020202020204" charset="0"/>
                <a:ea typeface="Inter" panose="020B0604020202020204" charset="0"/>
              </a:rPr>
              <a:t>Isn’t</a:t>
            </a:r>
            <a:r>
              <a:rPr lang="fr-FR" sz="1200" dirty="0">
                <a:latin typeface="Inter" panose="020B0604020202020204" charset="0"/>
                <a:ea typeface="Inter" panose="020B0604020202020204" charset="0"/>
              </a:rPr>
              <a:t> Us:’ Pseudo-</a:t>
            </a:r>
            <a:r>
              <a:rPr lang="fr-FR" sz="1200" dirty="0" err="1">
                <a:latin typeface="Inter" panose="020B0604020202020204" charset="0"/>
                <a:ea typeface="Inter" panose="020B0604020202020204" charset="0"/>
              </a:rPr>
              <a:t>Detectives</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Speculative</a:t>
            </a:r>
            <a:r>
              <a:rPr lang="fr-FR" sz="1200" dirty="0">
                <a:latin typeface="Inter" panose="020B0604020202020204" charset="0"/>
                <a:ea typeface="Inter" panose="020B0604020202020204" charset="0"/>
              </a:rPr>
              <a:t> Story-</a:t>
            </a:r>
            <a:r>
              <a:rPr lang="fr-FR" sz="1200" dirty="0" err="1">
                <a:latin typeface="Inter" panose="020B0604020202020204" charset="0"/>
                <a:ea typeface="Inter" panose="020B0604020202020204" charset="0"/>
              </a:rPr>
              <a:t>Telling</a:t>
            </a:r>
            <a:r>
              <a:rPr lang="fr-FR" sz="1200" dirty="0">
                <a:latin typeface="Inter" panose="020B0604020202020204" charset="0"/>
                <a:ea typeface="Inter" panose="020B0604020202020204" charset="0"/>
              </a:rPr>
              <a:t> in Philip </a:t>
            </a:r>
            <a:r>
              <a:rPr lang="fr-FR" sz="1200" dirty="0" err="1">
                <a:latin typeface="Inter" panose="020B0604020202020204" charset="0"/>
                <a:ea typeface="Inter" panose="020B0604020202020204" charset="0"/>
              </a:rPr>
              <a:t>Roth’s</a:t>
            </a:r>
            <a:r>
              <a:rPr lang="fr-FR" sz="1200" dirty="0">
                <a:latin typeface="Inter" panose="020B0604020202020204" charset="0"/>
                <a:ea typeface="Inter" panose="020B0604020202020204" charset="0"/>
              </a:rPr>
              <a:t> The </a:t>
            </a:r>
            <a:r>
              <a:rPr lang="fr-FR" sz="1200" dirty="0" err="1">
                <a:latin typeface="Inter" panose="020B0604020202020204" charset="0"/>
                <a:ea typeface="Inter" panose="020B0604020202020204" charset="0"/>
              </a:rPr>
              <a:t>Ghost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Writer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Towards</a:t>
            </a:r>
            <a:r>
              <a:rPr lang="fr-FR" sz="1200" i="1" dirty="0">
                <a:latin typeface="Inter" panose="020B0604020202020204" charset="0"/>
                <a:ea typeface="Inter" panose="020B0604020202020204" charset="0"/>
              </a:rPr>
              <a:t> a Theory of </a:t>
            </a:r>
            <a:r>
              <a:rPr lang="fr-FR" sz="1200" i="1" dirty="0" err="1">
                <a:latin typeface="Inter" panose="020B0604020202020204" charset="0"/>
                <a:ea typeface="Inter" panose="020B0604020202020204" charset="0"/>
              </a:rPr>
              <a:t>Whodunits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Murder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Rewritten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Dana </a:t>
            </a:r>
            <a:r>
              <a:rPr lang="fr-FR" sz="1200" dirty="0" err="1">
                <a:latin typeface="Inter" panose="020B0604020202020204" charset="0"/>
                <a:ea typeface="Inter" panose="020B0604020202020204" charset="0"/>
              </a:rPr>
              <a:t>Percec</a:t>
            </a:r>
            <a:r>
              <a:rPr lang="fr-FR" sz="1200" dirty="0">
                <a:latin typeface="Inter" panose="020B0604020202020204" charset="0"/>
                <a:ea typeface="Inter" panose="020B0604020202020204" charset="0"/>
              </a:rPr>
              <a:t>, Newcastle </a:t>
            </a:r>
            <a:r>
              <a:rPr lang="fr-FR" sz="1200" dirty="0" err="1">
                <a:latin typeface="Inter" panose="020B0604020202020204" charset="0"/>
                <a:ea typeface="Inter" panose="020B0604020202020204" charset="0"/>
              </a:rPr>
              <a:t>upon</a:t>
            </a:r>
            <a:r>
              <a:rPr lang="fr-FR" sz="1200" dirty="0">
                <a:latin typeface="Inter" panose="020B0604020202020204" charset="0"/>
                <a:ea typeface="Inter" panose="020B0604020202020204" charset="0"/>
              </a:rPr>
              <a:t> Tyne: Cambridge </a:t>
            </a:r>
            <a:r>
              <a:rPr lang="fr-FR" sz="1200" dirty="0" err="1">
                <a:latin typeface="Inter" panose="020B0604020202020204" charset="0"/>
                <a:ea typeface="Inter" panose="020B0604020202020204" charset="0"/>
              </a:rPr>
              <a:t>Scholars</a:t>
            </a:r>
            <a:r>
              <a:rPr lang="fr-FR" sz="1200" dirty="0">
                <a:latin typeface="Inter" panose="020B0604020202020204" charset="0"/>
                <a:ea typeface="Inter" panose="020B0604020202020204" charset="0"/>
              </a:rPr>
              <a:t>,  139-152. ISBN 978-1-5275-7225-6.</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2021. “</a:t>
            </a:r>
            <a:r>
              <a:rPr lang="fr-FR" sz="1200" dirty="0" err="1">
                <a:latin typeface="Inter" panose="020B0604020202020204" charset="0"/>
                <a:ea typeface="Inter" panose="020B0604020202020204" charset="0"/>
              </a:rPr>
              <a:t>Divisiveness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Within</a:t>
            </a:r>
            <a:r>
              <a:rPr lang="fr-FR" sz="1200" dirty="0">
                <a:latin typeface="Inter" panose="020B0604020202020204" charset="0"/>
                <a:ea typeface="Inter" panose="020B0604020202020204" charset="0"/>
              </a:rPr>
              <a:t>: The </a:t>
            </a:r>
            <a:r>
              <a:rPr lang="fr-FR" sz="1200" dirty="0" err="1">
                <a:latin typeface="Inter" panose="020B0604020202020204" charset="0"/>
                <a:ea typeface="Inter" panose="020B0604020202020204" charset="0"/>
              </a:rPr>
              <a:t>Jew</a:t>
            </a:r>
            <a:r>
              <a:rPr lang="fr-FR" sz="1200" dirty="0">
                <a:latin typeface="Inter" panose="020B0604020202020204" charset="0"/>
                <a:ea typeface="Inter" panose="020B0604020202020204" charset="0"/>
              </a:rPr>
              <a:t> as a Dispute in Philip </a:t>
            </a:r>
            <a:r>
              <a:rPr lang="fr-FR" sz="1200" dirty="0" err="1">
                <a:latin typeface="Inter" panose="020B0604020202020204" charset="0"/>
                <a:ea typeface="Inter" panose="020B0604020202020204" charset="0"/>
              </a:rPr>
              <a:t>Roth’s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Operation</a:t>
            </a:r>
            <a:r>
              <a:rPr lang="fr-FR" sz="1200" dirty="0">
                <a:latin typeface="Inter" panose="020B0604020202020204" charset="0"/>
                <a:ea typeface="Inter" panose="020B0604020202020204" charset="0"/>
              </a:rPr>
              <a:t> Shylock: A Confession.” In </a:t>
            </a:r>
            <a:r>
              <a:rPr lang="fr-FR" sz="1200" i="1" dirty="0">
                <a:latin typeface="Inter" panose="020B0604020202020204" charset="0"/>
                <a:ea typeface="Inter" panose="020B0604020202020204" charset="0"/>
              </a:rPr>
              <a:t>Memory, Trauma, and the Construction of the Self</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Péter </a:t>
            </a:r>
            <a:r>
              <a:rPr lang="fr-FR" sz="1200" dirty="0" err="1">
                <a:latin typeface="Inter" panose="020B0604020202020204" charset="0"/>
                <a:ea typeface="Inter" panose="020B0604020202020204" charset="0"/>
              </a:rPr>
              <a:t>Gaál-Szabó</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Szilárd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Kmeczkó</a:t>
            </a:r>
            <a:r>
              <a:rPr lang="fr-FR" sz="1200" dirty="0">
                <a:latin typeface="Inter" panose="020B0604020202020204" charset="0"/>
                <a:ea typeface="Inter" panose="020B0604020202020204" charset="0"/>
              </a:rPr>
              <a:t>, Andrea </a:t>
            </a:r>
            <a:r>
              <a:rPr lang="fr-FR" sz="1200" dirty="0" err="1">
                <a:latin typeface="Inter" panose="020B0604020202020204" charset="0"/>
                <a:ea typeface="Inter" panose="020B0604020202020204" charset="0"/>
              </a:rPr>
              <a:t>Csillag</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Ottilia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Veres</a:t>
            </a:r>
            <a:r>
              <a:rPr lang="fr-FR" sz="1200" dirty="0">
                <a:latin typeface="Inter" panose="020B0604020202020204" charset="0"/>
                <a:ea typeface="Inter" panose="020B0604020202020204" charset="0"/>
              </a:rPr>
              <a:t>, Debrecen: Debrecen </a:t>
            </a:r>
            <a:r>
              <a:rPr lang="fr-FR" sz="1200" dirty="0" err="1">
                <a:latin typeface="Inter" panose="020B0604020202020204" charset="0"/>
                <a:ea typeface="Inter" panose="020B0604020202020204" charset="0"/>
              </a:rPr>
              <a:t>Reformed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Theological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Nagyvárad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Partium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Kiadó</a:t>
            </a:r>
            <a:r>
              <a:rPr lang="fr-FR" sz="1200" dirty="0">
                <a:latin typeface="Inter" panose="020B0604020202020204" charset="0"/>
                <a:ea typeface="Inter" panose="020B0604020202020204" charset="0"/>
              </a:rPr>
              <a:t>, 155–68. ISBN </a:t>
            </a:r>
            <a:r>
              <a:rPr lang="fr-FR" sz="1200" dirty="0" err="1">
                <a:latin typeface="Inter" panose="020B0604020202020204" charset="0"/>
                <a:ea typeface="Inter" panose="020B0604020202020204" charset="0"/>
              </a:rPr>
              <a:t>Hungary</a:t>
            </a:r>
            <a:r>
              <a:rPr lang="fr-FR" sz="1200" dirty="0">
                <a:latin typeface="Inter" panose="020B0604020202020204" charset="0"/>
                <a:ea typeface="Inter" panose="020B0604020202020204" charset="0"/>
              </a:rPr>
              <a:t>: 978-615-5853-45-6 ISBN Romania: 978-606-9673-25-6.</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a:latin typeface="Inter" panose="020B0604020202020204" charset="0"/>
                <a:ea typeface="Inter" panose="020B0604020202020204" charset="0"/>
              </a:rPr>
              <a:t>Ileana </a:t>
            </a:r>
            <a:r>
              <a:rPr lang="fr-FR" sz="1200" b="1" dirty="0" err="1">
                <a:latin typeface="Inter" panose="020B0604020202020204" charset="0"/>
                <a:ea typeface="Inter" panose="020B0604020202020204" charset="0"/>
              </a:rPr>
              <a:t>Neli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Eiben</a:t>
            </a:r>
            <a:r>
              <a:rPr lang="fr-FR" sz="1200" dirty="0">
                <a:latin typeface="Inter" panose="020B0604020202020204" charset="0"/>
                <a:ea typeface="Inter" panose="020B0604020202020204" charset="0"/>
              </a:rPr>
              <a:t>. 2021. “Écrire en langues ou la </a:t>
            </a:r>
            <a:r>
              <a:rPr lang="fr-FR" sz="1200" dirty="0" err="1">
                <a:latin typeface="Inter" panose="020B0604020202020204" charset="0"/>
                <a:ea typeface="Inter" panose="020B0604020202020204" charset="0"/>
              </a:rPr>
              <a:t>textualisation</a:t>
            </a:r>
            <a:r>
              <a:rPr lang="fr-FR" sz="1200" dirty="0">
                <a:latin typeface="Inter" panose="020B0604020202020204" charset="0"/>
                <a:ea typeface="Inter" panose="020B0604020202020204" charset="0"/>
              </a:rPr>
              <a:t> de la diglossie. </a:t>
            </a:r>
            <a:r>
              <a:rPr lang="fr-FR" sz="1200" i="1" dirty="0">
                <a:latin typeface="Inter" panose="020B0604020202020204" charset="0"/>
                <a:ea typeface="Inter" panose="020B0604020202020204" charset="0"/>
              </a:rPr>
              <a:t>Le cimetière des abeilles</a:t>
            </a:r>
            <a:r>
              <a:rPr lang="fr-FR" sz="1200" dirty="0">
                <a:latin typeface="Inter" panose="020B0604020202020204" charset="0"/>
                <a:ea typeface="Inter" panose="020B0604020202020204" charset="0"/>
              </a:rPr>
              <a:t> d’</a:t>
            </a:r>
            <a:r>
              <a:rPr lang="fr-FR" sz="1200" dirty="0" err="1">
                <a:latin typeface="Inter" panose="020B0604020202020204" charset="0"/>
                <a:ea typeface="Inter" panose="020B0604020202020204" charset="0"/>
              </a:rPr>
              <a:t>Alina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Dumitrescu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A la carte. Le roman québécois (2015-2020),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Gilles Dupuis, Klaus-Dieter </a:t>
            </a:r>
            <a:r>
              <a:rPr lang="fr-FR" sz="1200" dirty="0" err="1">
                <a:latin typeface="Inter" panose="020B0604020202020204" charset="0"/>
                <a:ea typeface="Inter" panose="020B0604020202020204" charset="0"/>
              </a:rPr>
              <a:t>Ertler</a:t>
            </a:r>
            <a:r>
              <a:rPr lang="fr-FR" sz="1200" dirty="0">
                <a:latin typeface="Inter" panose="020B0604020202020204" charset="0"/>
                <a:ea typeface="Inter" panose="020B0604020202020204" charset="0"/>
              </a:rPr>
              <a:t>, Yvonne </a:t>
            </a:r>
            <a:r>
              <a:rPr lang="fr-FR" sz="1200" dirty="0" err="1">
                <a:latin typeface="Inter" panose="020B0604020202020204" charset="0"/>
                <a:ea typeface="Inter" panose="020B0604020202020204" charset="0"/>
              </a:rPr>
              <a:t>Völkl</a:t>
            </a:r>
            <a:r>
              <a:rPr lang="fr-FR" sz="1200" dirty="0">
                <a:latin typeface="Inter" panose="020B0604020202020204" charset="0"/>
                <a:ea typeface="Inter" panose="020B0604020202020204" charset="0"/>
              </a:rPr>
              <a:t>, Berlin, Peter Lang </a:t>
            </a:r>
            <a:r>
              <a:rPr lang="fr-FR" sz="1200" dirty="0" err="1">
                <a:latin typeface="Inter" panose="020B0604020202020204" charset="0"/>
                <a:ea typeface="Inter" panose="020B0604020202020204" charset="0"/>
              </a:rPr>
              <a:t>GmbH</a:t>
            </a:r>
            <a:r>
              <a:rPr lang="fr-FR" sz="1200" dirty="0">
                <a:latin typeface="Inter" panose="020B0604020202020204" charset="0"/>
                <a:ea typeface="Inter" panose="020B0604020202020204" charset="0"/>
              </a:rPr>
              <a:t>, 65-78, ISBN 978-3-631-83877-8 (</a:t>
            </a:r>
            <a:r>
              <a:rPr lang="fr-FR" sz="1200" dirty="0" err="1">
                <a:latin typeface="Inter" panose="020B0604020202020204" charset="0"/>
                <a:ea typeface="Inter" panose="020B0604020202020204" charset="0"/>
              </a:rPr>
              <a:t>Print</a:t>
            </a:r>
            <a:r>
              <a:rPr lang="fr-FR" sz="1200" dirty="0">
                <a:latin typeface="Inter" panose="020B0604020202020204" charset="0"/>
                <a:ea typeface="Inter" panose="020B0604020202020204" charset="0"/>
              </a:rPr>
              <a:t>), E-ISBN 978-3-631-84328-4 (E-PDF), E-ISBN 978-3-631-84329-1 (EPUB), E-ISBN 978-3-631-84330-7 (MOBI).</a:t>
            </a:r>
            <a:endParaRPr lang="en-US" sz="1200" dirty="0">
              <a:latin typeface="Inter" panose="020B0604020202020204" charset="0"/>
              <a:ea typeface="Inter" panose="020B0604020202020204" charset="0"/>
            </a:endParaRPr>
          </a:p>
          <a:p>
            <a:pPr algn="just">
              <a:lnSpc>
                <a:spcPts val="1540"/>
              </a:lnSpc>
            </a:pPr>
            <a:endParaRPr lang="en-US" sz="1200" spc="22" dirty="0">
              <a:solidFill>
                <a:srgbClr val="000000"/>
              </a:solidFill>
              <a:latin typeface="Inter" panose="020B0604020202020204" charset="0"/>
              <a:ea typeface="Inter" panose="020B0604020202020204" charset="0"/>
            </a:endParaRPr>
          </a:p>
          <a:p>
            <a:pPr algn="just">
              <a:lnSpc>
                <a:spcPts val="1540"/>
              </a:lnSpc>
            </a:pPr>
            <a:endParaRPr lang="ro-RO" sz="1200" spc="22" dirty="0">
              <a:solidFill>
                <a:srgbClr val="000000"/>
              </a:solidFill>
              <a:latin typeface="Inter" panose="020B0604020202020204" charset="0"/>
              <a:ea typeface="Inter" panose="020B0604020202020204" charset="0"/>
            </a:endParaRPr>
          </a:p>
        </p:txBody>
      </p:sp>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24755" y="795638"/>
            <a:ext cx="6275642" cy="456632"/>
          </a:xfrm>
          <a:prstGeom prst="rect">
            <a:avLst/>
          </a:prstGeom>
        </p:spPr>
        <p:txBody>
          <a:bodyPr lIns="0" tIns="0" rIns="0" bIns="0" rtlCol="0" anchor="t">
            <a:spAutoFit/>
          </a:bodyPr>
          <a:lstStyle/>
          <a:p>
            <a:pPr algn="ctr">
              <a:lnSpc>
                <a:spcPts val="3706"/>
              </a:lnSpc>
            </a:pPr>
            <a:r>
              <a:rPr lang="en-US" sz="2647" spc="291">
                <a:solidFill>
                  <a:srgbClr val="FFFFFF"/>
                </a:solidFill>
                <a:latin typeface="Inter Bold"/>
              </a:rPr>
              <a:t>IV. CAPITOLE DE CĂRŢI </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18</a:t>
            </a:r>
            <a:endParaRPr lang="en-US" sz="1103" spc="22" dirty="0">
              <a:solidFill>
                <a:srgbClr val="164F84"/>
              </a:solidFill>
              <a:latin typeface="Inter Bold"/>
            </a:endParaRPr>
          </a:p>
        </p:txBody>
      </p:sp>
      <p:sp>
        <p:nvSpPr>
          <p:cNvPr id="13" name="TextBox 12"/>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6431" y="7898914"/>
            <a:ext cx="1949449" cy="1299633"/>
          </a:xfrm>
          <a:prstGeom prst="rect">
            <a:avLst/>
          </a:prstGeom>
        </p:spPr>
      </p:pic>
      <p:sp>
        <p:nvSpPr>
          <p:cNvPr id="16" name="Rectangle 15"/>
          <p:cNvSpPr/>
          <p:nvPr/>
        </p:nvSpPr>
        <p:spPr>
          <a:xfrm>
            <a:off x="501386" y="7896698"/>
            <a:ext cx="4545045" cy="1042273"/>
          </a:xfrm>
          <a:prstGeom prst="rect">
            <a:avLst/>
          </a:prstGeom>
        </p:spPr>
        <p:txBody>
          <a:bodyPr wrap="square">
            <a:spAutoFit/>
          </a:bodyPr>
          <a:lstStyle/>
          <a:p>
            <a:pPr indent="269875" algn="just">
              <a:lnSpc>
                <a:spcPts val="1540"/>
              </a:lnSpc>
              <a:buFont typeface="+mj-lt"/>
              <a:buAutoNum type="arabicPeriod" startAt="7"/>
            </a:pPr>
            <a:r>
              <a:rPr lang="fr-FR" sz="1200" b="1" dirty="0">
                <a:latin typeface="Inter" panose="020B0604020202020204" charset="0"/>
                <a:ea typeface="Inter" panose="020B0604020202020204" charset="0"/>
              </a:rPr>
              <a:t>Eliza Filimon.</a:t>
            </a:r>
            <a:r>
              <a:rPr lang="fr-FR" sz="1200" dirty="0">
                <a:latin typeface="Inter" panose="020B0604020202020204" charset="0"/>
                <a:ea typeface="Inter" panose="020B0604020202020204" charset="0"/>
              </a:rPr>
              <a:t> 2021. “The </a:t>
            </a:r>
            <a:r>
              <a:rPr lang="fr-FR" sz="1200" dirty="0" err="1">
                <a:latin typeface="Inter" panose="020B0604020202020204" charset="0"/>
                <a:ea typeface="Inter" panose="020B0604020202020204" charset="0"/>
              </a:rPr>
              <a:t>Anatomy</a:t>
            </a:r>
            <a:r>
              <a:rPr lang="fr-FR" sz="1200" dirty="0">
                <a:latin typeface="Inter" panose="020B0604020202020204" charset="0"/>
                <a:ea typeface="Inter" panose="020B0604020202020204" charset="0"/>
              </a:rPr>
              <a:t> of Emotion in </a:t>
            </a:r>
            <a:r>
              <a:rPr lang="fr-FR" sz="1200" i="1" dirty="0">
                <a:latin typeface="Inter" panose="020B0604020202020204" charset="0"/>
                <a:ea typeface="Inter" panose="020B0604020202020204" charset="0"/>
              </a:rPr>
              <a:t>The Invisible Man</a:t>
            </a:r>
            <a:r>
              <a:rPr lang="fr-FR" sz="1200" dirty="0">
                <a:latin typeface="Inter" panose="020B0604020202020204" charset="0"/>
                <a:ea typeface="Inter" panose="020B0604020202020204" charset="0"/>
              </a:rPr>
              <a:t> (2020).”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Towards</a:t>
            </a:r>
            <a:r>
              <a:rPr lang="fr-FR" sz="1200" i="1" dirty="0">
                <a:latin typeface="Inter" panose="020B0604020202020204" charset="0"/>
                <a:ea typeface="Inter" panose="020B0604020202020204" charset="0"/>
              </a:rPr>
              <a:t> a Theory of </a:t>
            </a:r>
            <a:r>
              <a:rPr lang="fr-FR" sz="1200" i="1" dirty="0" err="1">
                <a:latin typeface="Inter" panose="020B0604020202020204" charset="0"/>
                <a:ea typeface="Inter" panose="020B0604020202020204" charset="0"/>
              </a:rPr>
              <a:t>Whodunits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Murder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Rewritten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Dana </a:t>
            </a:r>
            <a:r>
              <a:rPr lang="fr-FR" sz="1200" dirty="0" err="1">
                <a:latin typeface="Inter" panose="020B0604020202020204" charset="0"/>
                <a:ea typeface="Inter" panose="020B0604020202020204" charset="0"/>
              </a:rPr>
              <a:t>Percec</a:t>
            </a:r>
            <a:r>
              <a:rPr lang="fr-FR" sz="1200" dirty="0">
                <a:latin typeface="Inter" panose="020B0604020202020204" charset="0"/>
                <a:ea typeface="Inter" panose="020B0604020202020204" charset="0"/>
              </a:rPr>
              <a:t>, Newcastle </a:t>
            </a:r>
            <a:r>
              <a:rPr lang="fr-FR" sz="1200" dirty="0" err="1">
                <a:latin typeface="Inter" panose="020B0604020202020204" charset="0"/>
                <a:ea typeface="Inter" panose="020B0604020202020204" charset="0"/>
              </a:rPr>
              <a:t>upon</a:t>
            </a:r>
            <a:r>
              <a:rPr lang="fr-FR" sz="1200" dirty="0">
                <a:latin typeface="Inter" panose="020B0604020202020204" charset="0"/>
                <a:ea typeface="Inter" panose="020B0604020202020204" charset="0"/>
              </a:rPr>
              <a:t> Tyne: Cambridge </a:t>
            </a:r>
            <a:r>
              <a:rPr lang="fr-FR" sz="1200" dirty="0" err="1">
                <a:latin typeface="Inter" panose="020B0604020202020204" charset="0"/>
                <a:ea typeface="Inter" panose="020B0604020202020204" charset="0"/>
              </a:rPr>
              <a:t>Scholars</a:t>
            </a:r>
            <a:r>
              <a:rPr lang="fr-FR" sz="1200" dirty="0">
                <a:latin typeface="Inter" panose="020B0604020202020204" charset="0"/>
                <a:ea typeface="Inter" panose="020B0604020202020204" charset="0"/>
              </a:rPr>
              <a:t>, 205-224. ISBN 152757346X, 9781527573468  </a:t>
            </a:r>
            <a:endParaRPr lang="en-US" sz="1200" dirty="0">
              <a:latin typeface="Inter" panose="020B0604020202020204" charset="0"/>
              <a:ea typeface="Inter" panose="020B06040202020202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571466" y="2572059"/>
            <a:ext cx="6424414" cy="6732612"/>
          </a:xfrm>
          <a:prstGeom prst="rect">
            <a:avLst/>
          </a:prstGeom>
        </p:spPr>
        <p:txBody>
          <a:bodyPr wrap="square" lIns="0" tIns="0" rIns="0" bIns="0" rtlCol="0" anchor="t">
            <a:spAutoFit/>
          </a:bodyPr>
          <a:lstStyle/>
          <a:p>
            <a:pPr algn="just">
              <a:lnSpc>
                <a:spcPts val="1540"/>
              </a:lnSpc>
            </a:pPr>
            <a:r>
              <a:rPr lang="en-US" sz="1400" b="1" spc="22" dirty="0">
                <a:solidFill>
                  <a:srgbClr val="000000"/>
                </a:solidFill>
                <a:latin typeface="Inter" panose="020B0604020202020204" charset="0"/>
                <a:ea typeface="Inter" panose="020B0604020202020204" charset="0"/>
              </a:rPr>
              <a:t>a) La </a:t>
            </a:r>
            <a:r>
              <a:rPr lang="en-US" sz="1400" b="1" spc="22" dirty="0" err="1">
                <a:solidFill>
                  <a:srgbClr val="000000"/>
                </a:solidFill>
                <a:latin typeface="Inter" panose="020B0604020202020204" charset="0"/>
                <a:ea typeface="Inter" panose="020B0604020202020204" charset="0"/>
              </a:rPr>
              <a:t>edituri</a:t>
            </a:r>
            <a:r>
              <a:rPr lang="en-US" sz="1400" b="1" spc="22" dirty="0">
                <a:solidFill>
                  <a:srgbClr val="000000"/>
                </a:solidFill>
                <a:latin typeface="Inter" panose="020B0604020202020204" charset="0"/>
                <a:ea typeface="Inter" panose="020B0604020202020204" charset="0"/>
              </a:rPr>
              <a:t> din </a:t>
            </a:r>
            <a:r>
              <a:rPr lang="en-US" sz="1400" b="1" spc="22" dirty="0" err="1">
                <a:solidFill>
                  <a:srgbClr val="000000"/>
                </a:solidFill>
                <a:latin typeface="Inter" panose="020B0604020202020204" charset="0"/>
                <a:ea typeface="Inter" panose="020B0604020202020204" charset="0"/>
              </a:rPr>
              <a:t>străinătate</a:t>
            </a:r>
            <a:endParaRPr lang="ro-RO" sz="1400" b="1" spc="22" dirty="0">
              <a:solidFill>
                <a:srgbClr val="000000"/>
              </a:solidFill>
              <a:latin typeface="Inter" panose="020B0604020202020204" charset="0"/>
              <a:ea typeface="Inter" panose="020B0604020202020204" charset="0"/>
            </a:endParaRPr>
          </a:p>
          <a:p>
            <a:pPr marL="228600" indent="-228600" algn="just">
              <a:lnSpc>
                <a:spcPts val="1540"/>
              </a:lnSpc>
              <a:buFont typeface="+mj-lt"/>
              <a:buAutoNum type="arabicPeriod" startAt="7"/>
            </a:pPr>
            <a:endParaRPr lang="en-US" sz="1200" spc="22" dirty="0">
              <a:solidFill>
                <a:srgbClr val="000000"/>
              </a:solidFill>
              <a:latin typeface="Inter" panose="020B0604020202020204" charset="0"/>
              <a:ea typeface="Inter" panose="020B0604020202020204" charset="0"/>
            </a:endParaRPr>
          </a:p>
          <a:p>
            <a:pPr marL="228600" indent="-228600" algn="just">
              <a:lnSpc>
                <a:spcPts val="1540"/>
              </a:lnSpc>
              <a:buFont typeface="+mj-lt"/>
              <a:buAutoNum type="arabicPeriod" startAt="7"/>
            </a:pPr>
            <a:endParaRPr lang="en-US" sz="1200" spc="22" dirty="0">
              <a:solidFill>
                <a:srgbClr val="000000"/>
              </a:solidFill>
              <a:latin typeface="Inter" panose="020B0604020202020204" charset="0"/>
              <a:ea typeface="Inter" panose="020B0604020202020204" charset="0"/>
            </a:endParaRPr>
          </a:p>
          <a:p>
            <a:pPr marL="228600" indent="-228600" algn="just">
              <a:lnSpc>
                <a:spcPts val="1540"/>
              </a:lnSpc>
              <a:buFont typeface="+mj-lt"/>
              <a:buAutoNum type="arabicPeriod" startAt="7"/>
            </a:pPr>
            <a:endParaRPr lang="en-US" sz="1200" spc="22" dirty="0">
              <a:solidFill>
                <a:srgbClr val="000000"/>
              </a:solidFill>
              <a:latin typeface="Inter" panose="020B0604020202020204" charset="0"/>
              <a:ea typeface="Inter" panose="020B0604020202020204" charset="0"/>
            </a:endParaRPr>
          </a:p>
          <a:p>
            <a:pPr marL="228600" indent="-228600" algn="just">
              <a:lnSpc>
                <a:spcPts val="1540"/>
              </a:lnSpc>
              <a:buFont typeface="+mj-lt"/>
              <a:buAutoNum type="arabicPeriod" startAt="7"/>
            </a:pPr>
            <a:endParaRPr lang="en-US" sz="1200" spc="22" dirty="0">
              <a:solidFill>
                <a:srgbClr val="000000"/>
              </a:solidFill>
              <a:latin typeface="Inter" panose="020B0604020202020204" charset="0"/>
              <a:ea typeface="Inter" panose="020B0604020202020204" charset="0"/>
            </a:endParaRPr>
          </a:p>
          <a:p>
            <a:pPr marL="228600" indent="-228600" algn="just">
              <a:lnSpc>
                <a:spcPts val="1540"/>
              </a:lnSpc>
              <a:buFont typeface="+mj-lt"/>
              <a:buAutoNum type="arabicPeriod" startAt="7"/>
            </a:pPr>
            <a:endParaRPr lang="en-US" sz="1200" spc="22" dirty="0">
              <a:solidFill>
                <a:srgbClr val="000000"/>
              </a:solidFill>
              <a:latin typeface="Inter" panose="020B0604020202020204" charset="0"/>
              <a:ea typeface="Inter" panose="020B0604020202020204" charset="0"/>
            </a:endParaRPr>
          </a:p>
          <a:p>
            <a:pPr marL="228600" indent="-228600" algn="just">
              <a:lnSpc>
                <a:spcPts val="1540"/>
              </a:lnSpc>
              <a:buFont typeface="+mj-lt"/>
              <a:buAutoNum type="arabicPeriod" startAt="7"/>
            </a:pPr>
            <a:endParaRPr lang="en-US" sz="1200" dirty="0">
              <a:latin typeface="Inter" panose="020B0604020202020204" charset="0"/>
              <a:ea typeface="Inter" panose="020B0604020202020204" charset="0"/>
            </a:endParaRPr>
          </a:p>
          <a:p>
            <a:pPr indent="271463" algn="just">
              <a:lnSpc>
                <a:spcPts val="1540"/>
              </a:lnSpc>
              <a:buFont typeface="+mj-lt"/>
              <a:buAutoNum type="arabicPeriod" startAt="8"/>
            </a:pPr>
            <a:r>
              <a:rPr lang="fr-FR" sz="1200" b="1" dirty="0" err="1">
                <a:latin typeface="Inter" panose="020B0604020202020204" charset="0"/>
                <a:ea typeface="Inter" panose="020B0604020202020204" charset="0"/>
              </a:rPr>
              <a:t>Codruța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Goșa</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2021. “</a:t>
            </a:r>
            <a:r>
              <a:rPr lang="fr-FR" sz="1200" dirty="0" err="1">
                <a:latin typeface="Inter" panose="020B0604020202020204" charset="0"/>
                <a:ea typeface="Inter" panose="020B0604020202020204" charset="0"/>
              </a:rPr>
              <a:t>There’s</a:t>
            </a:r>
            <a:r>
              <a:rPr lang="fr-FR" sz="1200" dirty="0">
                <a:latin typeface="Inter" panose="020B0604020202020204" charset="0"/>
                <a:ea typeface="Inter" panose="020B0604020202020204" charset="0"/>
              </a:rPr>
              <a:t> Beauty in </a:t>
            </a:r>
            <a:r>
              <a:rPr lang="fr-FR" sz="1200" dirty="0" err="1">
                <a:latin typeface="Inter" panose="020B0604020202020204" charset="0"/>
                <a:ea typeface="Inter" panose="020B0604020202020204" charset="0"/>
              </a:rPr>
              <a:t>Decay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Responding</a:t>
            </a:r>
            <a:r>
              <a:rPr lang="fr-FR" sz="1200" dirty="0">
                <a:latin typeface="Inter" panose="020B0604020202020204" charset="0"/>
                <a:ea typeface="Inter" panose="020B0604020202020204" charset="0"/>
              </a:rPr>
              <a:t> to Jo </a:t>
            </a:r>
            <a:r>
              <a:rPr lang="fr-FR" sz="1200" dirty="0" err="1">
                <a:latin typeface="Inter" panose="020B0604020202020204" charset="0"/>
                <a:ea typeface="Inter" panose="020B0604020202020204" charset="0"/>
              </a:rPr>
              <a:t>Nesbø’s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Response</a:t>
            </a:r>
            <a:r>
              <a:rPr lang="fr-FR" sz="1200" dirty="0">
                <a:latin typeface="Inter" panose="020B0604020202020204" charset="0"/>
                <a:ea typeface="Inter" panose="020B0604020202020204" charset="0"/>
              </a:rPr>
              <a:t>–Macbeth.”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Towards</a:t>
            </a:r>
            <a:r>
              <a:rPr lang="fr-FR" sz="1200" i="1" dirty="0">
                <a:latin typeface="Inter" panose="020B0604020202020204" charset="0"/>
                <a:ea typeface="Inter" panose="020B0604020202020204" charset="0"/>
              </a:rPr>
              <a:t> a Theory of </a:t>
            </a:r>
            <a:r>
              <a:rPr lang="fr-FR" sz="1200" i="1" dirty="0" err="1">
                <a:latin typeface="Inter" panose="020B0604020202020204" charset="0"/>
                <a:ea typeface="Inter" panose="020B0604020202020204" charset="0"/>
              </a:rPr>
              <a:t>Whodunits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Murder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Rewritten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Dana </a:t>
            </a:r>
            <a:r>
              <a:rPr lang="fr-FR" sz="1200" dirty="0" err="1">
                <a:latin typeface="Inter" panose="020B0604020202020204" charset="0"/>
                <a:ea typeface="Inter" panose="020B0604020202020204" charset="0"/>
              </a:rPr>
              <a:t>Percec</a:t>
            </a:r>
            <a:r>
              <a:rPr lang="fr-FR" sz="1200" dirty="0">
                <a:latin typeface="Inter" panose="020B0604020202020204" charset="0"/>
                <a:ea typeface="Inter" panose="020B0604020202020204" charset="0"/>
              </a:rPr>
              <a:t>, Newcastle </a:t>
            </a:r>
            <a:r>
              <a:rPr lang="fr-FR" sz="1200" dirty="0" err="1">
                <a:latin typeface="Inter" panose="020B0604020202020204" charset="0"/>
                <a:ea typeface="Inter" panose="020B0604020202020204" charset="0"/>
              </a:rPr>
              <a:t>upon</a:t>
            </a:r>
            <a:r>
              <a:rPr lang="fr-FR" sz="1200" dirty="0">
                <a:latin typeface="Inter" panose="020B0604020202020204" charset="0"/>
                <a:ea typeface="Inter" panose="020B0604020202020204" charset="0"/>
              </a:rPr>
              <a:t> Tyne: Cambridge </a:t>
            </a:r>
            <a:r>
              <a:rPr lang="fr-FR" sz="1200" dirty="0" err="1">
                <a:latin typeface="Inter" panose="020B0604020202020204" charset="0"/>
                <a:ea typeface="Inter" panose="020B0604020202020204" charset="0"/>
              </a:rPr>
              <a:t>Scholars</a:t>
            </a:r>
            <a:r>
              <a:rPr lang="fr-FR" sz="1200" dirty="0">
                <a:latin typeface="Inter" panose="020B0604020202020204" charset="0"/>
                <a:ea typeface="Inter" panose="020B0604020202020204" charset="0"/>
              </a:rPr>
              <a:t>.  ISBN (10): 1-5275-0, ISBN (13): 978-1-5275-7225-6</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8"/>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2021</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“La </a:t>
            </a:r>
            <a:r>
              <a:rPr lang="fr-FR" sz="1200" dirty="0" err="1">
                <a:latin typeface="Inter" panose="020B0604020202020204" charset="0"/>
                <a:ea typeface="Inter" panose="020B0604020202020204" charset="0"/>
              </a:rPr>
              <a:t>arquitectura</a:t>
            </a:r>
            <a:r>
              <a:rPr lang="fr-FR" sz="1200" dirty="0">
                <a:latin typeface="Inter" panose="020B0604020202020204" charset="0"/>
                <a:ea typeface="Inter" panose="020B0604020202020204" charset="0"/>
              </a:rPr>
              <a:t> en la </a:t>
            </a:r>
            <a:r>
              <a:rPr lang="fr-FR" sz="1200" dirty="0" err="1">
                <a:latin typeface="Inter" panose="020B0604020202020204" charset="0"/>
                <a:ea typeface="Inter" panose="020B0604020202020204" charset="0"/>
              </a:rPr>
              <a:t>obra</a:t>
            </a:r>
            <a:r>
              <a:rPr lang="fr-FR" sz="1200" dirty="0">
                <a:latin typeface="Inter" panose="020B0604020202020204" charset="0"/>
                <a:ea typeface="Inter" panose="020B0604020202020204" charset="0"/>
              </a:rPr>
              <a:t> de Mariana Enriquez.”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Literatura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latinoamericana</a:t>
            </a:r>
            <a:r>
              <a:rPr lang="fr-FR" sz="1200" i="1" dirty="0">
                <a:latin typeface="Inter" panose="020B0604020202020204" charset="0"/>
                <a:ea typeface="Inter" panose="020B0604020202020204" charset="0"/>
              </a:rPr>
              <a:t> y </a:t>
            </a:r>
            <a:r>
              <a:rPr lang="fr-FR" sz="1200" i="1" dirty="0" err="1">
                <a:latin typeface="Inter" panose="020B0604020202020204" charset="0"/>
                <a:ea typeface="Inter" panose="020B0604020202020204" charset="0"/>
              </a:rPr>
              <a:t>otras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artes</a:t>
            </a:r>
            <a:r>
              <a:rPr lang="fr-FR" sz="1200" i="1" dirty="0">
                <a:latin typeface="Inter" panose="020B0604020202020204" charset="0"/>
                <a:ea typeface="Inter" panose="020B0604020202020204" charset="0"/>
              </a:rPr>
              <a:t> en el </a:t>
            </a:r>
            <a:r>
              <a:rPr lang="fr-FR" sz="1200" i="1" dirty="0" err="1">
                <a:latin typeface="Inter" panose="020B0604020202020204" charset="0"/>
                <a:ea typeface="Inter" panose="020B0604020202020204" charset="0"/>
              </a:rPr>
              <a:t>siglo</a:t>
            </a:r>
            <a:r>
              <a:rPr lang="fr-FR" sz="1200" i="1" dirty="0">
                <a:latin typeface="Inter" panose="020B0604020202020204" charset="0"/>
                <a:ea typeface="Inter" panose="020B0604020202020204" charset="0"/>
              </a:rPr>
              <a:t> XXI,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Ángel</a:t>
            </a:r>
            <a:r>
              <a:rPr lang="fr-FR" sz="1200" dirty="0">
                <a:latin typeface="Inter" panose="020B0604020202020204" charset="0"/>
                <a:ea typeface="Inter" panose="020B0604020202020204" charset="0"/>
              </a:rPr>
              <a:t> Estéban, Bruxelles: Peter Lang, 341-364. ISSN 2736-5298 ISBN 978-2-8076-1284-6 </a:t>
            </a:r>
            <a:r>
              <a:rPr lang="fr-FR" sz="1200" dirty="0" err="1">
                <a:latin typeface="Inter" panose="020B0604020202020204" charset="0"/>
                <a:ea typeface="Inter" panose="020B0604020202020204" charset="0"/>
              </a:rPr>
              <a:t>ePDF</a:t>
            </a:r>
            <a:r>
              <a:rPr lang="fr-FR" sz="1200" dirty="0">
                <a:latin typeface="Inter" panose="020B0604020202020204" charset="0"/>
                <a:ea typeface="Inter" panose="020B0604020202020204" charset="0"/>
              </a:rPr>
              <a:t> 978-2-8076-1285-3 </a:t>
            </a:r>
            <a:r>
              <a:rPr lang="fr-FR" sz="1200" dirty="0" err="1">
                <a:latin typeface="Inter" panose="020B0604020202020204" charset="0"/>
                <a:ea typeface="Inter" panose="020B0604020202020204" charset="0"/>
              </a:rPr>
              <a:t>ePUB</a:t>
            </a:r>
            <a:r>
              <a:rPr lang="fr-FR" sz="1200" dirty="0">
                <a:latin typeface="Inter" panose="020B0604020202020204" charset="0"/>
                <a:ea typeface="Inter" panose="020B0604020202020204" charset="0"/>
              </a:rPr>
              <a:t> 978-2-8076-1286-0 MOBI 978-2-8076-1287-7 DOI 10.3726/b17745 D/2020/5678/73</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8"/>
            </a:pPr>
            <a:r>
              <a:rPr lang="fr-FR" sz="1200" b="1" dirty="0">
                <a:latin typeface="Inter" panose="020B0604020202020204" charset="0"/>
                <a:ea typeface="Inter" panose="020B0604020202020204" charset="0"/>
              </a:rPr>
              <a:t>Irina Diana </a:t>
            </a:r>
            <a:r>
              <a:rPr lang="fr-FR" sz="1200" b="1" dirty="0" err="1">
                <a:latin typeface="Inter" panose="020B0604020202020204" charset="0"/>
                <a:ea typeface="Inter" panose="020B0604020202020204" charset="0"/>
              </a:rPr>
              <a:t>Mădroane</a:t>
            </a:r>
            <a:r>
              <a:rPr lang="fr-FR" sz="1200" dirty="0">
                <a:latin typeface="Inter" panose="020B0604020202020204" charset="0"/>
                <a:ea typeface="Inter" panose="020B0604020202020204" charset="0"/>
              </a:rPr>
              <a:t>. 2021. “</a:t>
            </a:r>
            <a:r>
              <a:rPr lang="fr-FR" sz="1200" dirty="0" err="1">
                <a:latin typeface="Inter" panose="020B0604020202020204" charset="0"/>
                <a:ea typeface="Inter" panose="020B0604020202020204" charset="0"/>
              </a:rPr>
              <a:t>Shame</a:t>
            </a:r>
            <a:r>
              <a:rPr lang="fr-FR" sz="1200" dirty="0">
                <a:latin typeface="Inter" panose="020B0604020202020204" charset="0"/>
                <a:ea typeface="Inter" panose="020B0604020202020204" charset="0"/>
              </a:rPr>
              <a:t>, (Dis)</a:t>
            </a:r>
            <a:r>
              <a:rPr lang="fr-FR" sz="1200" dirty="0" err="1">
                <a:latin typeface="Inter" panose="020B0604020202020204" charset="0"/>
                <a:ea typeface="Inter" panose="020B0604020202020204" charset="0"/>
              </a:rPr>
              <a:t>empowerment</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Resistance</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Diasporic</a:t>
            </a:r>
            <a:r>
              <a:rPr lang="fr-FR" sz="1200" dirty="0">
                <a:latin typeface="Inter" panose="020B0604020202020204" charset="0"/>
                <a:ea typeface="Inter" panose="020B0604020202020204" charset="0"/>
              </a:rPr>
              <a:t> Media: </a:t>
            </a:r>
            <a:r>
              <a:rPr lang="fr-FR" sz="1200" dirty="0" err="1">
                <a:latin typeface="Inter" panose="020B0604020202020204" charset="0"/>
                <a:ea typeface="Inter" panose="020B0604020202020204" charset="0"/>
              </a:rPr>
              <a:t>Romanian</a:t>
            </a:r>
            <a:r>
              <a:rPr lang="fr-FR" sz="1200" dirty="0">
                <a:latin typeface="Inter" panose="020B0604020202020204" charset="0"/>
                <a:ea typeface="Inter" panose="020B0604020202020204" charset="0"/>
              </a:rPr>
              <a:t> Transnational Migrants’ Reclassification </a:t>
            </a:r>
            <a:r>
              <a:rPr lang="fr-FR" sz="1200" dirty="0" err="1">
                <a:latin typeface="Inter" panose="020B0604020202020204" charset="0"/>
                <a:ea typeface="Inter" panose="020B0604020202020204" charset="0"/>
              </a:rPr>
              <a:t>Struggles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Mediated</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Shame</a:t>
            </a:r>
            <a:r>
              <a:rPr lang="fr-FR" sz="1200" i="1" dirty="0">
                <a:latin typeface="Inter" panose="020B0604020202020204" charset="0"/>
                <a:ea typeface="Inter" panose="020B0604020202020204" charset="0"/>
              </a:rPr>
              <a:t> of Class and </a:t>
            </a:r>
            <a:r>
              <a:rPr lang="fr-FR" sz="1200" i="1" dirty="0" err="1">
                <a:latin typeface="Inter" panose="020B0604020202020204" charset="0"/>
                <a:ea typeface="Inter" panose="020B0604020202020204" charset="0"/>
              </a:rPr>
              <a:t>Poverty</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Across</a:t>
            </a:r>
            <a:r>
              <a:rPr lang="fr-FR" sz="1200" i="1" dirty="0">
                <a:latin typeface="Inter" panose="020B0604020202020204" charset="0"/>
                <a:ea typeface="Inter" panose="020B0604020202020204" charset="0"/>
              </a:rPr>
              <a:t> Europe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I. </a:t>
            </a:r>
            <a:r>
              <a:rPr lang="fr-FR" sz="1200" dirty="0" err="1">
                <a:latin typeface="Inter" panose="020B0604020202020204" charset="0"/>
                <a:ea typeface="Inter" panose="020B0604020202020204" charset="0"/>
              </a:rPr>
              <a:t>Reifová</a:t>
            </a:r>
            <a:r>
              <a:rPr lang="fr-FR" sz="1200" dirty="0">
                <a:latin typeface="Inter" panose="020B0604020202020204" charset="0"/>
                <a:ea typeface="Inter" panose="020B0604020202020204" charset="0"/>
              </a:rPr>
              <a:t> &amp; M. </a:t>
            </a:r>
            <a:r>
              <a:rPr lang="fr-FR" sz="1200" dirty="0" err="1">
                <a:latin typeface="Inter" panose="020B0604020202020204" charset="0"/>
                <a:ea typeface="Inter" panose="020B0604020202020204" charset="0"/>
              </a:rPr>
              <a:t>Hájek</a:t>
            </a:r>
            <a:r>
              <a:rPr lang="fr-FR" sz="1200" dirty="0">
                <a:latin typeface="Inter" panose="020B0604020202020204" charset="0"/>
                <a:ea typeface="Inter" panose="020B0604020202020204" charset="0"/>
              </a:rPr>
              <a:t>. Cham: </a:t>
            </a:r>
            <a:r>
              <a:rPr lang="fr-FR" sz="1200" dirty="0" err="1">
                <a:latin typeface="Inter" panose="020B0604020202020204" charset="0"/>
                <a:ea typeface="Inter" panose="020B0604020202020204" charset="0"/>
              </a:rPr>
              <a:t>Palgrave</a:t>
            </a:r>
            <a:r>
              <a:rPr lang="fr-FR" sz="1200" dirty="0">
                <a:latin typeface="Inter" panose="020B0604020202020204" charset="0"/>
                <a:ea typeface="Inter" panose="020B0604020202020204" charset="0"/>
              </a:rPr>
              <a:t> Macmillan, 61-83.</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8"/>
            </a:pPr>
            <a:r>
              <a:rPr lang="fr-FR" sz="1200" b="1" dirty="0">
                <a:latin typeface="Inter" panose="020B0604020202020204" charset="0"/>
                <a:ea typeface="Inter" panose="020B0604020202020204" charset="0"/>
              </a:rPr>
              <a:t>Irina Diana </a:t>
            </a:r>
            <a:r>
              <a:rPr lang="fr-FR" sz="1200" b="1" dirty="0" err="1">
                <a:latin typeface="Inter" panose="020B0604020202020204" charset="0"/>
                <a:ea typeface="Inter" panose="020B0604020202020204" charset="0"/>
              </a:rPr>
              <a:t>Mădroane</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2021. “</a:t>
            </a:r>
            <a:r>
              <a:rPr lang="fr-FR" sz="1200" dirty="0" err="1">
                <a:latin typeface="Inter" panose="020B0604020202020204" charset="0"/>
                <a:ea typeface="Inter" panose="020B0604020202020204" charset="0"/>
              </a:rPr>
              <a:t>Populist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conspiracy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rhetoric</a:t>
            </a:r>
            <a:r>
              <a:rPr lang="fr-FR" sz="1200" dirty="0">
                <a:latin typeface="Inter" panose="020B0604020202020204" charset="0"/>
                <a:ea typeface="Inter" panose="020B0604020202020204" charset="0"/>
              </a:rPr>
              <a:t> and arguments on EU immigration: An </a:t>
            </a:r>
            <a:r>
              <a:rPr lang="fr-FR" sz="1200" dirty="0" err="1">
                <a:latin typeface="Inter" panose="020B0604020202020204" charset="0"/>
                <a:ea typeface="Inter" panose="020B0604020202020204" charset="0"/>
              </a:rPr>
              <a:t>exploratory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analysis</a:t>
            </a:r>
            <a:r>
              <a:rPr lang="fr-FR" sz="1200" dirty="0">
                <a:latin typeface="Inter" panose="020B0604020202020204" charset="0"/>
                <a:ea typeface="Inter" panose="020B0604020202020204" charset="0"/>
              </a:rPr>
              <a:t> of pro-</a:t>
            </a:r>
            <a:r>
              <a:rPr lang="fr-FR" sz="1200" dirty="0" err="1">
                <a:latin typeface="Inter" panose="020B0604020202020204" charset="0"/>
                <a:ea typeface="Inter" panose="020B0604020202020204" charset="0"/>
              </a:rPr>
              <a:t>Brexit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newspapers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Europe: Continent of </a:t>
            </a:r>
            <a:r>
              <a:rPr lang="fr-FR" sz="1200" i="1" dirty="0" err="1">
                <a:latin typeface="Inter" panose="020B0604020202020204" charset="0"/>
                <a:ea typeface="Inter" panose="020B0604020202020204" charset="0"/>
              </a:rPr>
              <a:t>Conspiracies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Routledge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Conspiracy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Theories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Önnerfors</a:t>
            </a:r>
            <a:r>
              <a:rPr lang="fr-FR" sz="1200" dirty="0">
                <a:latin typeface="Inter" panose="020B0604020202020204" charset="0"/>
                <a:ea typeface="Inter" panose="020B0604020202020204" charset="0"/>
              </a:rPr>
              <a:t> &amp; A. </a:t>
            </a:r>
            <a:r>
              <a:rPr lang="fr-FR" sz="1200" dirty="0" err="1">
                <a:latin typeface="Inter" panose="020B0604020202020204" charset="0"/>
                <a:ea typeface="Inter" panose="020B0604020202020204" charset="0"/>
              </a:rPr>
              <a:t>Krouwel</a:t>
            </a:r>
            <a:r>
              <a:rPr lang="fr-FR" sz="1200" dirty="0">
                <a:latin typeface="Inter" panose="020B0604020202020204" charset="0"/>
                <a:ea typeface="Inter" panose="020B0604020202020204" charset="0"/>
              </a:rPr>
              <a:t>. London, New York: </a:t>
            </a:r>
            <a:r>
              <a:rPr lang="fr-FR" sz="1200" dirty="0" err="1">
                <a:latin typeface="Inter" panose="020B0604020202020204" charset="0"/>
                <a:ea typeface="Inter" panose="020B0604020202020204" charset="0"/>
              </a:rPr>
              <a:t>Routledge</a:t>
            </a:r>
            <a:r>
              <a:rPr lang="fr-FR" sz="1200" dirty="0">
                <a:latin typeface="Inter" panose="020B0604020202020204" charset="0"/>
                <a:ea typeface="Inter" panose="020B0604020202020204" charset="0"/>
              </a:rPr>
              <a:t>, 138-162. ISBN: 978-0-367-50067-2</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8"/>
            </a:pP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Marcu</a:t>
            </a:r>
            <a:r>
              <a:rPr lang="fr-FR" sz="1200" dirty="0">
                <a:latin typeface="Inter" panose="020B0604020202020204" charset="0"/>
                <a:ea typeface="Inter" panose="020B0604020202020204" charset="0"/>
              </a:rPr>
              <a:t>. 2021. “Rendre l’indicible dicible. Évocation de l’histoire (personnelle) dans la littérature des descendants de Harkis.”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Raconter les politiques conflictuelles en Afrique. Regards croisés,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Simona </a:t>
            </a:r>
            <a:r>
              <a:rPr lang="fr-FR" sz="1200" dirty="0" err="1">
                <a:latin typeface="Inter" panose="020B0604020202020204" charset="0"/>
                <a:ea typeface="Inter" panose="020B0604020202020204" charset="0"/>
              </a:rPr>
              <a:t>Jișa</a:t>
            </a:r>
            <a:r>
              <a:rPr lang="fr-FR" sz="1200" dirty="0">
                <a:latin typeface="Inter" panose="020B0604020202020204" charset="0"/>
                <a:ea typeface="Inter" panose="020B0604020202020204" charset="0"/>
              </a:rPr>
              <a:t>, Sergiu </a:t>
            </a:r>
            <a:r>
              <a:rPr lang="fr-FR" sz="1200" dirty="0" err="1">
                <a:latin typeface="Inter" panose="020B0604020202020204" charset="0"/>
                <a:ea typeface="Inter" panose="020B0604020202020204" charset="0"/>
              </a:rPr>
              <a:t>Mișcoiu</a:t>
            </a:r>
            <a:r>
              <a:rPr lang="fr-FR" sz="1200" dirty="0">
                <a:latin typeface="Inter" panose="020B0604020202020204" charset="0"/>
                <a:ea typeface="Inter" panose="020B0604020202020204" charset="0"/>
              </a:rPr>
              <a:t>, Modibo Diarra, Paris, Éditions Cerf, coll. « Patrimoines », 247-269, ISBN : 9782204145428.</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8"/>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Nubert</a:t>
            </a:r>
            <a:r>
              <a:rPr lang="fr-FR" sz="1200" b="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Ana-Maria </a:t>
            </a:r>
            <a:r>
              <a:rPr lang="fr-FR" sz="1200" dirty="0" err="1">
                <a:latin typeface="Inter" panose="020B0604020202020204" charset="0"/>
                <a:ea typeface="Inter" panose="020B0604020202020204" charset="0"/>
              </a:rPr>
              <a:t>Dascălu-Romițan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“Oscar Walter </a:t>
            </a:r>
            <a:r>
              <a:rPr lang="fr-FR" sz="1200" dirty="0" err="1">
                <a:latin typeface="Inter" panose="020B0604020202020204" charset="0"/>
                <a:ea typeface="Inter" panose="020B0604020202020204" charset="0"/>
              </a:rPr>
              <a:t>Ciseks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Beitrag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zur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rumäniendeutschen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nach</a:t>
            </a:r>
            <a:r>
              <a:rPr lang="fr-FR" sz="1200" dirty="0">
                <a:latin typeface="Inter" panose="020B0604020202020204" charset="0"/>
                <a:ea typeface="Inter" panose="020B0604020202020204" charset="0"/>
              </a:rPr>
              <a:t> 1945.” </a:t>
            </a:r>
            <a:r>
              <a:rPr lang="fr-FR" sz="1200" dirty="0" err="1">
                <a:latin typeface="Inter" panose="020B0604020202020204" charset="0"/>
                <a:ea typeface="Inter" panose="020B0604020202020204" charset="0"/>
              </a:rPr>
              <a:t>ÎÎn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Jenseits</a:t>
            </a:r>
            <a:r>
              <a:rPr lang="fr-FR" sz="1200" i="1" dirty="0">
                <a:latin typeface="Inter" panose="020B0604020202020204" charset="0"/>
                <a:ea typeface="Inter" panose="020B0604020202020204" charset="0"/>
              </a:rPr>
              <a:t> des </a:t>
            </a:r>
            <a:r>
              <a:rPr lang="fr-FR" sz="1200" i="1" dirty="0" err="1">
                <a:latin typeface="Inter" panose="020B0604020202020204" charset="0"/>
                <a:ea typeface="Inter" panose="020B0604020202020204" charset="0"/>
              </a:rPr>
              <a:t>Eisernen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Vorhangs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Literaturvermittlung</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und</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Produktion</a:t>
            </a:r>
            <a:r>
              <a:rPr lang="fr-FR" sz="1200" i="1" dirty="0">
                <a:latin typeface="Inter" panose="020B0604020202020204" charset="0"/>
                <a:ea typeface="Inter" panose="020B0604020202020204" charset="0"/>
              </a:rPr>
              <a:t> in </a:t>
            </a:r>
            <a:r>
              <a:rPr lang="fr-FR" sz="1200" i="1" dirty="0" err="1">
                <a:latin typeface="Inter" panose="020B0604020202020204" charset="0"/>
                <a:ea typeface="Inter" panose="020B0604020202020204" charset="0"/>
              </a:rPr>
              <a:t>Rumänien</a:t>
            </a:r>
            <a:r>
              <a:rPr lang="fr-FR" sz="1200" i="1" dirty="0">
                <a:latin typeface="Inter" panose="020B0604020202020204" charset="0"/>
                <a:ea typeface="Inter" panose="020B0604020202020204" charset="0"/>
              </a:rPr>
              <a:t> (1945-1989),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Sass</a:t>
            </a:r>
            <a:r>
              <a:rPr lang="fr-FR" sz="1200" dirty="0">
                <a:latin typeface="Inter" panose="020B0604020202020204" charset="0"/>
                <a:ea typeface="Inter" panose="020B0604020202020204" charset="0"/>
              </a:rPr>
              <a:t>, Maria/Sava, Doris, Berlin: Peter Lang,  79 – 94. ISBN 978-3-631-85945-2</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8"/>
            </a:pPr>
            <a:r>
              <a:rPr lang="fr-FR" sz="1200" b="1" dirty="0" err="1">
                <a:latin typeface="Inter" panose="020B0604020202020204" charset="0"/>
                <a:ea typeface="Inter" panose="020B0604020202020204" charset="0"/>
              </a:rPr>
              <a:t>Grazziella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Predoiu</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2021</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Negative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Mythologien</a:t>
            </a:r>
            <a:r>
              <a:rPr lang="fr-FR" sz="1200" dirty="0">
                <a:latin typeface="Inter" panose="020B0604020202020204" charset="0"/>
                <a:ea typeface="Inter" panose="020B0604020202020204" charset="0"/>
              </a:rPr>
              <a:t>’ in Herta </a:t>
            </a:r>
            <a:r>
              <a:rPr lang="fr-FR" sz="1200" dirty="0" err="1">
                <a:latin typeface="Inter" panose="020B0604020202020204" charset="0"/>
                <a:ea typeface="Inter" panose="020B0604020202020204" charset="0"/>
              </a:rPr>
              <a:t>Müllers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Erzählungen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jenseits</a:t>
            </a:r>
            <a:r>
              <a:rPr lang="fr-FR" sz="1200" dirty="0">
                <a:latin typeface="Inter" panose="020B0604020202020204" charset="0"/>
                <a:ea typeface="Inter" panose="020B0604020202020204" charset="0"/>
              </a:rPr>
              <a:t> des </a:t>
            </a:r>
            <a:r>
              <a:rPr lang="fr-FR" sz="1200" dirty="0" err="1">
                <a:latin typeface="Inter" panose="020B0604020202020204" charset="0"/>
                <a:ea typeface="Inter" panose="020B0604020202020204" charset="0"/>
              </a:rPr>
              <a:t>Eisernen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Vorhangs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Jenseits</a:t>
            </a:r>
            <a:r>
              <a:rPr lang="fr-FR" sz="1200" i="1" dirty="0">
                <a:latin typeface="Inter" panose="020B0604020202020204" charset="0"/>
                <a:ea typeface="Inter" panose="020B0604020202020204" charset="0"/>
              </a:rPr>
              <a:t> des </a:t>
            </a:r>
            <a:r>
              <a:rPr lang="fr-FR" sz="1200" i="1" dirty="0" err="1">
                <a:latin typeface="Inter" panose="020B0604020202020204" charset="0"/>
                <a:ea typeface="Inter" panose="020B0604020202020204" charset="0"/>
              </a:rPr>
              <a:t>Eisernen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Vorhangs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Literaturvermittlung</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und</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Produktion</a:t>
            </a:r>
            <a:r>
              <a:rPr lang="fr-FR" sz="1200" i="1" dirty="0">
                <a:latin typeface="Inter" panose="020B0604020202020204" charset="0"/>
                <a:ea typeface="Inter" panose="020B0604020202020204" charset="0"/>
              </a:rPr>
              <a:t> in </a:t>
            </a:r>
            <a:r>
              <a:rPr lang="fr-FR" sz="1200" i="1" dirty="0" err="1">
                <a:latin typeface="Inter" panose="020B0604020202020204" charset="0"/>
                <a:ea typeface="Inter" panose="020B0604020202020204" charset="0"/>
              </a:rPr>
              <a:t>Rumänien</a:t>
            </a:r>
            <a:r>
              <a:rPr lang="fr-FR" sz="1200" i="1" dirty="0">
                <a:latin typeface="Inter" panose="020B0604020202020204" charset="0"/>
                <a:ea typeface="Inter" panose="020B0604020202020204" charset="0"/>
              </a:rPr>
              <a:t> (1945-1989),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Sass</a:t>
            </a:r>
            <a:r>
              <a:rPr lang="fr-FR" sz="1200" dirty="0">
                <a:latin typeface="Inter" panose="020B0604020202020204" charset="0"/>
                <a:ea typeface="Inter" panose="020B0604020202020204" charset="0"/>
              </a:rPr>
              <a:t>, Maria/Sava, Doris, Berlin: Peter Lang, ISBN: 9783631859230.</a:t>
            </a:r>
            <a:endParaRPr lang="ro-RO" sz="1200" spc="22" dirty="0">
              <a:solidFill>
                <a:srgbClr val="000000"/>
              </a:solidFill>
              <a:latin typeface="Inter" panose="020B0604020202020204" charset="0"/>
              <a:ea typeface="Inter" panose="020B0604020202020204" charset="0"/>
            </a:endParaRPr>
          </a:p>
        </p:txBody>
      </p:sp>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24755" y="795638"/>
            <a:ext cx="6275642" cy="456632"/>
          </a:xfrm>
          <a:prstGeom prst="rect">
            <a:avLst/>
          </a:prstGeom>
        </p:spPr>
        <p:txBody>
          <a:bodyPr lIns="0" tIns="0" rIns="0" bIns="0" rtlCol="0" anchor="t">
            <a:spAutoFit/>
          </a:bodyPr>
          <a:lstStyle/>
          <a:p>
            <a:pPr algn="ctr">
              <a:lnSpc>
                <a:spcPts val="3706"/>
              </a:lnSpc>
            </a:pPr>
            <a:r>
              <a:rPr lang="en-US" sz="2647" spc="291">
                <a:solidFill>
                  <a:srgbClr val="FFFFFF"/>
                </a:solidFill>
                <a:latin typeface="Inter Bold"/>
              </a:rPr>
              <a:t>IV. CAPITOLE DE CĂRŢI </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1</a:t>
            </a:r>
            <a:r>
              <a:rPr lang="en-US" sz="1103" spc="22" dirty="0">
                <a:solidFill>
                  <a:srgbClr val="164F84"/>
                </a:solidFill>
                <a:latin typeface="Inter Bold"/>
              </a:rPr>
              <a:t>9</a:t>
            </a:r>
          </a:p>
        </p:txBody>
      </p:sp>
      <p:sp>
        <p:nvSpPr>
          <p:cNvPr id="13" name="TextBox 12"/>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1590" y="2573774"/>
            <a:ext cx="2074290" cy="1296201"/>
          </a:xfrm>
          <a:prstGeom prst="rect">
            <a:avLst/>
          </a:prstGeom>
        </p:spPr>
      </p:pic>
    </p:spTree>
    <p:extLst>
      <p:ext uri="{BB962C8B-B14F-4D97-AF65-F5344CB8AC3E}">
        <p14:creationId xmlns:p14="http://schemas.microsoft.com/office/powerpoint/2010/main" val="3137639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4F8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b="49901"/>
          <a:stretch>
            <a:fillRect/>
          </a:stretch>
        </p:blipFill>
        <p:spPr>
          <a:xfrm rot="-10800000">
            <a:off x="0" y="-10206"/>
            <a:ext cx="7560000" cy="3746163"/>
          </a:xfrm>
          <a:prstGeom prst="rect">
            <a:avLst/>
          </a:prstGeom>
        </p:spPr>
      </p:pic>
      <p:graphicFrame>
        <p:nvGraphicFramePr>
          <p:cNvPr id="3" name="Table 3"/>
          <p:cNvGraphicFramePr>
            <a:graphicFrameLocks noGrp="1"/>
          </p:cNvGraphicFramePr>
          <p:nvPr>
            <p:extLst>
              <p:ext uri="{D42A27DB-BD31-4B8C-83A1-F6EECF244321}">
                <p14:modId xmlns:p14="http://schemas.microsoft.com/office/powerpoint/2010/main" val="194599855"/>
              </p:ext>
            </p:extLst>
          </p:nvPr>
        </p:nvGraphicFramePr>
        <p:xfrm>
          <a:off x="754250" y="5194300"/>
          <a:ext cx="6048000" cy="5195443"/>
        </p:xfrm>
        <a:graphic>
          <a:graphicData uri="http://schemas.openxmlformats.org/drawingml/2006/table">
            <a:tbl>
              <a:tblPr/>
              <a:tblGrid>
                <a:gridCol w="5332124">
                  <a:extLst>
                    <a:ext uri="{9D8B030D-6E8A-4147-A177-3AD203B41FA5}">
                      <a16:colId xmlns:a16="http://schemas.microsoft.com/office/drawing/2014/main" val="20000"/>
                    </a:ext>
                  </a:extLst>
                </a:gridCol>
                <a:gridCol w="715876">
                  <a:extLst>
                    <a:ext uri="{9D8B030D-6E8A-4147-A177-3AD203B41FA5}">
                      <a16:colId xmlns:a16="http://schemas.microsoft.com/office/drawing/2014/main" val="20001"/>
                    </a:ext>
                  </a:extLst>
                </a:gridCol>
              </a:tblGrid>
              <a:tr h="716725">
                <a:tc>
                  <a:txBody>
                    <a:bodyPr/>
                    <a:lstStyle/>
                    <a:p>
                      <a:pPr algn="l">
                        <a:defRPr/>
                      </a:pPr>
                      <a:r>
                        <a:rPr lang="en-US" dirty="0">
                          <a:solidFill>
                            <a:srgbClr val="FFFFFF"/>
                          </a:solidFill>
                          <a:latin typeface="Inter Bold"/>
                        </a:rPr>
                        <a:t>I. </a:t>
                      </a:r>
                      <a:r>
                        <a:rPr lang="en-US" dirty="0" err="1">
                          <a:solidFill>
                            <a:srgbClr val="FFFFFF"/>
                          </a:solidFill>
                          <a:latin typeface="Inter Bold"/>
                        </a:rPr>
                        <a:t>Organizarea</a:t>
                      </a:r>
                      <a:r>
                        <a:rPr lang="en-US" dirty="0">
                          <a:solidFill>
                            <a:srgbClr val="FFFFFF"/>
                          </a:solidFill>
                          <a:latin typeface="Inter Bold"/>
                        </a:rPr>
                        <a:t> de </a:t>
                      </a:r>
                      <a:r>
                        <a:rPr lang="en-US" dirty="0" err="1">
                          <a:solidFill>
                            <a:srgbClr val="FFFFFF"/>
                          </a:solidFill>
                          <a:latin typeface="Inter Bold"/>
                        </a:rPr>
                        <a:t>conferințe</a:t>
                      </a:r>
                      <a:r>
                        <a:rPr lang="en-US" dirty="0">
                          <a:solidFill>
                            <a:srgbClr val="FFFFFF"/>
                          </a:solidFill>
                          <a:latin typeface="Inter Bold"/>
                        </a:rPr>
                        <a:t>, </a:t>
                      </a:r>
                      <a:r>
                        <a:rPr lang="en-US" dirty="0" err="1">
                          <a:solidFill>
                            <a:srgbClr val="FFFFFF"/>
                          </a:solidFill>
                          <a:latin typeface="Inter Bold"/>
                        </a:rPr>
                        <a:t>simpozioane</a:t>
                      </a:r>
                      <a:r>
                        <a:rPr lang="en-US" dirty="0">
                          <a:solidFill>
                            <a:srgbClr val="FFFFFF"/>
                          </a:solidFill>
                          <a:latin typeface="Inter Bold"/>
                        </a:rPr>
                        <a:t>, </a:t>
                      </a:r>
                      <a:r>
                        <a:rPr lang="en-US" dirty="0" err="1">
                          <a:solidFill>
                            <a:srgbClr val="FFFFFF"/>
                          </a:solidFill>
                          <a:latin typeface="Inter Bold"/>
                        </a:rPr>
                        <a:t>colocvii</a:t>
                      </a:r>
                      <a:r>
                        <a:rPr lang="en-US" dirty="0">
                          <a:solidFill>
                            <a:srgbClr val="FFFFFF"/>
                          </a:solidFill>
                          <a:latin typeface="Inter Bold"/>
                        </a:rPr>
                        <a:t>, </a:t>
                      </a:r>
                      <a:r>
                        <a:rPr lang="en-US" dirty="0" err="1">
                          <a:solidFill>
                            <a:srgbClr val="FFFFFF"/>
                          </a:solidFill>
                          <a:latin typeface="Inter Bold"/>
                        </a:rPr>
                        <a:t>mese</a:t>
                      </a:r>
                      <a:r>
                        <a:rPr lang="en-US" dirty="0">
                          <a:solidFill>
                            <a:srgbClr val="FFFFFF"/>
                          </a:solidFill>
                          <a:latin typeface="Inter Bold"/>
                        </a:rPr>
                        <a:t> </a:t>
                      </a:r>
                      <a:r>
                        <a:rPr lang="en-US" dirty="0" err="1">
                          <a:solidFill>
                            <a:srgbClr val="FFFFFF"/>
                          </a:solidFill>
                          <a:latin typeface="Inter Bold"/>
                        </a:rPr>
                        <a:t>rotunde</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2A3652"/>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tc>
                  <a:txBody>
                    <a:bodyPr/>
                    <a:lstStyle/>
                    <a:p>
                      <a:pPr algn="l">
                        <a:defRPr/>
                      </a:pPr>
                      <a:r>
                        <a:rPr lang="en-US">
                          <a:solidFill>
                            <a:srgbClr val="FFFFFF"/>
                          </a:solidFill>
                          <a:latin typeface="Inter Bold"/>
                        </a:rPr>
                        <a:t>3</a:t>
                      </a:r>
                      <a:endParaRPr lang="en-US" sz="110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2A3652"/>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extLst>
                  <a:ext uri="{0D108BD9-81ED-4DB2-BD59-A6C34878D82A}">
                    <a16:rowId xmlns:a16="http://schemas.microsoft.com/office/drawing/2014/main" val="10000"/>
                  </a:ext>
                </a:extLst>
              </a:tr>
              <a:tr h="716725">
                <a:tc>
                  <a:txBody>
                    <a:bodyPr/>
                    <a:lstStyle/>
                    <a:p>
                      <a:pPr algn="l">
                        <a:defRPr/>
                      </a:pPr>
                      <a:r>
                        <a:rPr lang="ro-RO" dirty="0">
                          <a:solidFill>
                            <a:srgbClr val="FFFFFF"/>
                          </a:solidFill>
                          <a:latin typeface="Inter Bold"/>
                        </a:rPr>
                        <a:t>II. </a:t>
                      </a:r>
                      <a:r>
                        <a:rPr lang="en-US" dirty="0" err="1">
                          <a:solidFill>
                            <a:srgbClr val="FFFFFF"/>
                          </a:solidFill>
                          <a:latin typeface="Inter Bold"/>
                        </a:rPr>
                        <a:t>Participări</a:t>
                      </a:r>
                      <a:r>
                        <a:rPr lang="en-US" dirty="0">
                          <a:solidFill>
                            <a:srgbClr val="FFFFFF"/>
                          </a:solidFill>
                          <a:latin typeface="Inter Bold"/>
                        </a:rPr>
                        <a:t> la </a:t>
                      </a:r>
                      <a:r>
                        <a:rPr lang="en-US" dirty="0" err="1">
                          <a:solidFill>
                            <a:srgbClr val="FFFFFF"/>
                          </a:solidFill>
                          <a:latin typeface="Inter Bold"/>
                        </a:rPr>
                        <a:t>conferințe</a:t>
                      </a:r>
                      <a:r>
                        <a:rPr lang="en-US" dirty="0">
                          <a:solidFill>
                            <a:srgbClr val="FFFFFF"/>
                          </a:solidFill>
                          <a:latin typeface="Inter Bold"/>
                        </a:rPr>
                        <a:t>, </a:t>
                      </a:r>
                      <a:r>
                        <a:rPr lang="en-US" dirty="0" err="1">
                          <a:solidFill>
                            <a:srgbClr val="FFFFFF"/>
                          </a:solidFill>
                          <a:latin typeface="Inter Bold"/>
                        </a:rPr>
                        <a:t>simpozioane</a:t>
                      </a:r>
                      <a:r>
                        <a:rPr lang="en-US" dirty="0">
                          <a:solidFill>
                            <a:srgbClr val="FFFFFF"/>
                          </a:solidFill>
                          <a:latin typeface="Inter Bold"/>
                        </a:rPr>
                        <a:t>, </a:t>
                      </a:r>
                      <a:r>
                        <a:rPr lang="en-US" dirty="0" err="1">
                          <a:solidFill>
                            <a:srgbClr val="FFFFFF"/>
                          </a:solidFill>
                          <a:latin typeface="Inter Bold"/>
                        </a:rPr>
                        <a:t>colocvii</a:t>
                      </a:r>
                      <a:r>
                        <a:rPr lang="en-US" dirty="0">
                          <a:solidFill>
                            <a:srgbClr val="FFFFFF"/>
                          </a:solidFill>
                          <a:latin typeface="Inter Bold"/>
                        </a:rPr>
                        <a:t> </a:t>
                      </a:r>
                      <a:r>
                        <a:rPr lang="en-US" dirty="0" err="1">
                          <a:solidFill>
                            <a:srgbClr val="FFFFFF"/>
                          </a:solidFill>
                          <a:latin typeface="Inter Bold"/>
                        </a:rPr>
                        <a:t>naționale</a:t>
                      </a:r>
                      <a:r>
                        <a:rPr lang="en-US" dirty="0">
                          <a:solidFill>
                            <a:srgbClr val="FFFFFF"/>
                          </a:solidFill>
                          <a:latin typeface="Inter Bold"/>
                        </a:rPr>
                        <a:t> </a:t>
                      </a:r>
                      <a:r>
                        <a:rPr lang="en-US" dirty="0" err="1">
                          <a:solidFill>
                            <a:srgbClr val="FFFFFF"/>
                          </a:solidFill>
                          <a:latin typeface="Inter Bold"/>
                        </a:rPr>
                        <a:t>și</a:t>
                      </a:r>
                      <a:r>
                        <a:rPr lang="en-US" dirty="0">
                          <a:solidFill>
                            <a:srgbClr val="FFFFFF"/>
                          </a:solidFill>
                          <a:latin typeface="Inter Bold"/>
                        </a:rPr>
                        <a:t> </a:t>
                      </a:r>
                      <a:r>
                        <a:rPr lang="en-US" dirty="0" err="1">
                          <a:solidFill>
                            <a:srgbClr val="FFFFFF"/>
                          </a:solidFill>
                          <a:latin typeface="Inter Bold"/>
                        </a:rPr>
                        <a:t>internaționale</a:t>
                      </a:r>
                      <a:r>
                        <a:rPr lang="en-US" dirty="0">
                          <a:solidFill>
                            <a:srgbClr val="FFFFFF"/>
                          </a:solidFill>
                          <a:latin typeface="Inter Bold"/>
                        </a:rPr>
                        <a:t>, </a:t>
                      </a:r>
                      <a:r>
                        <a:rPr lang="en-US" dirty="0" err="1">
                          <a:solidFill>
                            <a:srgbClr val="FFFFFF"/>
                          </a:solidFill>
                          <a:latin typeface="Inter Bold"/>
                        </a:rPr>
                        <a:t>prelegeri</a:t>
                      </a:r>
                      <a:r>
                        <a:rPr lang="en-US" dirty="0">
                          <a:solidFill>
                            <a:srgbClr val="FFFFFF"/>
                          </a:solidFill>
                          <a:latin typeface="Inter Bold"/>
                        </a:rPr>
                        <a:t> </a:t>
                      </a:r>
                      <a:r>
                        <a:rPr lang="en-US" dirty="0" err="1">
                          <a:solidFill>
                            <a:srgbClr val="FFFFFF"/>
                          </a:solidFill>
                          <a:latin typeface="Inter Bold"/>
                        </a:rPr>
                        <a:t>și</a:t>
                      </a:r>
                      <a:r>
                        <a:rPr lang="en-US" dirty="0">
                          <a:solidFill>
                            <a:srgbClr val="FFFFFF"/>
                          </a:solidFill>
                          <a:latin typeface="Inter Bold"/>
                        </a:rPr>
                        <a:t> </a:t>
                      </a:r>
                      <a:r>
                        <a:rPr lang="en-US" dirty="0" err="1">
                          <a:solidFill>
                            <a:srgbClr val="FFFFFF"/>
                          </a:solidFill>
                          <a:latin typeface="Inter Bold"/>
                        </a:rPr>
                        <a:t>conferințe</a:t>
                      </a:r>
                      <a:r>
                        <a:rPr lang="en-US" dirty="0">
                          <a:solidFill>
                            <a:srgbClr val="FFFFFF"/>
                          </a:solidFill>
                          <a:latin typeface="Inter Bold"/>
                        </a:rPr>
                        <a:t> </a:t>
                      </a:r>
                      <a:r>
                        <a:rPr lang="en-US" dirty="0" err="1">
                          <a:solidFill>
                            <a:srgbClr val="FFFFFF"/>
                          </a:solidFill>
                          <a:latin typeface="Inter Bold"/>
                        </a:rPr>
                        <a:t>invitate</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tc>
                  <a:txBody>
                    <a:bodyPr/>
                    <a:lstStyle/>
                    <a:p>
                      <a:pPr algn="l">
                        <a:defRPr/>
                      </a:pPr>
                      <a:r>
                        <a:rPr lang="en-US">
                          <a:solidFill>
                            <a:srgbClr val="FFFFFF"/>
                          </a:solidFill>
                          <a:latin typeface="Inter Bold"/>
                        </a:rPr>
                        <a:t>4</a:t>
                      </a:r>
                      <a:endParaRPr lang="en-US" sz="110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extLst>
                  <a:ext uri="{0D108BD9-81ED-4DB2-BD59-A6C34878D82A}">
                    <a16:rowId xmlns:a16="http://schemas.microsoft.com/office/drawing/2014/main" val="10001"/>
                  </a:ext>
                </a:extLst>
              </a:tr>
              <a:tr h="487373">
                <a:tc>
                  <a:txBody>
                    <a:bodyPr/>
                    <a:lstStyle/>
                    <a:p>
                      <a:pPr algn="l">
                        <a:defRPr/>
                      </a:pPr>
                      <a:r>
                        <a:rPr lang="en-US" dirty="0">
                          <a:solidFill>
                            <a:srgbClr val="FFFFFF"/>
                          </a:solidFill>
                          <a:latin typeface="Inter Bold"/>
                        </a:rPr>
                        <a:t>III. </a:t>
                      </a:r>
                      <a:r>
                        <a:rPr lang="it-IT" dirty="0">
                          <a:solidFill>
                            <a:srgbClr val="FFFFFF"/>
                          </a:solidFill>
                          <a:latin typeface="Inter Bold"/>
                        </a:rPr>
                        <a:t>Cărţi și lucrări de specialitate, ediții, traduceri</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tc>
                  <a:txBody>
                    <a:bodyPr/>
                    <a:lstStyle/>
                    <a:p>
                      <a:pPr algn="l">
                        <a:defRPr/>
                      </a:pPr>
                      <a:r>
                        <a:rPr lang="ro-RO" dirty="0">
                          <a:solidFill>
                            <a:srgbClr val="FFFFFF"/>
                          </a:solidFill>
                          <a:latin typeface="Inter Bold"/>
                        </a:rPr>
                        <a:t>1</a:t>
                      </a:r>
                      <a:r>
                        <a:rPr lang="en-US" dirty="0">
                          <a:solidFill>
                            <a:srgbClr val="FFFFFF"/>
                          </a:solidFill>
                          <a:latin typeface="Inter Bold"/>
                        </a:rPr>
                        <a:t>7</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extLst>
                  <a:ext uri="{0D108BD9-81ED-4DB2-BD59-A6C34878D82A}">
                    <a16:rowId xmlns:a16="http://schemas.microsoft.com/office/drawing/2014/main" val="10002"/>
                  </a:ext>
                </a:extLst>
              </a:tr>
              <a:tr h="487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FFFF"/>
                          </a:solidFill>
                          <a:latin typeface="Inter Bold"/>
                        </a:rPr>
                        <a:t>IV. </a:t>
                      </a:r>
                      <a:r>
                        <a:rPr lang="en-US" sz="1800" dirty="0" err="1">
                          <a:solidFill>
                            <a:srgbClr val="FFFFFF"/>
                          </a:solidFill>
                          <a:latin typeface="Inter Bold"/>
                        </a:rPr>
                        <a:t>Capitole</a:t>
                      </a:r>
                      <a:r>
                        <a:rPr lang="en-US" sz="1800" dirty="0">
                          <a:solidFill>
                            <a:srgbClr val="FFFFFF"/>
                          </a:solidFill>
                          <a:latin typeface="Inter Bold"/>
                        </a:rPr>
                        <a:t> de </a:t>
                      </a:r>
                      <a:r>
                        <a:rPr lang="en-US" sz="1800" dirty="0" err="1">
                          <a:solidFill>
                            <a:srgbClr val="FFFFFF"/>
                          </a:solidFill>
                          <a:latin typeface="Inter Bold"/>
                        </a:rPr>
                        <a:t>cărți</a:t>
                      </a:r>
                      <a:endParaRPr lang="en-US" sz="1800" dirty="0">
                        <a:latin typeface="Inter Bold" panose="020B0604020202020204" charset="0"/>
                        <a:ea typeface="Inter Bold" panose="020B0604020202020204" charset="0"/>
                      </a:endParaRPr>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dirty="0">
                          <a:solidFill>
                            <a:srgbClr val="FFFFFF"/>
                          </a:solidFill>
                          <a:latin typeface="Inter Bold"/>
                        </a:rPr>
                        <a:t>18</a:t>
                      </a:r>
                      <a:endParaRPr lang="en-US" sz="18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extLst>
                  <a:ext uri="{0D108BD9-81ED-4DB2-BD59-A6C34878D82A}">
                    <a16:rowId xmlns:a16="http://schemas.microsoft.com/office/drawing/2014/main" val="486898985"/>
                  </a:ext>
                </a:extLst>
              </a:tr>
              <a:tr h="487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Inter Bold"/>
                        </a:rPr>
                        <a:t>V. </a:t>
                      </a:r>
                      <a:r>
                        <a:rPr lang="fr-FR" sz="1800" b="1" kern="1200" dirty="0">
                          <a:solidFill>
                            <a:schemeClr val="bg1"/>
                          </a:solidFill>
                          <a:effectLst/>
                          <a:latin typeface="Inter Bold" panose="020B0604020202020204" charset="0"/>
                          <a:ea typeface="Inter Bold" panose="020B0604020202020204" charset="0"/>
                          <a:cs typeface="+mn-cs"/>
                        </a:rPr>
                        <a:t>Volume </a:t>
                      </a:r>
                      <a:r>
                        <a:rPr lang="fr-FR" sz="1800" b="1" kern="1200" dirty="0" err="1">
                          <a:solidFill>
                            <a:schemeClr val="bg1"/>
                          </a:solidFill>
                          <a:effectLst/>
                          <a:latin typeface="Inter Bold" panose="020B0604020202020204" charset="0"/>
                          <a:ea typeface="Inter Bold" panose="020B0604020202020204" charset="0"/>
                          <a:cs typeface="+mn-cs"/>
                        </a:rPr>
                        <a:t>și</a:t>
                      </a:r>
                      <a:r>
                        <a:rPr lang="fr-FR" sz="1800" b="1" kern="1200" dirty="0">
                          <a:solidFill>
                            <a:schemeClr val="bg1"/>
                          </a:solidFill>
                          <a:effectLst/>
                          <a:latin typeface="Inter Bold" panose="020B0604020202020204" charset="0"/>
                          <a:ea typeface="Inter Bold" panose="020B0604020202020204" charset="0"/>
                          <a:cs typeface="+mn-cs"/>
                        </a:rPr>
                        <a:t> </a:t>
                      </a:r>
                      <a:r>
                        <a:rPr lang="fr-FR" sz="1800" b="1" kern="1200" dirty="0" err="1">
                          <a:solidFill>
                            <a:schemeClr val="bg1"/>
                          </a:solidFill>
                          <a:effectLst/>
                          <a:latin typeface="Inter Bold" panose="020B0604020202020204" charset="0"/>
                          <a:ea typeface="Inter Bold" panose="020B0604020202020204" charset="0"/>
                          <a:cs typeface="+mn-cs"/>
                        </a:rPr>
                        <a:t>reviste</a:t>
                      </a:r>
                      <a:r>
                        <a:rPr lang="fr-FR" sz="1800" b="1" kern="1200" dirty="0">
                          <a:solidFill>
                            <a:schemeClr val="bg1"/>
                          </a:solidFill>
                          <a:effectLst/>
                          <a:latin typeface="Inter Bold" panose="020B0604020202020204" charset="0"/>
                          <a:ea typeface="Inter Bold" panose="020B0604020202020204" charset="0"/>
                          <a:cs typeface="+mn-cs"/>
                        </a:rPr>
                        <a:t> </a:t>
                      </a:r>
                      <a:r>
                        <a:rPr lang="fr-FR" sz="1800" b="1" kern="1200" dirty="0" err="1">
                          <a:solidFill>
                            <a:schemeClr val="bg1"/>
                          </a:solidFill>
                          <a:effectLst/>
                          <a:latin typeface="Inter Bold" panose="020B0604020202020204" charset="0"/>
                          <a:ea typeface="Inter Bold" panose="020B0604020202020204" charset="0"/>
                          <a:cs typeface="+mn-cs"/>
                        </a:rPr>
                        <a:t>coordonate</a:t>
                      </a:r>
                      <a:r>
                        <a:rPr lang="fr-FR" sz="1800" b="1" kern="1200" dirty="0">
                          <a:solidFill>
                            <a:schemeClr val="bg1"/>
                          </a:solidFill>
                          <a:effectLst/>
                          <a:latin typeface="Inter Bold" panose="020B0604020202020204" charset="0"/>
                          <a:ea typeface="Inter Bold" panose="020B0604020202020204" charset="0"/>
                          <a:cs typeface="+mn-cs"/>
                        </a:rPr>
                        <a:t>/</a:t>
                      </a:r>
                      <a:r>
                        <a:rPr lang="fr-FR" sz="1800" b="1" kern="1200" dirty="0" err="1">
                          <a:solidFill>
                            <a:schemeClr val="bg1"/>
                          </a:solidFill>
                          <a:effectLst/>
                          <a:latin typeface="Inter Bold" panose="020B0604020202020204" charset="0"/>
                          <a:ea typeface="Inter Bold" panose="020B0604020202020204" charset="0"/>
                          <a:cs typeface="+mn-cs"/>
                        </a:rPr>
                        <a:t>îngrijite</a:t>
                      </a:r>
                      <a:endParaRPr lang="en-US" sz="1800" b="1" kern="1200" dirty="0">
                        <a:solidFill>
                          <a:schemeClr val="bg1"/>
                        </a:solidFill>
                        <a:effectLst/>
                        <a:latin typeface="Inter Bold" panose="020B0604020202020204" charset="0"/>
                        <a:ea typeface="Inter Bold" panose="020B0604020202020204" charset="0"/>
                        <a:cs typeface="+mn-cs"/>
                      </a:endParaRPr>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tc>
                  <a:txBody>
                    <a:bodyPr/>
                    <a:lstStyle/>
                    <a:p>
                      <a:pPr algn="l">
                        <a:defRPr/>
                      </a:pPr>
                      <a:r>
                        <a:rPr lang="ro-RO" sz="1800" dirty="0">
                          <a:solidFill>
                            <a:srgbClr val="FFFFFF"/>
                          </a:solidFill>
                          <a:latin typeface="Inter Bold"/>
                        </a:rPr>
                        <a:t>21</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extLst>
                  <a:ext uri="{0D108BD9-81ED-4DB2-BD59-A6C34878D82A}">
                    <a16:rowId xmlns:a16="http://schemas.microsoft.com/office/drawing/2014/main" val="10003"/>
                  </a:ext>
                </a:extLst>
              </a:tr>
              <a:tr h="487373">
                <a:tc>
                  <a:txBody>
                    <a:bodyPr/>
                    <a:lstStyle/>
                    <a:p>
                      <a:pPr algn="l">
                        <a:defRPr/>
                      </a:pPr>
                      <a:r>
                        <a:rPr lang="en-US" dirty="0">
                          <a:solidFill>
                            <a:srgbClr val="FFFFFF"/>
                          </a:solidFill>
                          <a:latin typeface="Inter Bold"/>
                        </a:rPr>
                        <a:t>V</a:t>
                      </a:r>
                      <a:r>
                        <a:rPr lang="ro-RO" dirty="0">
                          <a:solidFill>
                            <a:srgbClr val="FFFFFF"/>
                          </a:solidFill>
                          <a:latin typeface="Inter Bold"/>
                        </a:rPr>
                        <a:t>I</a:t>
                      </a:r>
                      <a:r>
                        <a:rPr lang="en-US" dirty="0">
                          <a:solidFill>
                            <a:srgbClr val="FFFFFF"/>
                          </a:solidFill>
                          <a:latin typeface="Inter Bold"/>
                        </a:rPr>
                        <a:t>. </a:t>
                      </a:r>
                      <a:r>
                        <a:rPr lang="en-US" dirty="0" err="1">
                          <a:solidFill>
                            <a:srgbClr val="FFFFFF"/>
                          </a:solidFill>
                          <a:latin typeface="Inter Bold"/>
                        </a:rPr>
                        <a:t>Studii</a:t>
                      </a:r>
                      <a:r>
                        <a:rPr lang="en-US" dirty="0">
                          <a:solidFill>
                            <a:srgbClr val="FFFFFF"/>
                          </a:solidFill>
                          <a:latin typeface="Inter Bold"/>
                        </a:rPr>
                        <a:t> </a:t>
                      </a:r>
                      <a:r>
                        <a:rPr lang="en-US" dirty="0" err="1">
                          <a:solidFill>
                            <a:srgbClr val="FFFFFF"/>
                          </a:solidFill>
                          <a:latin typeface="Inter Bold"/>
                        </a:rPr>
                        <a:t>publicate</a:t>
                      </a:r>
                      <a:r>
                        <a:rPr lang="en-US" dirty="0">
                          <a:solidFill>
                            <a:srgbClr val="FFFFFF"/>
                          </a:solidFill>
                          <a:latin typeface="Inter Bold"/>
                        </a:rPr>
                        <a:t> </a:t>
                      </a:r>
                      <a:r>
                        <a:rPr lang="en-US" dirty="0" err="1">
                          <a:solidFill>
                            <a:srgbClr val="FFFFFF"/>
                          </a:solidFill>
                          <a:latin typeface="Inter Bold"/>
                        </a:rPr>
                        <a:t>în</a:t>
                      </a:r>
                      <a:r>
                        <a:rPr lang="en-US" dirty="0">
                          <a:solidFill>
                            <a:srgbClr val="FFFFFF"/>
                          </a:solidFill>
                          <a:latin typeface="Inter Bold"/>
                        </a:rPr>
                        <a:t> </a:t>
                      </a:r>
                      <a:r>
                        <a:rPr lang="en-US" dirty="0" err="1">
                          <a:solidFill>
                            <a:srgbClr val="FFFFFF"/>
                          </a:solidFill>
                          <a:latin typeface="Inter Bold"/>
                        </a:rPr>
                        <a:t>reviste</a:t>
                      </a:r>
                      <a:r>
                        <a:rPr lang="en-US" dirty="0">
                          <a:solidFill>
                            <a:srgbClr val="FFFFFF"/>
                          </a:solidFill>
                          <a:latin typeface="Inter Bold"/>
                        </a:rPr>
                        <a:t> de </a:t>
                      </a:r>
                      <a:r>
                        <a:rPr lang="en-US" dirty="0" err="1">
                          <a:solidFill>
                            <a:srgbClr val="FFFFFF"/>
                          </a:solidFill>
                          <a:latin typeface="Inter Bold"/>
                        </a:rPr>
                        <a:t>specialitate</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tc>
                  <a:txBody>
                    <a:bodyPr/>
                    <a:lstStyle/>
                    <a:p>
                      <a:pPr algn="l">
                        <a:defRPr/>
                      </a:pPr>
                      <a:r>
                        <a:rPr lang="ro-RO" sz="1800" dirty="0">
                          <a:solidFill>
                            <a:srgbClr val="FFFFFF"/>
                          </a:solidFill>
                          <a:latin typeface="Inter Bold"/>
                        </a:rPr>
                        <a:t>22</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extLst>
                  <a:ext uri="{0D108BD9-81ED-4DB2-BD59-A6C34878D82A}">
                    <a16:rowId xmlns:a16="http://schemas.microsoft.com/office/drawing/2014/main" val="10004"/>
                  </a:ext>
                </a:extLst>
              </a:tr>
              <a:tr h="487373">
                <a:tc>
                  <a:txBody>
                    <a:bodyPr/>
                    <a:lstStyle/>
                    <a:p>
                      <a:pPr algn="l">
                        <a:defRPr/>
                      </a:pPr>
                      <a:r>
                        <a:rPr lang="en-US" dirty="0">
                          <a:solidFill>
                            <a:srgbClr val="FFFFFF"/>
                          </a:solidFill>
                          <a:latin typeface="Inter Bold"/>
                        </a:rPr>
                        <a:t>VI</a:t>
                      </a:r>
                      <a:r>
                        <a:rPr lang="ro-RO" dirty="0">
                          <a:solidFill>
                            <a:srgbClr val="FFFFFF"/>
                          </a:solidFill>
                          <a:latin typeface="Inter Bold"/>
                        </a:rPr>
                        <a:t>I</a:t>
                      </a:r>
                      <a:r>
                        <a:rPr lang="en-US" dirty="0">
                          <a:solidFill>
                            <a:srgbClr val="FFFFFF"/>
                          </a:solidFill>
                          <a:latin typeface="Inter Bold"/>
                        </a:rPr>
                        <a:t>. </a:t>
                      </a:r>
                      <a:r>
                        <a:rPr lang="en-US" dirty="0" err="1">
                          <a:solidFill>
                            <a:srgbClr val="FFFFFF"/>
                          </a:solidFill>
                          <a:latin typeface="Inter Bold"/>
                        </a:rPr>
                        <a:t>Titluri</a:t>
                      </a:r>
                      <a:r>
                        <a:rPr lang="en-US" dirty="0">
                          <a:solidFill>
                            <a:srgbClr val="FFFFFF"/>
                          </a:solidFill>
                          <a:latin typeface="Inter Bold"/>
                        </a:rPr>
                        <a:t> </a:t>
                      </a:r>
                      <a:r>
                        <a:rPr lang="en-US" dirty="0" err="1">
                          <a:solidFill>
                            <a:srgbClr val="FFFFFF"/>
                          </a:solidFill>
                          <a:latin typeface="Inter Bold"/>
                        </a:rPr>
                        <a:t>onorifice</a:t>
                      </a:r>
                      <a:r>
                        <a:rPr lang="en-US" dirty="0">
                          <a:solidFill>
                            <a:srgbClr val="FFFFFF"/>
                          </a:solidFill>
                          <a:latin typeface="Inter Bold"/>
                        </a:rPr>
                        <a:t>, </a:t>
                      </a:r>
                      <a:r>
                        <a:rPr lang="en-US" dirty="0" err="1">
                          <a:solidFill>
                            <a:srgbClr val="FFFFFF"/>
                          </a:solidFill>
                          <a:latin typeface="Inter Bold"/>
                        </a:rPr>
                        <a:t>premii</a:t>
                      </a:r>
                      <a:r>
                        <a:rPr lang="en-US" dirty="0">
                          <a:solidFill>
                            <a:srgbClr val="FFFFFF"/>
                          </a:solidFill>
                          <a:latin typeface="Inter Bold"/>
                        </a:rPr>
                        <a:t>, </a:t>
                      </a:r>
                      <a:r>
                        <a:rPr lang="en-US" dirty="0" err="1">
                          <a:solidFill>
                            <a:srgbClr val="FFFFFF"/>
                          </a:solidFill>
                          <a:latin typeface="Inter Bold"/>
                        </a:rPr>
                        <a:t>distincții</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tc>
                  <a:txBody>
                    <a:bodyPr/>
                    <a:lstStyle/>
                    <a:p>
                      <a:pPr algn="l">
                        <a:defRPr/>
                      </a:pPr>
                      <a:r>
                        <a:rPr lang="ro-RO" sz="1800" dirty="0">
                          <a:solidFill>
                            <a:srgbClr val="FFFFFF"/>
                          </a:solidFill>
                          <a:latin typeface="Inter Bold"/>
                        </a:rPr>
                        <a:t>33</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extLst>
                  <a:ext uri="{0D108BD9-81ED-4DB2-BD59-A6C34878D82A}">
                    <a16:rowId xmlns:a16="http://schemas.microsoft.com/office/drawing/2014/main" val="10005"/>
                  </a:ext>
                </a:extLst>
              </a:tr>
              <a:tr h="487373">
                <a:tc>
                  <a:txBody>
                    <a:bodyPr/>
                    <a:lstStyle/>
                    <a:p>
                      <a:pPr algn="l">
                        <a:defRPr/>
                      </a:pPr>
                      <a:r>
                        <a:rPr lang="en-US" dirty="0">
                          <a:solidFill>
                            <a:srgbClr val="FFFFFF"/>
                          </a:solidFill>
                          <a:latin typeface="Inter Bold"/>
                        </a:rPr>
                        <a:t>VII</a:t>
                      </a:r>
                      <a:r>
                        <a:rPr lang="ro-RO" dirty="0">
                          <a:solidFill>
                            <a:srgbClr val="FFFFFF"/>
                          </a:solidFill>
                          <a:latin typeface="Inter Bold"/>
                        </a:rPr>
                        <a:t>I</a:t>
                      </a:r>
                      <a:r>
                        <a:rPr lang="en-US" dirty="0">
                          <a:solidFill>
                            <a:srgbClr val="FFFFFF"/>
                          </a:solidFill>
                          <a:latin typeface="Inter Bold"/>
                        </a:rPr>
                        <a:t>. </a:t>
                      </a:r>
                      <a:r>
                        <a:rPr lang="en-US" dirty="0" err="1">
                          <a:solidFill>
                            <a:srgbClr val="FFFFFF"/>
                          </a:solidFill>
                          <a:latin typeface="Inter Bold"/>
                        </a:rPr>
                        <a:t>Granturi</a:t>
                      </a:r>
                      <a:r>
                        <a:rPr lang="en-US" dirty="0">
                          <a:solidFill>
                            <a:srgbClr val="FFFFFF"/>
                          </a:solidFill>
                          <a:latin typeface="Inter Bold"/>
                        </a:rPr>
                        <a:t> </a:t>
                      </a:r>
                      <a:r>
                        <a:rPr lang="en-US" dirty="0" err="1">
                          <a:solidFill>
                            <a:srgbClr val="FFFFFF"/>
                          </a:solidFill>
                          <a:latin typeface="Inter Bold"/>
                        </a:rPr>
                        <a:t>științifice</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tc>
                  <a:txBody>
                    <a:bodyPr/>
                    <a:lstStyle/>
                    <a:p>
                      <a:pPr algn="l">
                        <a:defRPr/>
                      </a:pPr>
                      <a:r>
                        <a:rPr lang="ro-RO" dirty="0">
                          <a:solidFill>
                            <a:srgbClr val="FFFFFF"/>
                          </a:solidFill>
                          <a:latin typeface="Inter Bold"/>
                        </a:rPr>
                        <a:t>3</a:t>
                      </a:r>
                      <a:r>
                        <a:rPr lang="en-US" dirty="0">
                          <a:solidFill>
                            <a:srgbClr val="FFFFFF"/>
                          </a:solidFill>
                          <a:latin typeface="Inter Bold"/>
                        </a:rPr>
                        <a:t>4</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extLst>
                  <a:ext uri="{0D108BD9-81ED-4DB2-BD59-A6C34878D82A}">
                    <a16:rowId xmlns:a16="http://schemas.microsoft.com/office/drawing/2014/main" val="10006"/>
                  </a:ext>
                </a:extLst>
              </a:tr>
              <a:tr h="487373">
                <a:tc>
                  <a:txBody>
                    <a:bodyPr/>
                    <a:lstStyle/>
                    <a:p>
                      <a:pPr algn="l">
                        <a:defRPr/>
                      </a:pPr>
                      <a:r>
                        <a:rPr lang="en-US" dirty="0">
                          <a:solidFill>
                            <a:srgbClr val="FFFFFF"/>
                          </a:solidFill>
                          <a:latin typeface="Inter Bold"/>
                        </a:rPr>
                        <a:t>I</a:t>
                      </a:r>
                      <a:r>
                        <a:rPr lang="ro-RO" dirty="0">
                          <a:solidFill>
                            <a:srgbClr val="FFFFFF"/>
                          </a:solidFill>
                          <a:latin typeface="Inter Bold"/>
                        </a:rPr>
                        <a:t>X</a:t>
                      </a:r>
                      <a:r>
                        <a:rPr lang="en-US" dirty="0">
                          <a:solidFill>
                            <a:srgbClr val="FFFFFF"/>
                          </a:solidFill>
                          <a:latin typeface="Inter Bold"/>
                        </a:rPr>
                        <a:t>. </a:t>
                      </a:r>
                      <a:r>
                        <a:rPr lang="en-US" dirty="0" err="1">
                          <a:solidFill>
                            <a:srgbClr val="FFFFFF"/>
                          </a:solidFill>
                          <a:latin typeface="Inter Bold"/>
                        </a:rPr>
                        <a:t>Alte</a:t>
                      </a:r>
                      <a:r>
                        <a:rPr lang="en-US" dirty="0">
                          <a:solidFill>
                            <a:srgbClr val="FFFFFF"/>
                          </a:solidFill>
                          <a:latin typeface="Inter Bold"/>
                        </a:rPr>
                        <a:t> </a:t>
                      </a:r>
                      <a:r>
                        <a:rPr lang="en-US" dirty="0" err="1">
                          <a:solidFill>
                            <a:srgbClr val="FFFFFF"/>
                          </a:solidFill>
                          <a:latin typeface="Inter Bold"/>
                        </a:rPr>
                        <a:t>activități</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2A3652"/>
                      </a:solidFill>
                      <a:prstDash val="solid"/>
                      <a:round/>
                      <a:headEnd type="none" w="med" len="med"/>
                      <a:tailEnd type="none" w="med" len="med"/>
                    </a:lnB>
                  </a:tcPr>
                </a:tc>
                <a:tc>
                  <a:txBody>
                    <a:bodyPr/>
                    <a:lstStyle/>
                    <a:p>
                      <a:pPr algn="l">
                        <a:defRPr/>
                      </a:pPr>
                      <a:r>
                        <a:rPr lang="en-US" sz="1800" dirty="0">
                          <a:solidFill>
                            <a:srgbClr val="FFFFFF"/>
                          </a:solidFill>
                          <a:latin typeface="Inter Bold"/>
                        </a:rPr>
                        <a:t>38</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2A3652"/>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TextBox 4"/>
          <p:cNvSpPr txBox="1"/>
          <p:nvPr/>
        </p:nvSpPr>
        <p:spPr>
          <a:xfrm>
            <a:off x="754250" y="4159013"/>
            <a:ext cx="2925535" cy="626745"/>
          </a:xfrm>
          <a:prstGeom prst="rect">
            <a:avLst/>
          </a:prstGeom>
        </p:spPr>
        <p:txBody>
          <a:bodyPr lIns="0" tIns="0" rIns="0" bIns="0" rtlCol="0" anchor="t">
            <a:spAutoFit/>
          </a:bodyPr>
          <a:lstStyle/>
          <a:p>
            <a:pPr marL="0" lvl="0" indent="0">
              <a:lnSpc>
                <a:spcPts val="4829"/>
              </a:lnSpc>
              <a:spcBef>
                <a:spcPct val="0"/>
              </a:spcBef>
            </a:pPr>
            <a:r>
              <a:rPr lang="en-US" sz="4199" spc="-41" dirty="0">
                <a:solidFill>
                  <a:srgbClr val="FFFFFF"/>
                </a:solidFill>
                <a:latin typeface="Inter Bold"/>
              </a:rPr>
              <a:t>CUPRINS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571466" y="2572059"/>
            <a:ext cx="6424414" cy="4231928"/>
          </a:xfrm>
          <a:prstGeom prst="rect">
            <a:avLst/>
          </a:prstGeom>
        </p:spPr>
        <p:txBody>
          <a:bodyPr wrap="square" lIns="0" tIns="0" rIns="0" bIns="0" rtlCol="0" anchor="t">
            <a:spAutoFit/>
          </a:bodyPr>
          <a:lstStyle/>
          <a:p>
            <a:pPr algn="just">
              <a:lnSpc>
                <a:spcPts val="1540"/>
              </a:lnSpc>
            </a:pPr>
            <a:r>
              <a:rPr lang="en-US" sz="1400" b="1" spc="22" dirty="0">
                <a:solidFill>
                  <a:srgbClr val="000000"/>
                </a:solidFill>
                <a:latin typeface="Inter" panose="020B0604020202020204" charset="0"/>
                <a:ea typeface="Inter" panose="020B0604020202020204" charset="0"/>
              </a:rPr>
              <a:t>a) La </a:t>
            </a:r>
            <a:r>
              <a:rPr lang="en-US" sz="1400" b="1" spc="22" dirty="0" err="1">
                <a:solidFill>
                  <a:srgbClr val="000000"/>
                </a:solidFill>
                <a:latin typeface="Inter" panose="020B0604020202020204" charset="0"/>
                <a:ea typeface="Inter" panose="020B0604020202020204" charset="0"/>
              </a:rPr>
              <a:t>edituri</a:t>
            </a:r>
            <a:r>
              <a:rPr lang="en-US" sz="1400" b="1" spc="22" dirty="0">
                <a:solidFill>
                  <a:srgbClr val="000000"/>
                </a:solidFill>
                <a:latin typeface="Inter" panose="020B0604020202020204" charset="0"/>
                <a:ea typeface="Inter" panose="020B0604020202020204" charset="0"/>
              </a:rPr>
              <a:t> din </a:t>
            </a:r>
            <a:r>
              <a:rPr lang="ro-RO" sz="1400" b="1" spc="22" dirty="0">
                <a:solidFill>
                  <a:srgbClr val="000000"/>
                </a:solidFill>
                <a:latin typeface="Inter" panose="020B0604020202020204" charset="0"/>
                <a:ea typeface="Inter" panose="020B0604020202020204" charset="0"/>
              </a:rPr>
              <a:t>țară</a:t>
            </a:r>
          </a:p>
          <a:p>
            <a:pPr marL="228600" indent="-228600" algn="just">
              <a:lnSpc>
                <a:spcPts val="1540"/>
              </a:lnSpc>
              <a:buFont typeface="+mj-lt"/>
              <a:buAutoNum type="arabicPeriod" startAt="7"/>
            </a:pPr>
            <a:endParaRPr lang="ro-RO" sz="1200" spc="22" dirty="0">
              <a:solidFill>
                <a:srgbClr val="000000"/>
              </a:solidFill>
              <a:latin typeface="Inter" panose="020B0604020202020204" charset="0"/>
              <a:ea typeface="Inter" panose="020B0604020202020204" charset="0"/>
            </a:endParaRPr>
          </a:p>
          <a:p>
            <a:pPr marL="228600" indent="-228600" algn="just">
              <a:lnSpc>
                <a:spcPts val="1540"/>
              </a:lnSpc>
              <a:buFont typeface="+mj-lt"/>
              <a:buAutoNum type="arabicPeriod" startAt="7"/>
            </a:pPr>
            <a:endParaRPr lang="ro-RO" sz="1200" spc="22" dirty="0">
              <a:solidFill>
                <a:srgbClr val="000000"/>
              </a:solidFill>
              <a:latin typeface="Inter" panose="020B0604020202020204" charset="0"/>
              <a:ea typeface="Inter" panose="020B0604020202020204" charset="0"/>
            </a:endParaRPr>
          </a:p>
          <a:p>
            <a:pPr marL="228600" indent="-228600" algn="just">
              <a:lnSpc>
                <a:spcPts val="1540"/>
              </a:lnSpc>
              <a:buFont typeface="+mj-lt"/>
              <a:buAutoNum type="arabicPeriod" startAt="7"/>
            </a:pPr>
            <a:endParaRPr lang="ro-RO" sz="1200" spc="22" dirty="0">
              <a:solidFill>
                <a:srgbClr val="000000"/>
              </a:solidFill>
              <a:latin typeface="Inter" panose="020B0604020202020204" charset="0"/>
              <a:ea typeface="Inter" panose="020B0604020202020204" charset="0"/>
            </a:endParaRPr>
          </a:p>
          <a:p>
            <a:pPr indent="312738" algn="just">
              <a:lnSpc>
                <a:spcPts val="1540"/>
              </a:lnSpc>
              <a:buFont typeface="+mj-lt"/>
              <a:buAutoNum type="arabicPeriod"/>
            </a:pPr>
            <a:r>
              <a:rPr lang="fr-FR" sz="1200" b="1" dirty="0">
                <a:latin typeface="Inter" panose="020B0604020202020204" charset="0"/>
                <a:ea typeface="Inter" panose="020B0604020202020204" charset="0"/>
              </a:rPr>
              <a:t>Ileana </a:t>
            </a:r>
            <a:r>
              <a:rPr lang="fr-FR" sz="1200" b="1" dirty="0" err="1">
                <a:latin typeface="Inter" panose="020B0604020202020204" charset="0"/>
                <a:ea typeface="Inter" panose="020B0604020202020204" charset="0"/>
              </a:rPr>
              <a:t>Neli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Eiben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și</a:t>
            </a:r>
            <a:r>
              <a:rPr lang="fr-FR" sz="1200" b="1" dirty="0">
                <a:latin typeface="Inter" panose="020B0604020202020204" charset="0"/>
                <a:ea typeface="Inter" panose="020B0604020202020204" charset="0"/>
              </a:rPr>
              <a:t> Maria-Cristina </a:t>
            </a:r>
            <a:r>
              <a:rPr lang="fr-FR" sz="1200" b="1" dirty="0" err="1">
                <a:latin typeface="Inter" panose="020B0604020202020204" charset="0"/>
                <a:ea typeface="Inter" panose="020B0604020202020204" charset="0"/>
              </a:rPr>
              <a:t>Hetriuc</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2021. “</a:t>
            </a:r>
            <a:r>
              <a:rPr lang="fr-FR" sz="1200" dirty="0" err="1">
                <a:latin typeface="Inter" panose="020B0604020202020204" charset="0"/>
                <a:ea typeface="Inter" panose="020B0604020202020204" charset="0"/>
              </a:rPr>
              <a:t>Autotraducători</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scriitori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bilingvi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i="1" dirty="0">
                <a:latin typeface="Inter" panose="020B0604020202020204" charset="0"/>
                <a:ea typeface="Inter" panose="020B0604020202020204" charset="0"/>
              </a:rPr>
              <a:t> O </a:t>
            </a:r>
            <a:r>
              <a:rPr lang="fr-FR" sz="1200" i="1" dirty="0" err="1">
                <a:latin typeface="Inter" panose="020B0604020202020204" charset="0"/>
                <a:ea typeface="Inter" panose="020B0604020202020204" charset="0"/>
              </a:rPr>
              <a:t>istorie</a:t>
            </a:r>
            <a:r>
              <a:rPr lang="fr-FR" sz="1200" i="1" dirty="0">
                <a:latin typeface="Inter" panose="020B0604020202020204" charset="0"/>
                <a:ea typeface="Inter" panose="020B0604020202020204" charset="0"/>
              </a:rPr>
              <a:t> a </a:t>
            </a:r>
            <a:r>
              <a:rPr lang="fr-FR" sz="1200" i="1" dirty="0" err="1">
                <a:latin typeface="Inter" panose="020B0604020202020204" charset="0"/>
                <a:ea typeface="Inter" panose="020B0604020202020204" charset="0"/>
              </a:rPr>
              <a:t>traducerilor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în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limba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română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secolele</a:t>
            </a:r>
            <a:r>
              <a:rPr lang="fr-FR" sz="1200" i="1" dirty="0">
                <a:latin typeface="Inter" panose="020B0604020202020204" charset="0"/>
                <a:ea typeface="Inter" panose="020B0604020202020204" charset="0"/>
              </a:rPr>
              <a:t> XVI-XX</a:t>
            </a:r>
            <a:r>
              <a:rPr lang="fr-FR" sz="1200" dirty="0">
                <a:latin typeface="Inter" panose="020B0604020202020204" charset="0"/>
                <a:ea typeface="Inter" panose="020B0604020202020204" charset="0"/>
              </a:rPr>
              <a:t>, vol. I,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Muguraș</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Constantinescu</a:t>
            </a:r>
            <a:r>
              <a:rPr lang="fr-FR" sz="1200" dirty="0">
                <a:latin typeface="Inter" panose="020B0604020202020204" charset="0"/>
                <a:ea typeface="Inter" panose="020B0604020202020204" charset="0"/>
              </a:rPr>
              <a:t>, Daniel </a:t>
            </a:r>
            <a:r>
              <a:rPr lang="fr-FR" sz="1200" dirty="0" err="1">
                <a:latin typeface="Inter" panose="020B0604020202020204" charset="0"/>
                <a:ea typeface="Inter" panose="020B0604020202020204" charset="0"/>
              </a:rPr>
              <a:t>Dejica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Titela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Vîlceanu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București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Academiei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Române</a:t>
            </a:r>
            <a:r>
              <a:rPr lang="fr-FR" sz="1200" dirty="0">
                <a:latin typeface="Inter" panose="020B0604020202020204" charset="0"/>
                <a:ea typeface="Inter" panose="020B0604020202020204" charset="0"/>
              </a:rPr>
              <a:t>, 190-193. ISBN 978-973-27-3438-4</a:t>
            </a:r>
            <a:endParaRPr lang="en-US" sz="1200" dirty="0">
              <a:latin typeface="Inter" panose="020B0604020202020204" charset="0"/>
              <a:ea typeface="Inter" panose="020B0604020202020204" charset="0"/>
            </a:endParaRPr>
          </a:p>
          <a:p>
            <a:pPr indent="312738" algn="just">
              <a:lnSpc>
                <a:spcPts val="1540"/>
              </a:lnSpc>
              <a:buFont typeface="+mj-lt"/>
              <a:buAutoNum type="arabicPeriod"/>
            </a:pPr>
            <a:r>
              <a:rPr lang="fr-FR" sz="1200" b="1" dirty="0">
                <a:latin typeface="Inter" panose="020B0604020202020204" charset="0"/>
                <a:ea typeface="Inter" panose="020B0604020202020204" charset="0"/>
              </a:rPr>
              <a:t>Ileana </a:t>
            </a:r>
            <a:r>
              <a:rPr lang="fr-FR" sz="1200" b="1" dirty="0" err="1">
                <a:latin typeface="Inter" panose="020B0604020202020204" charset="0"/>
                <a:ea typeface="Inter" panose="020B0604020202020204" charset="0"/>
              </a:rPr>
              <a:t>Neli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Eiben</a:t>
            </a:r>
            <a:r>
              <a:rPr lang="fr-FR" sz="1200" dirty="0">
                <a:latin typeface="Inter" panose="020B0604020202020204" charset="0"/>
                <a:ea typeface="Inter" panose="020B0604020202020204" charset="0"/>
              </a:rPr>
              <a:t>. 2021. „</a:t>
            </a:r>
            <a:r>
              <a:rPr lang="fr-FR" sz="1200" dirty="0" err="1">
                <a:latin typeface="Inter" panose="020B0604020202020204" charset="0"/>
                <a:ea typeface="Inter" panose="020B0604020202020204" charset="0"/>
              </a:rPr>
              <a:t>Traducători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Privire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panoramică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portrete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O </a:t>
            </a:r>
            <a:r>
              <a:rPr lang="fr-FR" sz="1200" i="1" dirty="0" err="1">
                <a:latin typeface="Inter" panose="020B0604020202020204" charset="0"/>
                <a:ea typeface="Inter" panose="020B0604020202020204" charset="0"/>
              </a:rPr>
              <a:t>istorie</a:t>
            </a:r>
            <a:r>
              <a:rPr lang="fr-FR" sz="1200" i="1" dirty="0">
                <a:latin typeface="Inter" panose="020B0604020202020204" charset="0"/>
                <a:ea typeface="Inter" panose="020B0604020202020204" charset="0"/>
              </a:rPr>
              <a:t> a </a:t>
            </a:r>
            <a:r>
              <a:rPr lang="fr-FR" sz="1200" i="1" dirty="0" err="1">
                <a:latin typeface="Inter" panose="020B0604020202020204" charset="0"/>
                <a:ea typeface="Inter" panose="020B0604020202020204" charset="0"/>
              </a:rPr>
              <a:t>traducerilor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în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limba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română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secolele</a:t>
            </a:r>
            <a:r>
              <a:rPr lang="fr-FR" sz="1200" i="1" dirty="0">
                <a:latin typeface="Inter" panose="020B0604020202020204" charset="0"/>
                <a:ea typeface="Inter" panose="020B0604020202020204" charset="0"/>
              </a:rPr>
              <a:t> XVI-XX</a:t>
            </a:r>
            <a:r>
              <a:rPr lang="fr-FR" sz="1200" dirty="0">
                <a:latin typeface="Inter" panose="020B0604020202020204" charset="0"/>
                <a:ea typeface="Inter" panose="020B0604020202020204" charset="0"/>
              </a:rPr>
              <a:t>, vol. I,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Muguraș</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Constantinescu</a:t>
            </a:r>
            <a:r>
              <a:rPr lang="fr-FR" sz="1200" dirty="0">
                <a:latin typeface="Inter" panose="020B0604020202020204" charset="0"/>
                <a:ea typeface="Inter" panose="020B0604020202020204" charset="0"/>
              </a:rPr>
              <a:t>, Daniel </a:t>
            </a:r>
            <a:r>
              <a:rPr lang="fr-FR" sz="1200" dirty="0" err="1">
                <a:latin typeface="Inter" panose="020B0604020202020204" charset="0"/>
                <a:ea typeface="Inter" panose="020B0604020202020204" charset="0"/>
              </a:rPr>
              <a:t>Dejica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Titela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Vîlceanu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București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Academiei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Române</a:t>
            </a:r>
            <a:r>
              <a:rPr lang="fr-FR" sz="1200" dirty="0">
                <a:latin typeface="Inter" panose="020B0604020202020204" charset="0"/>
                <a:ea typeface="Inter" panose="020B0604020202020204" charset="0"/>
              </a:rPr>
              <a:t>, 249-257. ISBN 978-973-27-3438-4</a:t>
            </a:r>
            <a:endParaRPr lang="en-US" sz="1200" dirty="0">
              <a:latin typeface="Inter" panose="020B0604020202020204" charset="0"/>
              <a:ea typeface="Inter" panose="020B0604020202020204" charset="0"/>
            </a:endParaRPr>
          </a:p>
          <a:p>
            <a:pPr indent="312738" algn="just">
              <a:lnSpc>
                <a:spcPts val="1540"/>
              </a:lnSpc>
              <a:buFont typeface="+mj-lt"/>
              <a:buAutoNum type="arabicPeriod"/>
            </a:pPr>
            <a:r>
              <a:rPr lang="fr-FR" sz="1200" b="1" dirty="0">
                <a:latin typeface="Inter" panose="020B0604020202020204" charset="0"/>
                <a:ea typeface="Inter" panose="020B0604020202020204" charset="0"/>
              </a:rPr>
              <a:t>Ileana </a:t>
            </a:r>
            <a:r>
              <a:rPr lang="fr-FR" sz="1200" b="1" dirty="0" err="1">
                <a:latin typeface="Inter" panose="020B0604020202020204" charset="0"/>
                <a:ea typeface="Inter" panose="020B0604020202020204" charset="0"/>
              </a:rPr>
              <a:t>Neli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Eiben</a:t>
            </a:r>
            <a:r>
              <a:rPr lang="fr-FR" sz="1200" dirty="0">
                <a:latin typeface="Inter" panose="020B0604020202020204" charset="0"/>
                <a:ea typeface="Inter" panose="020B0604020202020204" charset="0"/>
              </a:rPr>
              <a:t>. 2021. „</a:t>
            </a:r>
            <a:r>
              <a:rPr lang="fr-FR" sz="1200" dirty="0" err="1">
                <a:latin typeface="Inter" panose="020B0604020202020204" charset="0"/>
                <a:ea typeface="Inter" panose="020B0604020202020204" charset="0"/>
              </a:rPr>
              <a:t>Traduceri</a:t>
            </a:r>
            <a:r>
              <a:rPr lang="fr-FR" sz="1200" dirty="0">
                <a:latin typeface="Inter" panose="020B0604020202020204" charset="0"/>
                <a:ea typeface="Inter" panose="020B0604020202020204" charset="0"/>
              </a:rPr>
              <a:t> de texte </a:t>
            </a:r>
            <a:r>
              <a:rPr lang="fr-FR" sz="1200" dirty="0" err="1">
                <a:latin typeface="Inter" panose="020B0604020202020204" charset="0"/>
                <a:ea typeface="Inter" panose="020B0604020202020204" charset="0"/>
              </a:rPr>
              <a:t>traductologice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i="1" dirty="0">
                <a:latin typeface="Inter" panose="020B0604020202020204" charset="0"/>
                <a:ea typeface="Inter" panose="020B0604020202020204" charset="0"/>
              </a:rPr>
              <a:t> O </a:t>
            </a:r>
            <a:r>
              <a:rPr lang="fr-FR" sz="1200" i="1" dirty="0" err="1">
                <a:latin typeface="Inter" panose="020B0604020202020204" charset="0"/>
                <a:ea typeface="Inter" panose="020B0604020202020204" charset="0"/>
              </a:rPr>
              <a:t>istorie</a:t>
            </a:r>
            <a:r>
              <a:rPr lang="fr-FR" sz="1200" i="1" dirty="0">
                <a:latin typeface="Inter" panose="020B0604020202020204" charset="0"/>
                <a:ea typeface="Inter" panose="020B0604020202020204" charset="0"/>
              </a:rPr>
              <a:t> a </a:t>
            </a:r>
            <a:r>
              <a:rPr lang="fr-FR" sz="1200" i="1" dirty="0" err="1">
                <a:latin typeface="Inter" panose="020B0604020202020204" charset="0"/>
                <a:ea typeface="Inter" panose="020B0604020202020204" charset="0"/>
              </a:rPr>
              <a:t>traducerilor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în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limba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română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secolele</a:t>
            </a:r>
            <a:r>
              <a:rPr lang="fr-FR" sz="1200" i="1" dirty="0">
                <a:latin typeface="Inter" panose="020B0604020202020204" charset="0"/>
                <a:ea typeface="Inter" panose="020B0604020202020204" charset="0"/>
              </a:rPr>
              <a:t> XVI-XX</a:t>
            </a:r>
            <a:r>
              <a:rPr lang="fr-FR" sz="1200" dirty="0">
                <a:latin typeface="Inter" panose="020B0604020202020204" charset="0"/>
                <a:ea typeface="Inter" panose="020B0604020202020204" charset="0"/>
              </a:rPr>
              <a:t>, vol. I,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Muguraș</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Constantinescu</a:t>
            </a:r>
            <a:r>
              <a:rPr lang="fr-FR" sz="1200" dirty="0">
                <a:latin typeface="Inter" panose="020B0604020202020204" charset="0"/>
                <a:ea typeface="Inter" panose="020B0604020202020204" charset="0"/>
              </a:rPr>
              <a:t>, Daniel </a:t>
            </a:r>
            <a:r>
              <a:rPr lang="fr-FR" sz="1200" dirty="0" err="1">
                <a:latin typeface="Inter" panose="020B0604020202020204" charset="0"/>
                <a:ea typeface="Inter" panose="020B0604020202020204" charset="0"/>
              </a:rPr>
              <a:t>Dejica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Titela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Vîlceanu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București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Academiei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Române</a:t>
            </a:r>
            <a:r>
              <a:rPr lang="fr-FR" sz="1200" dirty="0">
                <a:latin typeface="Inter" panose="020B0604020202020204" charset="0"/>
                <a:ea typeface="Inter" panose="020B0604020202020204" charset="0"/>
              </a:rPr>
              <a:t>, 498-503. ISBN 978-973-27-3438-4</a:t>
            </a:r>
            <a:endParaRPr lang="en-US" sz="1200" dirty="0">
              <a:latin typeface="Inter" panose="020B0604020202020204" charset="0"/>
              <a:ea typeface="Inter" panose="020B0604020202020204" charset="0"/>
            </a:endParaRPr>
          </a:p>
          <a:p>
            <a:pPr indent="312738" algn="just">
              <a:lnSpc>
                <a:spcPts val="1540"/>
              </a:lnSpc>
              <a:buFont typeface="+mj-lt"/>
              <a:buAutoNum type="arabicPeriod"/>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2021. “</a:t>
            </a:r>
            <a:r>
              <a:rPr lang="fr-FR" sz="1200" dirty="0" err="1">
                <a:latin typeface="Inter" panose="020B0604020202020204" charset="0"/>
                <a:ea typeface="Inter" panose="020B0604020202020204" charset="0"/>
              </a:rPr>
              <a:t>Poezia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hispanică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O </a:t>
            </a:r>
            <a:r>
              <a:rPr lang="fr-FR" sz="1200" i="1" dirty="0" err="1">
                <a:latin typeface="Inter" panose="020B0604020202020204" charset="0"/>
                <a:ea typeface="Inter" panose="020B0604020202020204" charset="0"/>
              </a:rPr>
              <a:t>istorie</a:t>
            </a:r>
            <a:r>
              <a:rPr lang="fr-FR" sz="1200" i="1" dirty="0">
                <a:latin typeface="Inter" panose="020B0604020202020204" charset="0"/>
                <a:ea typeface="Inter" panose="020B0604020202020204" charset="0"/>
              </a:rPr>
              <a:t> a </a:t>
            </a:r>
            <a:r>
              <a:rPr lang="fr-FR" sz="1200" i="1" dirty="0" err="1">
                <a:latin typeface="Inter" panose="020B0604020202020204" charset="0"/>
                <a:ea typeface="Inter" panose="020B0604020202020204" charset="0"/>
              </a:rPr>
              <a:t>traducerilor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în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limba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română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secolele</a:t>
            </a:r>
            <a:r>
              <a:rPr lang="fr-FR" sz="1200" i="1" dirty="0">
                <a:latin typeface="Inter" panose="020B0604020202020204" charset="0"/>
                <a:ea typeface="Inter" panose="020B0604020202020204" charset="0"/>
              </a:rPr>
              <a:t> XVI-XX</a:t>
            </a:r>
            <a:r>
              <a:rPr lang="fr-FR" sz="1200" dirty="0">
                <a:latin typeface="Inter" panose="020B0604020202020204" charset="0"/>
                <a:ea typeface="Inter" panose="020B0604020202020204" charset="0"/>
              </a:rPr>
              <a:t>, vol. I,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Muguraș</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Constantinescu</a:t>
            </a:r>
            <a:r>
              <a:rPr lang="fr-FR" sz="1200" dirty="0">
                <a:latin typeface="Inter" panose="020B0604020202020204" charset="0"/>
                <a:ea typeface="Inter" panose="020B0604020202020204" charset="0"/>
              </a:rPr>
              <a:t>, Daniel </a:t>
            </a:r>
            <a:r>
              <a:rPr lang="fr-FR" sz="1200" dirty="0" err="1">
                <a:latin typeface="Inter" panose="020B0604020202020204" charset="0"/>
                <a:ea typeface="Inter" panose="020B0604020202020204" charset="0"/>
              </a:rPr>
              <a:t>Dejica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Titela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Vîlceanu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București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Academiei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Române</a:t>
            </a:r>
            <a:r>
              <a:rPr lang="fr-FR" sz="1200" dirty="0">
                <a:latin typeface="Inter" panose="020B0604020202020204" charset="0"/>
                <a:ea typeface="Inter" panose="020B0604020202020204" charset="0"/>
              </a:rPr>
              <a:t>, 781-788. ISBN 978-973-27-3438-4 </a:t>
            </a:r>
            <a:endParaRPr lang="en-US" sz="1200" dirty="0">
              <a:latin typeface="Inter" panose="020B0604020202020204" charset="0"/>
              <a:ea typeface="Inter" panose="020B0604020202020204" charset="0"/>
            </a:endParaRPr>
          </a:p>
          <a:p>
            <a:pPr indent="312738" algn="just">
              <a:lnSpc>
                <a:spcPts val="1540"/>
              </a:lnSpc>
              <a:buFont typeface="+mj-lt"/>
              <a:buAutoNum type="arabicPeriod"/>
            </a:pPr>
            <a:r>
              <a:rPr lang="fr-FR" sz="1200" b="1" dirty="0">
                <a:latin typeface="Inter" panose="020B0604020202020204" charset="0"/>
                <a:ea typeface="Inter" panose="020B0604020202020204" charset="0"/>
              </a:rPr>
              <a:t>Eugenia </a:t>
            </a:r>
            <a:r>
              <a:rPr lang="fr-FR" sz="1200" b="1" dirty="0" err="1">
                <a:latin typeface="Inter" panose="020B0604020202020204" charset="0"/>
                <a:ea typeface="Inter" panose="020B0604020202020204" charset="0"/>
              </a:rPr>
              <a:t>Tănase</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“Eugen </a:t>
            </a:r>
            <a:r>
              <a:rPr lang="fr-FR" sz="1200" dirty="0" err="1">
                <a:latin typeface="Inter" panose="020B0604020202020204" charset="0"/>
                <a:ea typeface="Inter" panose="020B0604020202020204" charset="0"/>
              </a:rPr>
              <a:t>Tanase</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traducatorul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i="1" dirty="0">
                <a:latin typeface="Inter" panose="020B0604020202020204" charset="0"/>
                <a:ea typeface="Inter" panose="020B0604020202020204" charset="0"/>
              </a:rPr>
              <a:t> O </a:t>
            </a:r>
            <a:r>
              <a:rPr lang="fr-FR" sz="1200" i="1" dirty="0" err="1">
                <a:latin typeface="Inter" panose="020B0604020202020204" charset="0"/>
                <a:ea typeface="Inter" panose="020B0604020202020204" charset="0"/>
              </a:rPr>
              <a:t>istorie</a:t>
            </a:r>
            <a:r>
              <a:rPr lang="fr-FR" sz="1200" i="1" dirty="0">
                <a:latin typeface="Inter" panose="020B0604020202020204" charset="0"/>
                <a:ea typeface="Inter" panose="020B0604020202020204" charset="0"/>
              </a:rPr>
              <a:t> a </a:t>
            </a:r>
            <a:r>
              <a:rPr lang="fr-FR" sz="1200" i="1" dirty="0" err="1">
                <a:latin typeface="Inter" panose="020B0604020202020204" charset="0"/>
                <a:ea typeface="Inter" panose="020B0604020202020204" charset="0"/>
              </a:rPr>
              <a:t>traducerilor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în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limba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română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secolele</a:t>
            </a:r>
            <a:r>
              <a:rPr lang="fr-FR" sz="1200" i="1" dirty="0">
                <a:latin typeface="Inter" panose="020B0604020202020204" charset="0"/>
                <a:ea typeface="Inter" panose="020B0604020202020204" charset="0"/>
              </a:rPr>
              <a:t> XVI-XX</a:t>
            </a:r>
            <a:r>
              <a:rPr lang="fr-FR" sz="1200" dirty="0">
                <a:latin typeface="Inter" panose="020B0604020202020204" charset="0"/>
                <a:ea typeface="Inter" panose="020B0604020202020204" charset="0"/>
              </a:rPr>
              <a:t>, vol. I,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Muguraș</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Constantinescu</a:t>
            </a:r>
            <a:r>
              <a:rPr lang="fr-FR" sz="1200" dirty="0">
                <a:latin typeface="Inter" panose="020B0604020202020204" charset="0"/>
                <a:ea typeface="Inter" panose="020B0604020202020204" charset="0"/>
              </a:rPr>
              <a:t>, Daniel </a:t>
            </a:r>
            <a:r>
              <a:rPr lang="fr-FR" sz="1200" dirty="0" err="1">
                <a:latin typeface="Inter" panose="020B0604020202020204" charset="0"/>
                <a:ea typeface="Inter" panose="020B0604020202020204" charset="0"/>
              </a:rPr>
              <a:t>Dejica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Titela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Vîlceanu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București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Academiei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Române</a:t>
            </a:r>
            <a:r>
              <a:rPr lang="fr-FR" sz="1200" dirty="0">
                <a:latin typeface="Inter" panose="020B0604020202020204" charset="0"/>
                <a:ea typeface="Inter" panose="020B0604020202020204" charset="0"/>
              </a:rPr>
              <a:t>, 696-700.</a:t>
            </a:r>
            <a:endParaRPr lang="en-US" sz="1200" spc="22" dirty="0">
              <a:solidFill>
                <a:srgbClr val="000000"/>
              </a:solidFill>
              <a:latin typeface="Inter" panose="020B0604020202020204" charset="0"/>
              <a:ea typeface="Inter" panose="020B0604020202020204" charset="0"/>
            </a:endParaRPr>
          </a:p>
        </p:txBody>
      </p:sp>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24755" y="795638"/>
            <a:ext cx="6275642" cy="456632"/>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IV. CAPITOLE DE CĂRŢI </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20</a:t>
            </a:r>
            <a:endParaRPr lang="en-US" sz="1103" spc="22" dirty="0">
              <a:solidFill>
                <a:srgbClr val="164F84"/>
              </a:solidFill>
              <a:latin typeface="Inter Bold"/>
            </a:endParaRPr>
          </a:p>
        </p:txBody>
      </p:sp>
      <p:sp>
        <p:nvSpPr>
          <p:cNvPr id="13" name="TextBox 12"/>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530" y="6920243"/>
            <a:ext cx="2512939" cy="2322952"/>
          </a:xfrm>
          <a:prstGeom prst="rect">
            <a:avLst/>
          </a:prstGeom>
        </p:spPr>
      </p:pic>
    </p:spTree>
    <p:extLst>
      <p:ext uri="{BB962C8B-B14F-4D97-AF65-F5344CB8AC3E}">
        <p14:creationId xmlns:p14="http://schemas.microsoft.com/office/powerpoint/2010/main" val="4095572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2909936" y="3670300"/>
            <a:ext cx="4085944" cy="3693319"/>
          </a:xfrm>
          <a:prstGeom prst="rect">
            <a:avLst/>
          </a:prstGeom>
        </p:spPr>
        <p:txBody>
          <a:bodyPr wrap="square" lIns="0" tIns="0" rIns="0" bIns="0" rtlCol="0" anchor="t">
            <a:spAutoFit/>
          </a:bodyPr>
          <a:lstStyle/>
          <a:p>
            <a:pPr indent="182563" algn="just">
              <a:buFont typeface="+mj-lt"/>
              <a:buAutoNum type="arabicPeriod" startAt="3"/>
            </a:pPr>
            <a:r>
              <a:rPr lang="fr-FR" sz="1200" b="1" dirty="0" err="1">
                <a:latin typeface="Inter" panose="020B0604020202020204" charset="0"/>
                <a:ea typeface="Inter" panose="020B0604020202020204" charset="0"/>
              </a:rPr>
              <a:t>Mihaela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Cozma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2021. </a:t>
            </a:r>
            <a:r>
              <a:rPr lang="fr-FR" sz="1200" i="1" dirty="0">
                <a:latin typeface="Inter" panose="020B0604020202020204" charset="0"/>
                <a:ea typeface="Inter" panose="020B0604020202020204" charset="0"/>
              </a:rPr>
              <a:t>The </a:t>
            </a:r>
            <a:r>
              <a:rPr lang="fr-FR" sz="1200" i="1" dirty="0" err="1">
                <a:latin typeface="Inter" panose="020B0604020202020204" charset="0"/>
                <a:ea typeface="Inter" panose="020B0604020202020204" charset="0"/>
              </a:rPr>
              <a:t>European</a:t>
            </a:r>
            <a:r>
              <a:rPr lang="fr-FR" sz="1200" i="1" dirty="0">
                <a:latin typeface="Inter" panose="020B0604020202020204" charset="0"/>
                <a:ea typeface="Inter" panose="020B0604020202020204" charset="0"/>
              </a:rPr>
              <a:t> Union </a:t>
            </a:r>
            <a:r>
              <a:rPr lang="fr-FR" sz="1200" i="1" dirty="0" err="1">
                <a:latin typeface="Inter" panose="020B0604020202020204" charset="0"/>
                <a:ea typeface="Inter" panose="020B0604020202020204" charset="0"/>
              </a:rPr>
              <a:t>through</a:t>
            </a:r>
            <a:r>
              <a:rPr lang="fr-FR" sz="1200" i="1" dirty="0">
                <a:latin typeface="Inter" panose="020B0604020202020204" charset="0"/>
                <a:ea typeface="Inter" panose="020B0604020202020204" charset="0"/>
              </a:rPr>
              <a:t> the </a:t>
            </a:r>
            <a:r>
              <a:rPr lang="fr-FR" sz="1200" i="1" dirty="0" err="1">
                <a:latin typeface="Inter" panose="020B0604020202020204" charset="0"/>
                <a:ea typeface="Inter" panose="020B0604020202020204" charset="0"/>
              </a:rPr>
              <a:t>Eyes</a:t>
            </a:r>
            <a:r>
              <a:rPr lang="fr-FR" sz="1200" i="1" dirty="0">
                <a:latin typeface="Inter" panose="020B0604020202020204" charset="0"/>
                <a:ea typeface="Inter" panose="020B0604020202020204" charset="0"/>
              </a:rPr>
              <a:t> of the </a:t>
            </a:r>
            <a:r>
              <a:rPr lang="fr-FR" sz="1200" i="1" dirty="0" err="1">
                <a:latin typeface="Inter" panose="020B0604020202020204" charset="0"/>
                <a:ea typeface="Inter" panose="020B0604020202020204" charset="0"/>
              </a:rPr>
              <a:t>Romanian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Youth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ISBN 978-973-125-864-5</a:t>
            </a:r>
            <a:endParaRPr lang="en-US" sz="1200" dirty="0">
              <a:latin typeface="Inter" panose="020B0604020202020204" charset="0"/>
              <a:ea typeface="Inter" panose="020B0604020202020204" charset="0"/>
            </a:endParaRPr>
          </a:p>
          <a:p>
            <a:pPr indent="182563" algn="just">
              <a:buFont typeface="+mj-lt"/>
              <a:buAutoNum type="arabicPeriod" startAt="3"/>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şi</a:t>
            </a:r>
            <a:r>
              <a:rPr lang="fr-FR" sz="1200" b="1" dirty="0">
                <a:latin typeface="Inter" panose="020B0604020202020204" charset="0"/>
                <a:ea typeface="Inter" panose="020B0604020202020204" charset="0"/>
              </a:rPr>
              <a:t> Emilio </a:t>
            </a:r>
            <a:r>
              <a:rPr lang="fr-FR" sz="1200" b="1" dirty="0" err="1">
                <a:latin typeface="Inter" panose="020B0604020202020204" charset="0"/>
                <a:ea typeface="Inter" panose="020B0604020202020204" charset="0"/>
              </a:rPr>
              <a:t>Gallardo</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Saborido</a:t>
            </a:r>
            <a:r>
              <a:rPr lang="fr-FR" sz="1200" dirty="0">
                <a:latin typeface="Inter" panose="020B0604020202020204" charset="0"/>
                <a:ea typeface="Inter" panose="020B0604020202020204" charset="0"/>
              </a:rPr>
              <a:t>. 2021. </a:t>
            </a:r>
            <a:r>
              <a:rPr lang="fr-FR" sz="1200" i="1" dirty="0" err="1">
                <a:latin typeface="Inter" panose="020B0604020202020204" charset="0"/>
                <a:ea typeface="Inter" panose="020B0604020202020204" charset="0"/>
              </a:rPr>
              <a:t>Hispanic</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Research</a:t>
            </a:r>
            <a:r>
              <a:rPr lang="fr-FR" sz="1200" i="1" dirty="0">
                <a:latin typeface="Inter" panose="020B0604020202020204" charset="0"/>
                <a:ea typeface="Inter" panose="020B0604020202020204" charset="0"/>
              </a:rPr>
              <a:t> Journal: “F(r)</a:t>
            </a:r>
            <a:r>
              <a:rPr lang="fr-FR" sz="1200" i="1" dirty="0" err="1">
                <a:latin typeface="Inter" panose="020B0604020202020204" charset="0"/>
                <a:ea typeface="Inter" panose="020B0604020202020204" charset="0"/>
              </a:rPr>
              <a:t>icciones</a:t>
            </a:r>
            <a:r>
              <a:rPr lang="fr-FR" sz="1200" i="1" dirty="0">
                <a:latin typeface="Inter" panose="020B0604020202020204" charset="0"/>
                <a:ea typeface="Inter" panose="020B0604020202020204" charset="0"/>
              </a:rPr>
              <a:t> culturales entre </a:t>
            </a:r>
            <a:r>
              <a:rPr lang="fr-FR" sz="1200" i="1" dirty="0" err="1">
                <a:latin typeface="Inter" panose="020B0604020202020204" charset="0"/>
                <a:ea typeface="Inter" panose="020B0604020202020204" charset="0"/>
              </a:rPr>
              <a:t>América</a:t>
            </a:r>
            <a:r>
              <a:rPr lang="fr-FR" sz="1200" i="1" dirty="0">
                <a:latin typeface="Inter" panose="020B0604020202020204" charset="0"/>
                <a:ea typeface="Inter" panose="020B0604020202020204" charset="0"/>
              </a:rPr>
              <a:t> Latina y el Bloque </a:t>
            </a:r>
            <a:r>
              <a:rPr lang="fr-FR" sz="1200" i="1" dirty="0" err="1">
                <a:latin typeface="Inter" panose="020B0604020202020204" charset="0"/>
                <a:ea typeface="Inter" panose="020B0604020202020204" charset="0"/>
              </a:rPr>
              <a:t>del</a:t>
            </a:r>
            <a:r>
              <a:rPr lang="fr-FR" sz="1200" i="1" dirty="0">
                <a:latin typeface="Inter" panose="020B0604020202020204" charset="0"/>
                <a:ea typeface="Inter" panose="020B0604020202020204" charset="0"/>
              </a:rPr>
              <a:t> Este/</a:t>
            </a:r>
            <a:r>
              <a:rPr lang="fr-FR" sz="1200" i="1" dirty="0" err="1">
                <a:latin typeface="Inter" panose="020B0604020202020204" charset="0"/>
                <a:ea typeface="Inter" panose="020B0604020202020204" charset="0"/>
              </a:rPr>
              <a:t>Balcanes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durante</a:t>
            </a:r>
            <a:r>
              <a:rPr lang="fr-FR" sz="1200" i="1" dirty="0">
                <a:latin typeface="Inter" panose="020B0604020202020204" charset="0"/>
                <a:ea typeface="Inter" panose="020B0604020202020204" charset="0"/>
              </a:rPr>
              <a:t> la Guerra </a:t>
            </a:r>
            <a:r>
              <a:rPr lang="fr-FR" sz="1200" i="1" dirty="0" err="1">
                <a:latin typeface="Inter" panose="020B0604020202020204" charset="0"/>
                <a:ea typeface="Inter" panose="020B0604020202020204" charset="0"/>
              </a:rPr>
              <a:t>Fría</a:t>
            </a:r>
            <a:r>
              <a:rPr lang="fr-FR" sz="1200" i="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vol. 22.</a:t>
            </a:r>
            <a:endParaRPr lang="en-US" sz="1200" dirty="0">
              <a:latin typeface="Inter" panose="020B0604020202020204" charset="0"/>
              <a:ea typeface="Inter" panose="020B0604020202020204" charset="0"/>
            </a:endParaRPr>
          </a:p>
          <a:p>
            <a:pPr indent="182563" algn="just">
              <a:buFont typeface="+mj-lt"/>
              <a:buAutoNum type="arabicPeriod" startAt="3"/>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2021. </a:t>
            </a:r>
            <a:r>
              <a:rPr lang="fr-FR" sz="1200" i="1" dirty="0" err="1">
                <a:latin typeface="Inter" panose="020B0604020202020204" charset="0"/>
                <a:ea typeface="Inter" panose="020B0604020202020204" charset="0"/>
              </a:rPr>
              <a:t>Colindancias</a:t>
            </a:r>
            <a:r>
              <a:rPr lang="fr-FR" sz="1200" i="1" dirty="0">
                <a:latin typeface="Inter" panose="020B0604020202020204" charset="0"/>
                <a:ea typeface="Inter" panose="020B0604020202020204" charset="0"/>
              </a:rPr>
              <a:t> – </a:t>
            </a:r>
            <a:r>
              <a:rPr lang="fr-FR" sz="1200" i="1" dirty="0" err="1">
                <a:latin typeface="Inter" panose="020B0604020202020204" charset="0"/>
                <a:ea typeface="Inter" panose="020B0604020202020204" charset="0"/>
              </a:rPr>
              <a:t>Revista</a:t>
            </a:r>
            <a:r>
              <a:rPr lang="fr-FR" sz="1200" i="1" dirty="0">
                <a:latin typeface="Inter" panose="020B0604020202020204" charset="0"/>
                <a:ea typeface="Inter" panose="020B0604020202020204" charset="0"/>
              </a:rPr>
              <a:t> de la </a:t>
            </a:r>
            <a:r>
              <a:rPr lang="fr-FR" sz="1200" i="1" dirty="0" err="1">
                <a:latin typeface="Inter" panose="020B0604020202020204" charset="0"/>
                <a:ea typeface="Inter" panose="020B0604020202020204" charset="0"/>
              </a:rPr>
              <a:t>Red</a:t>
            </a:r>
            <a:r>
              <a:rPr lang="fr-FR" sz="1200" i="1" dirty="0">
                <a:latin typeface="Inter" panose="020B0604020202020204" charset="0"/>
                <a:ea typeface="Inter" panose="020B0604020202020204" charset="0"/>
              </a:rPr>
              <a:t> de </a:t>
            </a:r>
            <a:r>
              <a:rPr lang="fr-FR" sz="1200" i="1" dirty="0" err="1">
                <a:latin typeface="Inter" panose="020B0604020202020204" charset="0"/>
                <a:ea typeface="Inter" panose="020B0604020202020204" charset="0"/>
              </a:rPr>
              <a:t>Hispanistas</a:t>
            </a:r>
            <a:r>
              <a:rPr lang="fr-FR" sz="1200" i="1" dirty="0">
                <a:latin typeface="Inter" panose="020B0604020202020204" charset="0"/>
                <a:ea typeface="Inter" panose="020B0604020202020204" charset="0"/>
              </a:rPr>
              <a:t> de Europa Central</a:t>
            </a:r>
            <a:r>
              <a:rPr lang="fr-FR" sz="1200"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a:p>
            <a:pPr indent="182563" algn="just">
              <a:buFont typeface="+mj-lt"/>
              <a:buAutoNum type="arabicPeriod" startAt="3"/>
            </a:pPr>
            <a:r>
              <a:rPr lang="fr-FR" sz="1200" b="1" dirty="0">
                <a:latin typeface="Inter" panose="020B0604020202020204" charset="0"/>
                <a:ea typeface="Inter" panose="020B0604020202020204" charset="0"/>
              </a:rPr>
              <a:t>Ramona </a:t>
            </a:r>
            <a:r>
              <a:rPr lang="fr-FR" sz="1200" b="1" dirty="0" err="1">
                <a:latin typeface="Inter" panose="020B0604020202020204" charset="0"/>
                <a:ea typeface="Inter" panose="020B0604020202020204" charset="0"/>
              </a:rPr>
              <a:t>Malița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Marcu</a:t>
            </a:r>
            <a:r>
              <a:rPr lang="fr-FR" sz="1200" b="1" dirty="0">
                <a:latin typeface="Inter" panose="020B0604020202020204" charset="0"/>
                <a:ea typeface="Inter" panose="020B0604020202020204" charset="0"/>
              </a:rPr>
              <a:t> </a:t>
            </a:r>
            <a:r>
              <a:rPr lang="ro-RO" sz="1200" b="1" dirty="0">
                <a:latin typeface="Inter" panose="020B0604020202020204" charset="0"/>
                <a:ea typeface="Inter" panose="020B0604020202020204" charset="0"/>
              </a:rPr>
              <a:t>ș</a:t>
            </a:r>
            <a:r>
              <a:rPr lang="fr-FR" sz="1200" b="1" dirty="0">
                <a:latin typeface="Inter" panose="020B0604020202020204" charset="0"/>
                <a:ea typeface="Inter" panose="020B0604020202020204" charset="0"/>
              </a:rPr>
              <a:t>i Cristina </a:t>
            </a:r>
            <a:r>
              <a:rPr lang="fr-FR" sz="1200" b="1" dirty="0" err="1">
                <a:latin typeface="Inter" panose="020B0604020202020204" charset="0"/>
                <a:ea typeface="Inter" panose="020B0604020202020204" charset="0"/>
              </a:rPr>
              <a:t>Tănase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2021. </a:t>
            </a:r>
            <a:r>
              <a:rPr lang="fr-FR" sz="1200" i="1" dirty="0">
                <a:latin typeface="Inter" panose="020B0604020202020204" charset="0"/>
                <a:ea typeface="Inter" panose="020B0604020202020204" charset="0"/>
              </a:rPr>
              <a:t>Agapes francophones 2021. Études de Lettres Francophones</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Actes du XVIe Colloque International d’Études Francophones (CIEFT 2021) « Frontière(s) » tenu à l’Université de l’Ouest de Timişoara, les 18-19 mars 2021</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EUV. ISBN 978-973-125-885-0;  ISSN 2810 – 5230</a:t>
            </a:r>
            <a:r>
              <a:rPr lang="ro-RO" sz="1200"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ISSN-L 2810 – 5230</a:t>
            </a:r>
            <a:endParaRPr lang="en-US" sz="1200" dirty="0">
              <a:latin typeface="Inter" panose="020B0604020202020204" charset="0"/>
              <a:ea typeface="Inter" panose="020B0604020202020204" charset="0"/>
            </a:endParaRPr>
          </a:p>
          <a:p>
            <a:pPr indent="182563" algn="just">
              <a:buFont typeface="+mj-lt"/>
              <a:buAutoNum type="arabicPeriod" startAt="3"/>
            </a:pP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Marcu</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și</a:t>
            </a:r>
            <a:r>
              <a:rPr lang="fr-FR" sz="1200" b="1" dirty="0">
                <a:latin typeface="Inter" panose="020B0604020202020204" charset="0"/>
                <a:ea typeface="Inter" panose="020B0604020202020204" charset="0"/>
              </a:rPr>
              <a:t> Magdalena </a:t>
            </a:r>
            <a:r>
              <a:rPr lang="fr-FR" sz="1200" b="1" dirty="0" err="1">
                <a:latin typeface="Inter" panose="020B0604020202020204" charset="0"/>
                <a:ea typeface="Inter" panose="020B0604020202020204" charset="0"/>
              </a:rPr>
              <a:t>Malinowska</a:t>
            </a:r>
            <a:r>
              <a:rPr lang="fr-FR" sz="1200" dirty="0">
                <a:latin typeface="Inter" panose="020B0604020202020204" charset="0"/>
                <a:ea typeface="Inter" panose="020B0604020202020204" charset="0"/>
              </a:rPr>
              <a:t>. 2021. </a:t>
            </a:r>
            <a:r>
              <a:rPr lang="fr-FR" sz="1200" i="1" dirty="0">
                <a:latin typeface="Inter" panose="020B0604020202020204" charset="0"/>
                <a:ea typeface="Inter" panose="020B0604020202020204" charset="0"/>
              </a:rPr>
              <a:t>Dialogues francophones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Poétique.s</a:t>
            </a:r>
            <a:r>
              <a:rPr lang="fr-FR" sz="1200" dirty="0">
                <a:latin typeface="Inter" panose="020B0604020202020204" charset="0"/>
                <a:ea typeface="Inter" panose="020B0604020202020204" charset="0"/>
              </a:rPr>
              <a:t> du corps dans les littératures francophones contemporaines,” nr. 25, Timisoara: EUV. ISSN: 1224-7073.</a:t>
            </a:r>
            <a:endParaRPr lang="en-US" sz="1200" spc="22" dirty="0">
              <a:solidFill>
                <a:srgbClr val="000000"/>
              </a:solidFill>
              <a:latin typeface="Inter" panose="020B0604020202020204" charset="0"/>
              <a:ea typeface="Inter" panose="020B0604020202020204" charset="0"/>
            </a:endParaRPr>
          </a:p>
        </p:txBody>
      </p:sp>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20238" y="683393"/>
            <a:ext cx="6275642" cy="910249"/>
          </a:xfrm>
          <a:prstGeom prst="rect">
            <a:avLst/>
          </a:prstGeom>
        </p:spPr>
        <p:txBody>
          <a:bodyPr lIns="0" tIns="0" rIns="0" bIns="0" rtlCol="0" anchor="t">
            <a:spAutoFit/>
          </a:bodyPr>
          <a:lstStyle/>
          <a:p>
            <a:pPr algn="ctr">
              <a:lnSpc>
                <a:spcPts val="3706"/>
              </a:lnSpc>
            </a:pPr>
            <a:r>
              <a:rPr lang="en-US" sz="2647" spc="291" dirty="0">
                <a:solidFill>
                  <a:schemeClr val="bg1"/>
                </a:solidFill>
                <a:latin typeface="Inter Bold" panose="020B0604020202020204" charset="0"/>
                <a:ea typeface="Inter Bold" panose="020B0604020202020204" charset="0"/>
              </a:rPr>
              <a:t>V. </a:t>
            </a:r>
            <a:r>
              <a:rPr lang="fr-FR" sz="2650" b="1" dirty="0">
                <a:solidFill>
                  <a:schemeClr val="bg1"/>
                </a:solidFill>
                <a:latin typeface="Inter Bold" panose="020B0604020202020204" charset="0"/>
                <a:ea typeface="Inter Bold" panose="020B0604020202020204" charset="0"/>
              </a:rPr>
              <a:t>VOLUME ȘI REVISTE COORDONATE/ÎNGRIJITE</a:t>
            </a:r>
            <a:endParaRPr lang="en-US" sz="2650" b="1" dirty="0">
              <a:solidFill>
                <a:schemeClr val="bg1"/>
              </a:solidFill>
              <a:latin typeface="Inter Bold" panose="020B0604020202020204" charset="0"/>
              <a:ea typeface="Inter Bold"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2</a:t>
            </a:r>
            <a:r>
              <a:rPr lang="en-US" sz="1103" spc="22" dirty="0">
                <a:solidFill>
                  <a:srgbClr val="164F84"/>
                </a:solidFill>
                <a:latin typeface="Inter Bold"/>
              </a:rPr>
              <a:t>1</a:t>
            </a:r>
          </a:p>
        </p:txBody>
      </p:sp>
      <p:sp>
        <p:nvSpPr>
          <p:cNvPr id="13" name="TextBox 12"/>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pic>
        <p:nvPicPr>
          <p:cNvPr id="13314" name="Picture 2" descr="assorted-title book l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967" y="3779374"/>
            <a:ext cx="2292384" cy="343857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25379" y="2679700"/>
            <a:ext cx="6496085" cy="1015663"/>
          </a:xfrm>
          <a:prstGeom prst="rect">
            <a:avLst/>
          </a:prstGeom>
        </p:spPr>
        <p:txBody>
          <a:bodyPr wrap="square">
            <a:spAutoFit/>
          </a:bodyPr>
          <a:lstStyle/>
          <a:p>
            <a:pPr indent="182563" algn="just">
              <a:buFont typeface="+mj-lt"/>
              <a:buAutoNum type="arabicPeriod"/>
            </a:pPr>
            <a:r>
              <a:rPr lang="fr-FR" sz="1200" b="1" dirty="0">
                <a:latin typeface="Inter" panose="020B0604020202020204" charset="0"/>
                <a:ea typeface="Inter" panose="020B0604020202020204" charset="0"/>
              </a:rPr>
              <a:t>Ben </a:t>
            </a:r>
            <a:r>
              <a:rPr lang="fr-FR" sz="1200" b="1" dirty="0" err="1">
                <a:latin typeface="Inter" panose="020B0604020202020204" charset="0"/>
                <a:ea typeface="Inter" panose="020B0604020202020204" charset="0"/>
              </a:rPr>
              <a:t>Carver</a:t>
            </a:r>
            <a:r>
              <a:rPr lang="fr-FR" sz="1200" b="1" dirty="0">
                <a:latin typeface="Inter" panose="020B0604020202020204" charset="0"/>
                <a:ea typeface="Inter" panose="020B0604020202020204" charset="0"/>
              </a:rPr>
              <a:t>, Dana </a:t>
            </a:r>
            <a:r>
              <a:rPr lang="fr-FR" sz="1200" b="1" dirty="0" err="1">
                <a:latin typeface="Inter" panose="020B0604020202020204" charset="0"/>
                <a:ea typeface="Inter" panose="020B0604020202020204" charset="0"/>
              </a:rPr>
              <a:t>Crăciun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și</a:t>
            </a:r>
            <a:r>
              <a:rPr lang="fr-FR" sz="1200" b="1" dirty="0">
                <a:latin typeface="Inter" panose="020B0604020202020204" charset="0"/>
                <a:ea typeface="Inter" panose="020B0604020202020204" charset="0"/>
              </a:rPr>
              <a:t> Todor </a:t>
            </a:r>
            <a:r>
              <a:rPr lang="fr-FR" sz="1200" b="1" dirty="0" err="1">
                <a:latin typeface="Inter" panose="020B0604020202020204" charset="0"/>
                <a:ea typeface="Inter" panose="020B0604020202020204" charset="0"/>
              </a:rPr>
              <a:t>Hristov</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eds</a:t>
            </a:r>
            <a:r>
              <a:rPr lang="fr-FR" sz="1200" dirty="0">
                <a:latin typeface="Inter" panose="020B0604020202020204" charset="0"/>
                <a:ea typeface="Inter" panose="020B0604020202020204" charset="0"/>
              </a:rPr>
              <a:t>). 2021. </a:t>
            </a:r>
            <a:r>
              <a:rPr lang="fr-FR" sz="1200" i="1" dirty="0">
                <a:latin typeface="Inter" panose="020B0604020202020204" charset="0"/>
                <a:ea typeface="Inter" panose="020B0604020202020204" charset="0"/>
              </a:rPr>
              <a:t>Plots: </a:t>
            </a:r>
            <a:r>
              <a:rPr lang="fr-FR" sz="1200" i="1" dirty="0" err="1">
                <a:latin typeface="Inter" panose="020B0604020202020204" charset="0"/>
                <a:ea typeface="Inter" panose="020B0604020202020204" charset="0"/>
              </a:rPr>
              <a:t>Literary</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Form</a:t>
            </a:r>
            <a:r>
              <a:rPr lang="fr-FR" sz="1200" i="1" dirty="0">
                <a:latin typeface="Inter" panose="020B0604020202020204" charset="0"/>
                <a:ea typeface="Inter" panose="020B0604020202020204" charset="0"/>
              </a:rPr>
              <a:t> and </a:t>
            </a:r>
            <a:r>
              <a:rPr lang="fr-FR" sz="1200" i="1" dirty="0" err="1">
                <a:latin typeface="Inter" panose="020B0604020202020204" charset="0"/>
                <a:ea typeface="Inter" panose="020B0604020202020204" charset="0"/>
              </a:rPr>
              <a:t>Conspiracy</a:t>
            </a:r>
            <a:r>
              <a:rPr lang="fr-FR" sz="1200" i="1" dirty="0">
                <a:latin typeface="Inter" panose="020B0604020202020204" charset="0"/>
                <a:ea typeface="Inter" panose="020B0604020202020204" charset="0"/>
              </a:rPr>
              <a:t> Culture</a:t>
            </a:r>
            <a:r>
              <a:rPr lang="fr-FR" sz="1200" dirty="0">
                <a:latin typeface="Inter" panose="020B0604020202020204" charset="0"/>
                <a:ea typeface="Inter" panose="020B0604020202020204" charset="0"/>
              </a:rPr>
              <a:t>. London and New York: </a:t>
            </a:r>
            <a:r>
              <a:rPr lang="fr-FR" sz="1200" dirty="0" err="1">
                <a:latin typeface="Inter" panose="020B0604020202020204" charset="0"/>
                <a:ea typeface="Inter" panose="020B0604020202020204" charset="0"/>
              </a:rPr>
              <a:t>Routledge</a:t>
            </a:r>
            <a:r>
              <a:rPr lang="fr-FR" sz="1200" dirty="0">
                <a:latin typeface="Inter" panose="020B0604020202020204" charset="0"/>
                <a:ea typeface="Inter" panose="020B0604020202020204" charset="0"/>
              </a:rPr>
              <a:t>. ISBN 9780367500696</a:t>
            </a:r>
            <a:endParaRPr lang="ro-RO" sz="1200" dirty="0">
              <a:latin typeface="Inter" panose="020B0604020202020204" charset="0"/>
              <a:ea typeface="Inter" panose="020B0604020202020204" charset="0"/>
            </a:endParaRPr>
          </a:p>
          <a:p>
            <a:pPr indent="182563" algn="just">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coordonator</a:t>
            </a:r>
            <a:r>
              <a:rPr lang="fr-FR" sz="1200" dirty="0">
                <a:latin typeface="Inter" panose="020B0604020202020204" charset="0"/>
                <a:ea typeface="Inter" panose="020B0604020202020204" charset="0"/>
              </a:rPr>
              <a:t>), </a:t>
            </a: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Băniceru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invitat</a:t>
            </a:r>
            <a:r>
              <a:rPr lang="fr-FR" sz="1200" dirty="0">
                <a:latin typeface="Inter" panose="020B0604020202020204" charset="0"/>
                <a:ea typeface="Inter" panose="020B0604020202020204" charset="0"/>
              </a:rPr>
              <a:t>). 2021. </a:t>
            </a:r>
            <a:r>
              <a:rPr lang="fr-FR" sz="1200" i="1" dirty="0" err="1">
                <a:latin typeface="Inter" panose="020B0604020202020204" charset="0"/>
                <a:ea typeface="Inter" panose="020B0604020202020204" charset="0"/>
              </a:rPr>
              <a:t>Discourses</a:t>
            </a:r>
            <a:r>
              <a:rPr lang="fr-FR" sz="1200" i="1" dirty="0">
                <a:latin typeface="Inter" panose="020B0604020202020204" charset="0"/>
                <a:ea typeface="Inter" panose="020B0604020202020204" charset="0"/>
              </a:rPr>
              <a:t> of </a:t>
            </a:r>
            <a:r>
              <a:rPr lang="fr-FR" sz="1200" i="1" dirty="0" err="1">
                <a:latin typeface="Inter" panose="020B0604020202020204" charset="0"/>
                <a:ea typeface="Inter" panose="020B0604020202020204" charset="0"/>
              </a:rPr>
              <a:t>Americanness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Bridging</a:t>
            </a:r>
            <a:r>
              <a:rPr lang="fr-FR" sz="1200" i="1" dirty="0">
                <a:latin typeface="Inter" panose="020B0604020202020204" charset="0"/>
                <a:ea typeface="Inter" panose="020B0604020202020204" charset="0"/>
              </a:rPr>
              <a:t> (Non)-</a:t>
            </a:r>
            <a:r>
              <a:rPr lang="fr-FR" sz="1200" i="1" dirty="0" err="1">
                <a:latin typeface="Inter" panose="020B0604020202020204" charset="0"/>
                <a:ea typeface="Inter" panose="020B0604020202020204" charset="0"/>
              </a:rPr>
              <a:t>Fictional</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Divides</a:t>
            </a:r>
            <a:r>
              <a:rPr lang="fr-FR" sz="1200" i="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Timisoara: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ISBN </a:t>
            </a:r>
            <a:r>
              <a:rPr lang="fr-FR" sz="1200" dirty="0" err="1">
                <a:latin typeface="Inter" panose="020B0604020202020204" charset="0"/>
                <a:ea typeface="Inter" panose="020B0604020202020204" charset="0"/>
              </a:rPr>
              <a:t>ISBN</a:t>
            </a:r>
            <a:r>
              <a:rPr lang="fr-FR" sz="1200" dirty="0">
                <a:latin typeface="Inter" panose="020B0604020202020204" charset="0"/>
                <a:ea typeface="Inter" panose="020B0604020202020204" charset="0"/>
              </a:rPr>
              <a:t> 978-973-125-795-232.</a:t>
            </a:r>
            <a:endParaRPr lang="en-US" sz="1200" dirty="0">
              <a:latin typeface="Inter" panose="020B0604020202020204" charset="0"/>
              <a:ea typeface="Inter" panose="020B0604020202020204" charset="0"/>
            </a:endParaRPr>
          </a:p>
        </p:txBody>
      </p:sp>
      <p:sp>
        <p:nvSpPr>
          <p:cNvPr id="14" name="Rectangle 13"/>
          <p:cNvSpPr/>
          <p:nvPr/>
        </p:nvSpPr>
        <p:spPr>
          <a:xfrm>
            <a:off x="496173" y="7292390"/>
            <a:ext cx="6525292" cy="2123658"/>
          </a:xfrm>
          <a:prstGeom prst="rect">
            <a:avLst/>
          </a:prstGeom>
        </p:spPr>
        <p:txBody>
          <a:bodyPr wrap="square">
            <a:spAutoFit/>
          </a:bodyPr>
          <a:lstStyle/>
          <a:p>
            <a:pPr indent="182563" algn="just">
              <a:buFont typeface="+mj-lt"/>
              <a:buAutoNum type="arabicPeriod" startAt="8"/>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Nubert</a:t>
            </a:r>
            <a:r>
              <a:rPr lang="fr-FR" sz="1200" b="1" dirty="0">
                <a:latin typeface="Inter" panose="020B0604020202020204" charset="0"/>
                <a:ea typeface="Inter" panose="020B0604020202020204" charset="0"/>
              </a:rPr>
              <a:t>, Karla </a:t>
            </a:r>
            <a:r>
              <a:rPr lang="fr-FR" sz="1200" b="1" dirty="0" err="1">
                <a:latin typeface="Inter" panose="020B0604020202020204" charset="0"/>
                <a:ea typeface="Inter" panose="020B0604020202020204" charset="0"/>
              </a:rPr>
              <a:t>Lupșan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Alina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Olenici-Craciunescu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2021. </a:t>
            </a:r>
            <a:r>
              <a:rPr lang="fr-FR" sz="1200" i="1" dirty="0" err="1">
                <a:latin typeface="Inter" panose="020B0604020202020204" charset="0"/>
                <a:ea typeface="Inter" panose="020B0604020202020204" charset="0"/>
              </a:rPr>
              <a:t>Temeswarer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Beiträge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zur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Germanistik</a:t>
            </a:r>
            <a:r>
              <a:rPr lang="fr-FR" sz="1200" i="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XVIII/2021.</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Timişoara: </a:t>
            </a:r>
            <a:r>
              <a:rPr lang="fr-FR" sz="1200" dirty="0" err="1">
                <a:latin typeface="Inter" panose="020B0604020202020204" charset="0"/>
                <a:ea typeface="Inter" panose="020B0604020202020204" charset="0"/>
              </a:rPr>
              <a:t>Mirton</a:t>
            </a:r>
            <a:r>
              <a:rPr lang="fr-FR" sz="1200" dirty="0">
                <a:latin typeface="Inter" panose="020B0604020202020204" charset="0"/>
                <a:ea typeface="Inter" panose="020B0604020202020204" charset="0"/>
              </a:rPr>
              <a:t>. ISSN:1453-7621</a:t>
            </a:r>
            <a:endParaRPr lang="en-US" sz="1200" dirty="0">
              <a:latin typeface="Inter" panose="020B0604020202020204" charset="0"/>
              <a:ea typeface="Inter" panose="020B0604020202020204" charset="0"/>
            </a:endParaRPr>
          </a:p>
          <a:p>
            <a:pPr indent="182563" algn="just">
              <a:buFont typeface="+mj-lt"/>
              <a:buAutoNum type="arabicPeriod" startAt="8"/>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Percec</a:t>
            </a:r>
            <a:r>
              <a:rPr lang="ro-RO"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2021. </a:t>
            </a:r>
            <a:r>
              <a:rPr lang="fr-FR" sz="1200" i="1" dirty="0" err="1">
                <a:latin typeface="Inter" panose="020B0604020202020204" charset="0"/>
                <a:ea typeface="Inter" panose="020B0604020202020204" charset="0"/>
              </a:rPr>
              <a:t>Towards</a:t>
            </a:r>
            <a:r>
              <a:rPr lang="fr-FR" sz="1200" i="1" dirty="0">
                <a:latin typeface="Inter" panose="020B0604020202020204" charset="0"/>
                <a:ea typeface="Inter" panose="020B0604020202020204" charset="0"/>
              </a:rPr>
              <a:t> A Theory of </a:t>
            </a:r>
            <a:r>
              <a:rPr lang="fr-FR" sz="1200" i="1" dirty="0" err="1">
                <a:latin typeface="Inter" panose="020B0604020202020204" charset="0"/>
                <a:ea typeface="Inter" panose="020B0604020202020204" charset="0"/>
              </a:rPr>
              <a:t>Whodunits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Murder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Rewritten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Newcastele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upon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Thyne</a:t>
            </a:r>
            <a:r>
              <a:rPr lang="fr-FR" sz="1200" dirty="0">
                <a:latin typeface="Inter" panose="020B0604020202020204" charset="0"/>
                <a:ea typeface="Inter" panose="020B0604020202020204" charset="0"/>
              </a:rPr>
              <a:t>: Cambridge </a:t>
            </a:r>
            <a:r>
              <a:rPr lang="fr-FR" sz="1200" dirty="0" err="1">
                <a:latin typeface="Inter" panose="020B0604020202020204" charset="0"/>
                <a:ea typeface="Inter" panose="020B0604020202020204" charset="0"/>
              </a:rPr>
              <a:t>Scholars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Publishing</a:t>
            </a:r>
            <a:r>
              <a:rPr lang="fr-FR" sz="1200" dirty="0">
                <a:latin typeface="Inter" panose="020B0604020202020204" charset="0"/>
                <a:ea typeface="Inter" panose="020B0604020202020204" charset="0"/>
              </a:rPr>
              <a:t>. ISBN (10): 1-5275-0, ISBN (13): 978-1-5275-7225-6</a:t>
            </a:r>
            <a:endParaRPr lang="en-US" sz="1200" dirty="0">
              <a:latin typeface="Inter" panose="020B0604020202020204" charset="0"/>
              <a:ea typeface="Inter" panose="020B0604020202020204" charset="0"/>
            </a:endParaRPr>
          </a:p>
          <a:p>
            <a:pPr indent="182563" algn="just">
              <a:buFont typeface="+mj-lt"/>
              <a:buAutoNum type="arabicPeriod" startAt="8"/>
            </a:pPr>
            <a:r>
              <a:rPr lang="fr-FR" sz="1200" b="1" dirty="0" err="1">
                <a:latin typeface="Inter" panose="020B0604020202020204" charset="0"/>
                <a:ea typeface="Inter" panose="020B0604020202020204" charset="0"/>
              </a:rPr>
              <a:t>Mihai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Radan</a:t>
            </a:r>
            <a:r>
              <a:rPr lang="fr-FR" sz="1200" dirty="0">
                <a:latin typeface="Inter" panose="020B0604020202020204" charset="0"/>
                <a:ea typeface="Inter" panose="020B0604020202020204" charset="0"/>
              </a:rPr>
              <a:t>. 2021. “</a:t>
            </a:r>
            <a:r>
              <a:rPr lang="fr-FR" sz="1200" dirty="0" err="1">
                <a:latin typeface="Inter" panose="020B0604020202020204" charset="0"/>
                <a:ea typeface="Inter" panose="020B0604020202020204" charset="0"/>
              </a:rPr>
              <a:t>Srbi</a:t>
            </a:r>
            <a:r>
              <a:rPr lang="fr-FR" sz="1200" dirty="0">
                <a:latin typeface="Inter" panose="020B0604020202020204" charset="0"/>
                <a:ea typeface="Inter" panose="020B0604020202020204" charset="0"/>
              </a:rPr>
              <a:t> u </a:t>
            </a:r>
            <a:r>
              <a:rPr lang="fr-FR" sz="1200" dirty="0" err="1">
                <a:latin typeface="Inter" panose="020B0604020202020204" charset="0"/>
                <a:ea typeface="Inter" panose="020B0604020202020204" charset="0"/>
              </a:rPr>
              <a:t>Rumuniji</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sadašnje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stanje</a:t>
            </a:r>
            <a:r>
              <a:rPr lang="fr-FR" sz="1200" dirty="0">
                <a:latin typeface="Inter" panose="020B0604020202020204" charset="0"/>
                <a:ea typeface="Inter" panose="020B0604020202020204" charset="0"/>
              </a:rPr>
              <a:t> i </a:t>
            </a:r>
            <a:r>
              <a:rPr lang="fr-FR" sz="1200" dirty="0" err="1">
                <a:latin typeface="Inter" panose="020B0604020202020204" charset="0"/>
                <a:ea typeface="Inter" panose="020B0604020202020204" charset="0"/>
              </a:rPr>
              <a:t>perspektive</a:t>
            </a:r>
            <a:r>
              <a:rPr lang="fr-FR" sz="1200" dirty="0">
                <a:latin typeface="Inter" panose="020B0604020202020204" charset="0"/>
                <a:ea typeface="Inter" panose="020B0604020202020204" charset="0"/>
              </a:rPr>
              <a:t>” Beograd: </a:t>
            </a:r>
            <a:r>
              <a:rPr lang="fr-FR" sz="1200" dirty="0" err="1">
                <a:latin typeface="Inter" panose="020B0604020202020204" charset="0"/>
                <a:ea typeface="Inter" panose="020B0604020202020204" charset="0"/>
              </a:rPr>
              <a:t>Srpska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akademija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nauka</a:t>
            </a:r>
            <a:r>
              <a:rPr lang="fr-FR" sz="1200" dirty="0">
                <a:latin typeface="Inter" panose="020B0604020202020204" charset="0"/>
                <a:ea typeface="Inter" panose="020B0604020202020204" charset="0"/>
              </a:rPr>
              <a:t> i </a:t>
            </a:r>
            <a:r>
              <a:rPr lang="fr-FR" sz="1200" dirty="0" err="1">
                <a:latin typeface="Inter" panose="020B0604020202020204" charset="0"/>
                <a:ea typeface="Inter" panose="020B0604020202020204" charset="0"/>
              </a:rPr>
              <a:t>umetnosti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Naučni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skupovi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Knjiga</a:t>
            </a:r>
            <a:r>
              <a:rPr lang="fr-FR" sz="1200" dirty="0">
                <a:latin typeface="Inter" panose="020B0604020202020204" charset="0"/>
                <a:ea typeface="Inter" panose="020B0604020202020204" charset="0"/>
              </a:rPr>
              <a:t> CXCVI, </a:t>
            </a:r>
            <a:r>
              <a:rPr lang="fr-FR" sz="1200" dirty="0" err="1">
                <a:latin typeface="Inter" panose="020B0604020202020204" charset="0"/>
                <a:ea typeface="Inter" panose="020B0604020202020204" charset="0"/>
              </a:rPr>
              <a:t>Odeljenje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društvenih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nauka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Knjiga</a:t>
            </a:r>
            <a:r>
              <a:rPr lang="fr-FR" sz="1200" dirty="0">
                <a:latin typeface="Inter" panose="020B0604020202020204" charset="0"/>
                <a:ea typeface="Inter" panose="020B0604020202020204" charset="0"/>
              </a:rPr>
              <a:t> 47.</a:t>
            </a:r>
            <a:endParaRPr lang="en-US" sz="1200" dirty="0">
              <a:latin typeface="Inter" panose="020B0604020202020204" charset="0"/>
              <a:ea typeface="Inter" panose="020B0604020202020204" charset="0"/>
            </a:endParaRPr>
          </a:p>
          <a:p>
            <a:pPr indent="182563" algn="just">
              <a:buFont typeface="+mj-lt"/>
              <a:buAutoNum type="arabicPeriod" startAt="8"/>
            </a:pPr>
            <a:r>
              <a:rPr lang="fr-FR" sz="1200" b="1" dirty="0" err="1">
                <a:latin typeface="Inter" panose="020B0604020202020204" charset="0"/>
                <a:ea typeface="Inter" panose="020B0604020202020204" charset="0"/>
              </a:rPr>
              <a:t>Mihai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Radan</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2021</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Ishodišta</a:t>
            </a:r>
            <a:r>
              <a:rPr lang="fr-FR" sz="1200" dirty="0">
                <a:latin typeface="Inter" panose="020B0604020202020204" charset="0"/>
                <a:ea typeface="Inter" panose="020B0604020202020204" charset="0"/>
              </a:rPr>
              <a:t>, </a:t>
            </a:r>
            <a:r>
              <a:rPr lang="fr-FR" sz="1200" b="1" dirty="0">
                <a:latin typeface="Inter" panose="020B0604020202020204" charset="0"/>
                <a:ea typeface="Inter" panose="020B0604020202020204" charset="0"/>
              </a:rPr>
              <a:t>2-7</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revistă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anuală</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Centrului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Cercetări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Cultura </a:t>
            </a:r>
            <a:r>
              <a:rPr lang="fr-FR" sz="1200" dirty="0" err="1">
                <a:latin typeface="Inter" panose="020B0604020202020204" charset="0"/>
                <a:ea typeface="Inter" panose="020B0604020202020204" charset="0"/>
              </a:rPr>
              <a:t>Sârbilor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România</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Uniunii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Sârbilor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 Niš, 2016-2021. ISSN 2457-5585; ISSN-L 2457-5585</a:t>
            </a:r>
            <a:endParaRPr lang="en-US" sz="1200" dirty="0"/>
          </a:p>
        </p:txBody>
      </p:sp>
    </p:spTree>
    <p:extLst>
      <p:ext uri="{BB962C8B-B14F-4D97-AF65-F5344CB8AC3E}">
        <p14:creationId xmlns:p14="http://schemas.microsoft.com/office/powerpoint/2010/main" val="2637456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859095" cy="1162342"/>
          </a:xfrm>
        </p:grpSpPr>
        <p:sp>
          <p:nvSpPr>
            <p:cNvPr id="3" name="Freeform 3"/>
            <p:cNvSpPr/>
            <p:nvPr/>
          </p:nvSpPr>
          <p:spPr>
            <a:xfrm>
              <a:off x="0" y="0"/>
              <a:ext cx="3859095" cy="1162342"/>
            </a:xfrm>
            <a:custGeom>
              <a:avLst/>
              <a:gdLst/>
              <a:ahLst/>
              <a:cxnLst/>
              <a:rect l="l" t="t" r="r" b="b"/>
              <a:pathLst>
                <a:path w="3859095" h="1162342">
                  <a:moveTo>
                    <a:pt x="0" y="0"/>
                  </a:moveTo>
                  <a:lnTo>
                    <a:pt x="3859095" y="0"/>
                  </a:lnTo>
                  <a:lnTo>
                    <a:pt x="3859095" y="1162342"/>
                  </a:lnTo>
                  <a:lnTo>
                    <a:pt x="0" y="1162342"/>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a:t>
            </a:r>
            <a:r>
              <a:rPr lang="ro-RO" sz="2647" spc="291" dirty="0">
                <a:solidFill>
                  <a:srgbClr val="FFFFFF"/>
                </a:solidFill>
                <a:latin typeface="Inter Bold"/>
              </a:rPr>
              <a:t>I</a:t>
            </a:r>
            <a:r>
              <a:rPr lang="en-US" sz="2647" spc="291" dirty="0">
                <a:solidFill>
                  <a:srgbClr val="FFFFFF"/>
                </a:solidFill>
                <a:latin typeface="Inter Bold"/>
              </a:rPr>
              <a:t>.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sp>
        <p:nvSpPr>
          <p:cNvPr id="9" name="TextBox 9"/>
          <p:cNvSpPr txBox="1"/>
          <p:nvPr/>
        </p:nvSpPr>
        <p:spPr>
          <a:xfrm>
            <a:off x="571467" y="2527300"/>
            <a:ext cx="6460175" cy="6924973"/>
          </a:xfrm>
          <a:prstGeom prst="rect">
            <a:avLst/>
          </a:prstGeom>
        </p:spPr>
        <p:txBody>
          <a:bodyPr wrap="square" lIns="0" tIns="0" rIns="0" bIns="0" rtlCol="0" anchor="t">
            <a:spAutoFit/>
          </a:bodyPr>
          <a:lstStyle/>
          <a:p>
            <a:pPr algn="just">
              <a:lnSpc>
                <a:spcPts val="1540"/>
              </a:lnSpc>
            </a:pPr>
            <a:r>
              <a:rPr lang="en-US" sz="1400" b="1" spc="22" dirty="0">
                <a:solidFill>
                  <a:srgbClr val="000000"/>
                </a:solidFill>
                <a:latin typeface="Inter" panose="020B0604020202020204" charset="0"/>
                <a:ea typeface="Inter" panose="020B0604020202020204" charset="0"/>
              </a:rPr>
              <a:t>A.   </a:t>
            </a:r>
            <a:r>
              <a:rPr lang="en-US" sz="1400" b="1" spc="22" dirty="0" err="1">
                <a:solidFill>
                  <a:srgbClr val="000000"/>
                </a:solidFill>
                <a:latin typeface="Inter" panose="020B0604020202020204" charset="0"/>
                <a:ea typeface="Inter" panose="020B0604020202020204" charset="0"/>
              </a:rPr>
              <a:t>Articole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publicate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în</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reviste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ştiinţifice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indexate</a:t>
            </a:r>
            <a:endParaRPr lang="en-US" sz="1400" b="1" spc="22" dirty="0">
              <a:solidFill>
                <a:srgbClr val="000000"/>
              </a:solidFill>
              <a:latin typeface="Inter" panose="020B0604020202020204" charset="0"/>
              <a:ea typeface="Inter" panose="020B0604020202020204" charset="0"/>
            </a:endParaRPr>
          </a:p>
          <a:p>
            <a:pPr algn="just">
              <a:lnSpc>
                <a:spcPts val="1540"/>
              </a:lnSpc>
            </a:pPr>
            <a:endParaRPr lang="en-US" sz="1200" spc="22" dirty="0">
              <a:solidFill>
                <a:srgbClr val="000000"/>
              </a:solidFill>
              <a:latin typeface="Inter" panose="020B0604020202020204" charset="0"/>
              <a:ea typeface="Inter" panose="020B0604020202020204" charset="0"/>
            </a:endParaRPr>
          </a:p>
          <a:p>
            <a:pPr marL="228600" indent="-228600" algn="just">
              <a:lnSpc>
                <a:spcPts val="1540"/>
              </a:lnSpc>
              <a:buAutoNum type="alphaLcPeriod"/>
            </a:pPr>
            <a:r>
              <a:rPr lang="en-US" sz="1200" b="1" spc="24" dirty="0" err="1">
                <a:solidFill>
                  <a:srgbClr val="000000"/>
                </a:solidFill>
                <a:latin typeface="Inter" panose="020B0604020202020204" charset="0"/>
                <a:ea typeface="Inter" panose="020B0604020202020204" charset="0"/>
              </a:rPr>
              <a:t>Articole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și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recenzii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publicate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în</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reviste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ştiinţifice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indexate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Clarivate</a:t>
            </a:r>
            <a:r>
              <a:rPr lang="en-US" sz="1200" b="1" spc="24" dirty="0">
                <a:solidFill>
                  <a:srgbClr val="000000"/>
                </a:solidFill>
                <a:latin typeface="Inter" panose="020B0604020202020204" charset="0"/>
                <a:ea typeface="Inter" panose="020B0604020202020204" charset="0"/>
              </a:rPr>
              <a:t> Analytics, SCOPUS, EBSCO</a:t>
            </a:r>
            <a:endParaRPr lang="ro-RO" sz="1200" b="1" spc="24" dirty="0">
              <a:solidFill>
                <a:srgbClr val="000000"/>
              </a:solidFill>
              <a:latin typeface="Inter" panose="020B0604020202020204" charset="0"/>
              <a:ea typeface="Inter" panose="020B0604020202020204" charset="0"/>
            </a:endParaRPr>
          </a:p>
          <a:p>
            <a:pPr algn="just">
              <a:lnSpc>
                <a:spcPts val="1540"/>
              </a:lnSpc>
            </a:pPr>
            <a:endParaRPr lang="en-US" sz="1200" b="1" spc="24" dirty="0">
              <a:solidFill>
                <a:srgbClr val="000000"/>
              </a:solidFill>
              <a:latin typeface="Inter" panose="020B0604020202020204" charset="0"/>
              <a:ea typeface="Inter" panose="020B0604020202020204" charset="0"/>
            </a:endParaRPr>
          </a:p>
          <a:p>
            <a:pPr indent="274638" algn="just">
              <a:lnSpc>
                <a:spcPts val="1500"/>
              </a:lnSpc>
              <a:buFont typeface="+mj-lt"/>
              <a:buAutoNum type="arabicPeriod"/>
            </a:pP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Bercuci</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“James </a:t>
            </a:r>
            <a:r>
              <a:rPr lang="fr-FR" sz="1200" dirty="0" err="1">
                <a:latin typeface="Inter" panose="020B0604020202020204" charset="0"/>
                <a:ea typeface="Inter" panose="020B0604020202020204" charset="0"/>
              </a:rPr>
              <a:t>Baldwin’s</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Giovanni’s</a:t>
            </a:r>
            <a:r>
              <a:rPr lang="fr-FR" sz="1200" i="1" dirty="0">
                <a:latin typeface="Inter" panose="020B0604020202020204" charset="0"/>
                <a:ea typeface="Inter" panose="020B0604020202020204" charset="0"/>
              </a:rPr>
              <a:t> Room</a:t>
            </a:r>
            <a:r>
              <a:rPr lang="fr-FR" sz="1200" dirty="0">
                <a:latin typeface="Inter" panose="020B0604020202020204" charset="0"/>
                <a:ea typeface="Inter" panose="020B0604020202020204" charset="0"/>
              </a:rPr>
              <a:t> (1956) as a Transgressive White-Life </a:t>
            </a:r>
            <a:r>
              <a:rPr lang="fr-FR" sz="1200" dirty="0" err="1">
                <a:latin typeface="Inter" panose="020B0604020202020204" charset="0"/>
                <a:ea typeface="Inter" panose="020B0604020202020204" charset="0"/>
              </a:rPr>
              <a:t>Novel</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Studia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Universitatis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Babes</a:t>
            </a:r>
            <a:r>
              <a:rPr lang="fr-FR" sz="1200" i="1" dirty="0">
                <a:latin typeface="Inter" panose="020B0604020202020204" charset="0"/>
                <a:ea typeface="Inter" panose="020B0604020202020204" charset="0"/>
              </a:rPr>
              <a:t>-Bolyai-</a:t>
            </a:r>
            <a:r>
              <a:rPr lang="fr-FR" sz="1200" i="1" dirty="0" err="1">
                <a:latin typeface="Inter" panose="020B0604020202020204" charset="0"/>
                <a:ea typeface="Inter" panose="020B0604020202020204" charset="0"/>
              </a:rPr>
              <a:t>Philologia</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vol. 66, nr. 1, pp. 191-204, 2021. </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Stranger</a:t>
            </a:r>
            <a:r>
              <a:rPr lang="fr-FR" sz="1200" dirty="0">
                <a:latin typeface="Inter" panose="020B0604020202020204" charset="0"/>
                <a:ea typeface="Inter" panose="020B0604020202020204" charset="0"/>
              </a:rPr>
              <a:t> in Mitteleuropa:’ Central-</a:t>
            </a:r>
            <a:r>
              <a:rPr lang="fr-FR" sz="1200" dirty="0" err="1">
                <a:latin typeface="Inter" panose="020B0604020202020204" charset="0"/>
                <a:ea typeface="Inter" panose="020B0604020202020204" charset="0"/>
              </a:rPr>
              <a:t>European</a:t>
            </a:r>
            <a:r>
              <a:rPr lang="fr-FR" sz="1200" dirty="0">
                <a:latin typeface="Inter" panose="020B0604020202020204" charset="0"/>
                <a:ea typeface="Inter" panose="020B0604020202020204" charset="0"/>
              </a:rPr>
              <a:t> Insights in Philip </a:t>
            </a:r>
            <a:r>
              <a:rPr lang="fr-FR" sz="1200" dirty="0" err="1">
                <a:latin typeface="Inter" panose="020B0604020202020204" charset="0"/>
                <a:ea typeface="Inter" panose="020B0604020202020204" charset="0"/>
              </a:rPr>
              <a:t>Roth’s</a:t>
            </a:r>
            <a:r>
              <a:rPr lang="fr-FR" sz="1200" dirty="0">
                <a:latin typeface="Inter" panose="020B0604020202020204" charset="0"/>
                <a:ea typeface="Inter" panose="020B0604020202020204" charset="0"/>
              </a:rPr>
              <a:t> Prague </a:t>
            </a:r>
            <a:r>
              <a:rPr lang="fr-FR" sz="1200" dirty="0" err="1">
                <a:latin typeface="Inter" panose="020B0604020202020204" charset="0"/>
                <a:ea typeface="Inter" panose="020B0604020202020204" charset="0"/>
              </a:rPr>
              <a:t>Orgy</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BAS British and American </a:t>
            </a:r>
            <a:r>
              <a:rPr lang="fr-FR" sz="1200" i="1"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vol. 27/2021, pp. 39-48.</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Cozonacii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mamii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viață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4/2021. p. 30.</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“Abrupt, </a:t>
            </a:r>
            <a:r>
              <a:rPr lang="fr-FR" sz="1200" dirty="0" err="1">
                <a:latin typeface="Inter" panose="020B0604020202020204" charset="0"/>
                <a:ea typeface="Inter" panose="020B0604020202020204" charset="0"/>
              </a:rPr>
              <a:t>dulce-întunecat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8/2021. p. 30.</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Arici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fără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țepi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7/2021. p. 30.</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Căderea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rai. Fiscal.” </a:t>
            </a:r>
            <a:r>
              <a:rPr lang="fr-FR" sz="1200"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6/2021. p. 30. </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Cartografii</a:t>
            </a:r>
            <a:r>
              <a:rPr lang="fr-FR" sz="1200" dirty="0">
                <a:latin typeface="Inter" panose="020B0604020202020204" charset="0"/>
                <a:ea typeface="Inter" panose="020B0604020202020204" charset="0"/>
              </a:rPr>
              <a:t> ale </a:t>
            </a:r>
            <a:r>
              <a:rPr lang="fr-FR" sz="1200" dirty="0" err="1">
                <a:latin typeface="Inter" panose="020B0604020202020204" charset="0"/>
                <a:ea typeface="Inter" panose="020B0604020202020204" charset="0"/>
              </a:rPr>
              <a:t>intimității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1/2021. p. 8.</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Excavări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dramatizări</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Orizont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11/2021. p. 30. </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Fără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scăpare</a:t>
            </a:r>
            <a:r>
              <a:rPr lang="fr-FR" sz="1200" dirty="0">
                <a:latin typeface="Inter" panose="020B0604020202020204" charset="0"/>
                <a:ea typeface="Inter" panose="020B0604020202020204" charset="0"/>
              </a:rPr>
              <a:t>. Country Noir.” </a:t>
            </a:r>
            <a:r>
              <a:rPr lang="fr-FR" sz="1200" i="1" dirty="0" err="1">
                <a:latin typeface="Inter" panose="020B0604020202020204" charset="0"/>
                <a:ea typeface="Inter" panose="020B0604020202020204" charset="0"/>
              </a:rPr>
              <a:t>Orizont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12/2021. p. 30.</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Frăția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contrariilor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5/2021. p. 30.</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Între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Indii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Americi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Ilha</a:t>
            </a:r>
            <a:r>
              <a:rPr lang="fr-FR" sz="1200" dirty="0">
                <a:latin typeface="Inter" panose="020B0604020202020204" charset="0"/>
                <a:ea typeface="Inter" panose="020B0604020202020204" charset="0"/>
              </a:rPr>
              <a:t> Terceira.” </a:t>
            </a:r>
            <a:r>
              <a:rPr lang="fr-FR" sz="1200" i="1" dirty="0" err="1">
                <a:latin typeface="Inter" panose="020B0604020202020204" charset="0"/>
                <a:ea typeface="Inter" panose="020B0604020202020204" charset="0"/>
              </a:rPr>
              <a:t>Orizont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12/2021. pp. 16-17.</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Jurnal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venețian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Orizont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5/2021. P. 16-17. </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“La </a:t>
            </a:r>
            <a:r>
              <a:rPr lang="fr-FR" sz="1200" dirty="0" err="1">
                <a:latin typeface="Inter" panose="020B0604020202020204" charset="0"/>
                <a:ea typeface="Inter" panose="020B0604020202020204" charset="0"/>
              </a:rPr>
              <a:t>Nisa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pandemie</a:t>
            </a:r>
            <a:r>
              <a:rPr lang="fr-FR" sz="1200" dirty="0">
                <a:latin typeface="Inter" panose="020B0604020202020204" charset="0"/>
                <a:ea typeface="Inter" panose="020B0604020202020204" charset="0"/>
              </a:rPr>
              <a:t> 5.” </a:t>
            </a:r>
            <a:r>
              <a:rPr lang="fr-FR" sz="1200" i="1" dirty="0" err="1">
                <a:latin typeface="Inter" panose="020B0604020202020204" charset="0"/>
                <a:ea typeface="Inter" panose="020B0604020202020204" charset="0"/>
              </a:rPr>
              <a:t>Orizont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2/2021. p. 27. </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Libertate</a:t>
            </a:r>
            <a:r>
              <a:rPr lang="fr-FR" sz="1200" dirty="0">
                <a:latin typeface="Inter" panose="020B0604020202020204" charset="0"/>
                <a:ea typeface="Inter" panose="020B0604020202020204" charset="0"/>
              </a:rPr>
              <a:t> de voie, de </a:t>
            </a:r>
            <a:r>
              <a:rPr lang="fr-FR" sz="1200" dirty="0" err="1">
                <a:latin typeface="Inter" panose="020B0604020202020204" charset="0"/>
                <a:ea typeface="Inter" panose="020B0604020202020204" charset="0"/>
              </a:rPr>
              <a:t>nevoie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9/2021. p. 30.</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Mizerabilism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fără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pâine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3/2021. p. 30. </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Morala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amănuntului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amnuntul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moralei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3/2021. p. 11. </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Norocos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nenorocit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6/2021. p. 8.</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“Nu </a:t>
            </a:r>
            <a:r>
              <a:rPr lang="fr-FR" sz="1200" dirty="0" err="1">
                <a:latin typeface="Inter" panose="020B0604020202020204" charset="0"/>
                <a:ea typeface="Inter" panose="020B0604020202020204" charset="0"/>
              </a:rPr>
              <a:t>doar</a:t>
            </a:r>
            <a:r>
              <a:rPr lang="fr-FR" sz="1200" dirty="0">
                <a:latin typeface="Inter" panose="020B0604020202020204" charset="0"/>
                <a:ea typeface="Inter" panose="020B0604020202020204" charset="0"/>
              </a:rPr>
              <a:t> o </a:t>
            </a:r>
            <a:r>
              <a:rPr lang="fr-FR" sz="1200" dirty="0" err="1">
                <a:latin typeface="Inter" panose="020B0604020202020204" charset="0"/>
                <a:ea typeface="Inter" panose="020B0604020202020204" charset="0"/>
              </a:rPr>
              <a:t>altă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poveste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căței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2/2021. p. 30.</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“O </a:t>
            </a:r>
            <a:r>
              <a:rPr lang="fr-FR" sz="1200" dirty="0" err="1">
                <a:latin typeface="Inter" panose="020B0604020202020204" charset="0"/>
                <a:ea typeface="Inter" panose="020B0604020202020204" charset="0"/>
              </a:rPr>
              <a:t>damă</a:t>
            </a:r>
            <a:r>
              <a:rPr lang="fr-FR" sz="1200" dirty="0">
                <a:latin typeface="Inter" panose="020B0604020202020204" charset="0"/>
                <a:ea typeface="Inter" panose="020B0604020202020204" charset="0"/>
              </a:rPr>
              <a:t> Dandy.” </a:t>
            </a:r>
            <a:r>
              <a:rPr lang="fr-FR" sz="1200"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10/2021. p. 30. </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Pandemic</a:t>
            </a:r>
            <a:r>
              <a:rPr lang="fr-FR" sz="1200" dirty="0">
                <a:latin typeface="Inter" panose="020B0604020202020204" charset="0"/>
                <a:ea typeface="Inter" panose="020B0604020202020204" charset="0"/>
              </a:rPr>
              <a:t> Fiction: </a:t>
            </a:r>
            <a:r>
              <a:rPr lang="fr-FR" sz="1200" dirty="0" err="1">
                <a:latin typeface="Inter" panose="020B0604020202020204" charset="0"/>
                <a:ea typeface="Inter" panose="020B0604020202020204" charset="0"/>
              </a:rPr>
              <a:t>Investigating</a:t>
            </a:r>
            <a:r>
              <a:rPr lang="fr-FR" sz="1200" dirty="0">
                <a:latin typeface="Inter" panose="020B0604020202020204" charset="0"/>
                <a:ea typeface="Inter" panose="020B0604020202020204" charset="0"/>
              </a:rPr>
              <a:t> the </a:t>
            </a:r>
            <a:r>
              <a:rPr lang="fr-FR" sz="1200" dirty="0" err="1">
                <a:latin typeface="Inter" panose="020B0604020202020204" charset="0"/>
                <a:ea typeface="Inter" panose="020B0604020202020204" charset="0"/>
              </a:rPr>
              <a:t>Past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Prefiguring</a:t>
            </a:r>
            <a:r>
              <a:rPr lang="fr-FR" sz="1200" dirty="0">
                <a:latin typeface="Inter" panose="020B0604020202020204" charset="0"/>
                <a:ea typeface="Inter" panose="020B0604020202020204" charset="0"/>
              </a:rPr>
              <a:t> the Future in Philip </a:t>
            </a:r>
            <a:r>
              <a:rPr lang="fr-FR" sz="1200" dirty="0" err="1">
                <a:latin typeface="Inter" panose="020B0604020202020204" charset="0"/>
                <a:ea typeface="Inter" panose="020B0604020202020204" charset="0"/>
              </a:rPr>
              <a:t>Roth’s</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Nemesis</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BRUKENTHALIA: </a:t>
            </a:r>
            <a:r>
              <a:rPr lang="fr-FR" sz="1200" i="1" dirty="0" err="1">
                <a:latin typeface="Inter" panose="020B0604020202020204" charset="0"/>
                <a:ea typeface="Inter" panose="020B0604020202020204" charset="0"/>
              </a:rPr>
              <a:t>Romanian</a:t>
            </a:r>
            <a:r>
              <a:rPr lang="fr-FR" sz="1200" i="1" dirty="0">
                <a:latin typeface="Inter" panose="020B0604020202020204" charset="0"/>
                <a:ea typeface="Inter" panose="020B0604020202020204" charset="0"/>
              </a:rPr>
              <a:t> Cultural </a:t>
            </a:r>
            <a:r>
              <a:rPr lang="fr-FR" sz="1200" i="1" dirty="0" err="1">
                <a:latin typeface="Inter" panose="020B0604020202020204" charset="0"/>
                <a:ea typeface="Inter" panose="020B0604020202020204" charset="0"/>
              </a:rPr>
              <a:t>History</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Review</a:t>
            </a:r>
            <a:r>
              <a:rPr lang="fr-FR" sz="1200" dirty="0">
                <a:latin typeface="Inter" panose="020B0604020202020204" charset="0"/>
                <a:ea typeface="Inter" panose="020B0604020202020204" charset="0"/>
              </a:rPr>
              <a:t>, 10, 2020, pp. 983-997. </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“Un </a:t>
            </a:r>
            <a:r>
              <a:rPr lang="fr-FR" sz="1200" dirty="0" err="1">
                <a:latin typeface="Inter" panose="020B0604020202020204" charset="0"/>
                <a:ea typeface="Inter" panose="020B0604020202020204" charset="0"/>
              </a:rPr>
              <a:t>edificiu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afectiv</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11/2021. p. 30.</a:t>
            </a:r>
            <a:endParaRPr lang="en-US"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Superstiții</a:t>
            </a:r>
            <a:r>
              <a:rPr lang="fr-FR" sz="1200" dirty="0">
                <a:latin typeface="Inter" panose="020B0604020202020204" charset="0"/>
                <a:ea typeface="Inter" panose="020B0604020202020204" charset="0"/>
              </a:rPr>
              <a:t> vs. Mori de </a:t>
            </a:r>
            <a:r>
              <a:rPr lang="fr-FR" sz="1200" dirty="0" err="1">
                <a:latin typeface="Inter" panose="020B0604020202020204" charset="0"/>
                <a:ea typeface="Inter" panose="020B0604020202020204" charset="0"/>
              </a:rPr>
              <a:t>vânt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4/2021. p. 30.</a:t>
            </a:r>
            <a:endParaRPr lang="ro-RO" sz="1200" dirty="0">
              <a:latin typeface="Inter" panose="020B0604020202020204" charset="0"/>
              <a:ea typeface="Inter" panose="020B0604020202020204" charset="0"/>
            </a:endParaRPr>
          </a:p>
          <a:p>
            <a:pPr indent="274638" algn="just">
              <a:lnSpc>
                <a:spcPts val="1500"/>
              </a:lnSpc>
              <a:buFont typeface="+mj-lt"/>
              <a:buAutoNum type="arabicPeriod"/>
            </a:pPr>
            <a:r>
              <a:rPr lang="fr-FR" sz="1200" b="1" dirty="0" err="1">
                <a:latin typeface="Inter" panose="020B0604020202020204" charset="0"/>
                <a:ea typeface="Inter" panose="020B0604020202020204" charset="0"/>
              </a:rPr>
              <a:t>Mihaela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Cozma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“Book </a:t>
            </a:r>
            <a:r>
              <a:rPr lang="fr-FR" sz="1200" dirty="0" err="1">
                <a:latin typeface="Inter" panose="020B0604020202020204" charset="0"/>
                <a:ea typeface="Inter" panose="020B0604020202020204" charset="0"/>
              </a:rPr>
              <a:t>review</a:t>
            </a:r>
            <a:r>
              <a:rPr lang="fr-FR" sz="1200" dirty="0">
                <a:latin typeface="Inter" panose="020B0604020202020204" charset="0"/>
                <a:ea typeface="Inter" panose="020B0604020202020204" charset="0"/>
              </a:rPr>
              <a:t>: Imre, Attila. 2020. An Introduction to Translator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Brașov</a:t>
            </a:r>
            <a:r>
              <a:rPr lang="fr-FR" sz="1200" dirty="0">
                <a:latin typeface="Inter" panose="020B0604020202020204" charset="0"/>
                <a:ea typeface="Inter" panose="020B0604020202020204" charset="0"/>
              </a:rPr>
              <a:t>: “Transilvania” </a:t>
            </a:r>
            <a:r>
              <a:rPr lang="fr-FR" sz="1200" dirty="0" err="1">
                <a:latin typeface="Inter" panose="020B0604020202020204" charset="0"/>
                <a:ea typeface="Inter" panose="020B0604020202020204" charset="0"/>
              </a:rPr>
              <a:t>University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Publishing</a:t>
            </a:r>
            <a:r>
              <a:rPr lang="fr-FR" sz="1200" dirty="0">
                <a:latin typeface="Inter" panose="020B0604020202020204" charset="0"/>
                <a:ea typeface="Inter" panose="020B0604020202020204" charset="0"/>
              </a:rPr>
              <a:t> House. ISBN 978-606-19-1285-8, pp. 218.” </a:t>
            </a:r>
            <a:r>
              <a:rPr lang="fr-FR" sz="1200" i="1" dirty="0">
                <a:latin typeface="Inter" panose="020B0604020202020204" charset="0"/>
                <a:ea typeface="Inter" panose="020B0604020202020204" charset="0"/>
              </a:rPr>
              <a:t>Scientific Bulletin of the </a:t>
            </a:r>
            <a:r>
              <a:rPr lang="fr-FR" sz="1200" i="1" dirty="0" err="1">
                <a:latin typeface="Inter" panose="020B0604020202020204" charset="0"/>
                <a:ea typeface="Inter" panose="020B0604020202020204" charset="0"/>
              </a:rPr>
              <a:t>Politehnica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University</a:t>
            </a:r>
            <a:r>
              <a:rPr lang="fr-FR" sz="1200" i="1" dirty="0">
                <a:latin typeface="Inter" panose="020B0604020202020204" charset="0"/>
                <a:ea typeface="Inter" panose="020B0604020202020204" charset="0"/>
              </a:rPr>
              <a:t> of Timişoara Transactions on Modern </a:t>
            </a:r>
            <a:r>
              <a:rPr lang="fr-FR" sz="1200" i="1" dirty="0" err="1">
                <a:latin typeface="Inter" panose="020B0604020202020204" charset="0"/>
                <a:ea typeface="Inter" panose="020B0604020202020204" charset="0"/>
              </a:rPr>
              <a:t>Languages</a:t>
            </a:r>
            <a:r>
              <a:rPr lang="fr-FR" sz="1200" dirty="0">
                <a:latin typeface="Inter" panose="020B0604020202020204" charset="0"/>
                <a:ea typeface="Inter" panose="020B0604020202020204" charset="0"/>
              </a:rPr>
              <a:t>, vol. 20, no. 1/ 2021, pp. 168-171.</a:t>
            </a: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22</a:t>
            </a:r>
            <a:endParaRPr lang="en-US" sz="1103" spc="22" dirty="0">
              <a:solidFill>
                <a:srgbClr val="164F84"/>
              </a:solidFill>
              <a:latin typeface="Inter Bold"/>
            </a:endParaRPr>
          </a:p>
        </p:txBody>
      </p:sp>
      <p:sp>
        <p:nvSpPr>
          <p:cNvPr id="14"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grpSp>
        <p:nvGrpSpPr>
          <p:cNvPr id="15" name="Google Shape;11296;p68"/>
          <p:cNvGrpSpPr/>
          <p:nvPr/>
        </p:nvGrpSpPr>
        <p:grpSpPr>
          <a:xfrm>
            <a:off x="6629612" y="5141583"/>
            <a:ext cx="366269" cy="359907"/>
            <a:chOff x="-60988625" y="2310475"/>
            <a:chExt cx="316650" cy="311150"/>
          </a:xfrm>
        </p:grpSpPr>
        <p:sp>
          <p:nvSpPr>
            <p:cNvPr id="16" name="Google Shape;11297;p68"/>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298;p68"/>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299;p68"/>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300;p68"/>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301;p68"/>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302;p68"/>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859095" cy="1162342"/>
          </a:xfrm>
        </p:grpSpPr>
        <p:sp>
          <p:nvSpPr>
            <p:cNvPr id="3" name="Freeform 3"/>
            <p:cNvSpPr/>
            <p:nvPr/>
          </p:nvSpPr>
          <p:spPr>
            <a:xfrm>
              <a:off x="0" y="0"/>
              <a:ext cx="3859095" cy="1162342"/>
            </a:xfrm>
            <a:custGeom>
              <a:avLst/>
              <a:gdLst/>
              <a:ahLst/>
              <a:cxnLst/>
              <a:rect l="l" t="t" r="r" b="b"/>
              <a:pathLst>
                <a:path w="3859095" h="1162342">
                  <a:moveTo>
                    <a:pt x="0" y="0"/>
                  </a:moveTo>
                  <a:lnTo>
                    <a:pt x="3859095" y="0"/>
                  </a:lnTo>
                  <a:lnTo>
                    <a:pt x="3859095" y="1162342"/>
                  </a:lnTo>
                  <a:lnTo>
                    <a:pt x="0" y="1162342"/>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sp>
        <p:nvSpPr>
          <p:cNvPr id="9" name="TextBox 9"/>
          <p:cNvSpPr txBox="1"/>
          <p:nvPr/>
        </p:nvSpPr>
        <p:spPr>
          <a:xfrm>
            <a:off x="571467" y="2665538"/>
            <a:ext cx="6460175" cy="6724918"/>
          </a:xfrm>
          <a:prstGeom prst="rect">
            <a:avLst/>
          </a:prstGeom>
        </p:spPr>
        <p:txBody>
          <a:bodyPr wrap="square" lIns="0" tIns="0" rIns="0" bIns="0" rtlCol="0" anchor="t">
            <a:spAutoFit/>
          </a:bodyPr>
          <a:lstStyle/>
          <a:p>
            <a:pPr algn="just">
              <a:lnSpc>
                <a:spcPts val="1540"/>
              </a:lnSpc>
            </a:pPr>
            <a:r>
              <a:rPr lang="en-US" sz="1400" b="1" spc="22" dirty="0">
                <a:solidFill>
                  <a:srgbClr val="000000"/>
                </a:solidFill>
                <a:latin typeface="Inter" panose="020B0604020202020204" charset="0"/>
                <a:ea typeface="Inter" panose="020B0604020202020204" charset="0"/>
              </a:rPr>
              <a:t>A.   </a:t>
            </a:r>
            <a:r>
              <a:rPr lang="en-US" sz="1400" b="1" spc="22" dirty="0" err="1">
                <a:solidFill>
                  <a:srgbClr val="000000"/>
                </a:solidFill>
                <a:latin typeface="Inter" panose="020B0604020202020204" charset="0"/>
                <a:ea typeface="Inter" panose="020B0604020202020204" charset="0"/>
              </a:rPr>
              <a:t>Articole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publicate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în</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reviste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ştiinţifice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indexate</a:t>
            </a:r>
            <a:endParaRPr lang="en-US" sz="1400" b="1" spc="22" dirty="0">
              <a:solidFill>
                <a:srgbClr val="000000"/>
              </a:solidFill>
              <a:latin typeface="Inter" panose="020B0604020202020204" charset="0"/>
              <a:ea typeface="Inter" panose="020B0604020202020204" charset="0"/>
            </a:endParaRPr>
          </a:p>
          <a:p>
            <a:pPr algn="just">
              <a:lnSpc>
                <a:spcPts val="1540"/>
              </a:lnSpc>
            </a:pPr>
            <a:endParaRPr lang="en-US" sz="1200" spc="22" dirty="0">
              <a:solidFill>
                <a:srgbClr val="000000"/>
              </a:solidFill>
              <a:latin typeface="Inter" panose="020B0604020202020204" charset="0"/>
              <a:ea typeface="Inter" panose="020B0604020202020204" charset="0"/>
            </a:endParaRPr>
          </a:p>
          <a:p>
            <a:pPr marL="228600" indent="-228600" algn="just">
              <a:lnSpc>
                <a:spcPts val="1540"/>
              </a:lnSpc>
              <a:buAutoNum type="alphaLcPeriod"/>
            </a:pPr>
            <a:r>
              <a:rPr lang="en-US" sz="1200" b="1" spc="24" dirty="0" err="1">
                <a:solidFill>
                  <a:srgbClr val="000000"/>
                </a:solidFill>
                <a:latin typeface="Inter" panose="020B0604020202020204" charset="0"/>
                <a:ea typeface="Inter" panose="020B0604020202020204" charset="0"/>
              </a:rPr>
              <a:t>Articole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și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recenzii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publicate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în</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reviste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ştiinţifice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indexate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Clarivate</a:t>
            </a:r>
            <a:r>
              <a:rPr lang="en-US" sz="1200" b="1" spc="24" dirty="0">
                <a:solidFill>
                  <a:srgbClr val="000000"/>
                </a:solidFill>
                <a:latin typeface="Inter" panose="020B0604020202020204" charset="0"/>
                <a:ea typeface="Inter" panose="020B0604020202020204" charset="0"/>
              </a:rPr>
              <a:t> Analytics, SCOPUS, EBSCO</a:t>
            </a:r>
            <a:endParaRPr lang="ro-RO" sz="1200" b="1" spc="24" dirty="0">
              <a:solidFill>
                <a:srgbClr val="000000"/>
              </a:solidFill>
              <a:latin typeface="Inter" panose="020B0604020202020204" charset="0"/>
              <a:ea typeface="Inter" panose="020B0604020202020204" charset="0"/>
            </a:endParaRPr>
          </a:p>
          <a:p>
            <a:pPr algn="just"/>
            <a:endParaRPr lang="ro-RO" sz="1200" b="1" dirty="0">
              <a:latin typeface="Inter" panose="020B0604020202020204" charset="0"/>
              <a:ea typeface="Inter" panose="020B0604020202020204" charset="0"/>
            </a:endParaRPr>
          </a:p>
          <a:p>
            <a:pPr indent="269875" algn="just">
              <a:lnSpc>
                <a:spcPts val="1540"/>
              </a:lnSpc>
              <a:buFont typeface="+mj-lt"/>
              <a:buAutoNum type="arabicPeriod" startAt="24"/>
            </a:pPr>
            <a:r>
              <a:rPr lang="fr-FR" sz="1200" b="1" dirty="0" err="1">
                <a:latin typeface="Inter" panose="020B0604020202020204" charset="0"/>
                <a:ea typeface="Inter" panose="020B0604020202020204" charset="0"/>
              </a:rPr>
              <a:t>Mihaela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Cozma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“Book </a:t>
            </a:r>
            <a:r>
              <a:rPr lang="fr-FR" sz="1200" dirty="0" err="1">
                <a:latin typeface="Inter" panose="020B0604020202020204" charset="0"/>
                <a:ea typeface="Inter" panose="020B0604020202020204" charset="0"/>
              </a:rPr>
              <a:t>review</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Najwa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Hamaoui</a:t>
            </a:r>
            <a:r>
              <a:rPr lang="fr-FR" sz="1200" dirty="0">
                <a:latin typeface="Inter" panose="020B0604020202020204" charset="0"/>
                <a:ea typeface="Inter" panose="020B0604020202020204" charset="0"/>
              </a:rPr>
              <a:t>, Daniel </a:t>
            </a:r>
            <a:r>
              <a:rPr lang="fr-FR" sz="1200" dirty="0" err="1">
                <a:latin typeface="Inter" panose="020B0604020202020204" charset="0"/>
                <a:ea typeface="Inter" panose="020B0604020202020204" charset="0"/>
              </a:rPr>
              <a:t>Dejica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Guest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Interpersonal</a:t>
            </a:r>
            <a:r>
              <a:rPr lang="fr-FR" sz="1200" dirty="0">
                <a:latin typeface="Inter" panose="020B0604020202020204" charset="0"/>
                <a:ea typeface="Inter" panose="020B0604020202020204" charset="0"/>
              </a:rPr>
              <a:t> and Inter-</a:t>
            </a:r>
            <a:r>
              <a:rPr lang="fr-FR" sz="1200" dirty="0" err="1">
                <a:latin typeface="Inter" panose="020B0604020202020204" charset="0"/>
                <a:ea typeface="Inter" panose="020B0604020202020204" charset="0"/>
              </a:rPr>
              <a:t>Linguistic</a:t>
            </a:r>
            <a:r>
              <a:rPr lang="fr-FR" sz="1200" dirty="0">
                <a:latin typeface="Inter" panose="020B0604020202020204" charset="0"/>
                <a:ea typeface="Inter" panose="020B0604020202020204" charset="0"/>
              </a:rPr>
              <a:t> Communication in the Digital Age. Digital Inclusion and </a:t>
            </a:r>
            <a:r>
              <a:rPr lang="fr-FR" sz="1200" dirty="0" err="1">
                <a:latin typeface="Inter" panose="020B0604020202020204" charset="0"/>
                <a:ea typeface="Inter" panose="020B0604020202020204" charset="0"/>
              </a:rPr>
              <a:t>Accessibility</a:t>
            </a:r>
            <a:r>
              <a:rPr lang="fr-FR" sz="1200" dirty="0">
                <a:latin typeface="Inter" panose="020B0604020202020204" charset="0"/>
                <a:ea typeface="Inter" panose="020B0604020202020204" charset="0"/>
              </a:rPr>
              <a:t>.” Bri</a:t>
            </a:r>
            <a:r>
              <a:rPr lang="fr-FR" sz="1200" i="1" dirty="0">
                <a:latin typeface="Inter" panose="020B0604020202020204" charset="0"/>
                <a:ea typeface="Inter" panose="020B0604020202020204" charset="0"/>
              </a:rPr>
              <a:t>tish and American </a:t>
            </a:r>
            <a:r>
              <a:rPr lang="fr-FR" sz="1200" i="1"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vol. XXVII, pp. 293-295.</a:t>
            </a:r>
            <a:endParaRPr lang="ro-RO" sz="1200" dirty="0">
              <a:latin typeface="Inter" panose="020B0604020202020204" charset="0"/>
              <a:ea typeface="Inter" panose="020B0604020202020204" charset="0"/>
            </a:endParaRPr>
          </a:p>
          <a:p>
            <a:pPr indent="269875" algn="just">
              <a:lnSpc>
                <a:spcPts val="1540"/>
              </a:lnSpc>
              <a:buFont typeface="+mj-lt"/>
              <a:buAutoNum type="arabicPeriod" startAt="24"/>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Maria </a:t>
            </a:r>
            <a:r>
              <a:rPr lang="fr-FR" sz="1200" b="1" dirty="0" err="1">
                <a:latin typeface="Inter" panose="020B0604020202020204" charset="0"/>
                <a:ea typeface="Inter" panose="020B0604020202020204" charset="0"/>
              </a:rPr>
              <a:t>Crețu</a:t>
            </a:r>
            <a:r>
              <a:rPr lang="ro-RO"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Eminescu's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chromatic</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lexicón</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coord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Iulian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Boldea</a:t>
            </a:r>
            <a:r>
              <a:rPr lang="fr-FR" sz="1200" dirty="0">
                <a:latin typeface="Inter" panose="020B0604020202020204" charset="0"/>
                <a:ea typeface="Inter" panose="020B0604020202020204" charset="0"/>
              </a:rPr>
              <a:t>, Cornel </a:t>
            </a:r>
            <a:r>
              <a:rPr lang="fr-FR" sz="1200" dirty="0" err="1">
                <a:latin typeface="Inter" panose="020B0604020202020204" charset="0"/>
                <a:ea typeface="Inter" panose="020B0604020202020204" charset="0"/>
              </a:rPr>
              <a:t>Sigmirean</a:t>
            </a:r>
            <a:r>
              <a:rPr lang="fr-FR" sz="1200" dirty="0">
                <a:latin typeface="Inter" panose="020B0604020202020204" charset="0"/>
                <a:ea typeface="Inter" panose="020B0604020202020204" charset="0"/>
              </a:rPr>
              <a:t>, Dumitru-Mircea </a:t>
            </a:r>
            <a:r>
              <a:rPr lang="fr-FR" sz="1200" dirty="0" err="1">
                <a:latin typeface="Inter" panose="020B0604020202020204" charset="0"/>
                <a:ea typeface="Inter" panose="020B0604020202020204" charset="0"/>
              </a:rPr>
              <a:t>Budă</a:t>
            </a:r>
            <a:r>
              <a:rPr lang="fr-FR" sz="1200" dirty="0">
                <a:latin typeface="Inter" panose="020B0604020202020204" charset="0"/>
                <a:ea typeface="Inter" panose="020B0604020202020204" charset="0"/>
              </a:rPr>
              <a:t>, “Reading </a:t>
            </a:r>
            <a:r>
              <a:rPr lang="fr-FR" sz="1200" dirty="0" err="1">
                <a:latin typeface="Inter" panose="020B0604020202020204" charset="0"/>
                <a:ea typeface="Inter" panose="020B0604020202020204" charset="0"/>
              </a:rPr>
              <a:t>Multiculturalism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Human</a:t>
            </a:r>
            <a:r>
              <a:rPr lang="fr-FR" sz="1200" dirty="0">
                <a:latin typeface="Inter" panose="020B0604020202020204" charset="0"/>
                <a:ea typeface="Inter" panose="020B0604020202020204" charset="0"/>
              </a:rPr>
              <a:t> and social perspectives. Section </a:t>
            </a:r>
            <a:r>
              <a:rPr lang="fr-FR" sz="1200" dirty="0" err="1">
                <a:latin typeface="Inter" panose="020B0604020202020204" charset="0"/>
                <a:ea typeface="Inter" panose="020B0604020202020204" charset="0"/>
              </a:rPr>
              <a:t>Language</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Discourse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Tîrgu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Mureș</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Arhipelag</a:t>
            </a:r>
            <a:r>
              <a:rPr lang="fr-FR" sz="1200" dirty="0">
                <a:latin typeface="Inter" panose="020B0604020202020204" charset="0"/>
                <a:ea typeface="Inter" panose="020B0604020202020204" charset="0"/>
              </a:rPr>
              <a:t> XXI </a:t>
            </a:r>
            <a:r>
              <a:rPr lang="fr-FR" sz="1200" dirty="0" err="1">
                <a:latin typeface="Inter" panose="020B0604020202020204" charset="0"/>
                <a:ea typeface="Inter" panose="020B0604020202020204" charset="0"/>
              </a:rPr>
              <a:t>Press</a:t>
            </a:r>
            <a:r>
              <a:rPr lang="fr-FR" sz="1200" dirty="0">
                <a:latin typeface="Inter" panose="020B0604020202020204" charset="0"/>
                <a:ea typeface="Inter" panose="020B0604020202020204" charset="0"/>
              </a:rPr>
              <a:t>, 2021, p. 231-238.</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4"/>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Maria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Interferencias</a:t>
            </a:r>
            <a:r>
              <a:rPr lang="fr-FR" sz="1200" dirty="0">
                <a:latin typeface="Inter" panose="020B0604020202020204" charset="0"/>
                <a:ea typeface="Inter" panose="020B0604020202020204" charset="0"/>
              </a:rPr>
              <a:t> en la </a:t>
            </a:r>
            <a:r>
              <a:rPr lang="fr-FR" sz="1200" dirty="0" err="1">
                <a:latin typeface="Inter" panose="020B0604020202020204" charset="0"/>
                <a:ea typeface="Inter" panose="020B0604020202020204" charset="0"/>
              </a:rPr>
              <a:t>traducción</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español</a:t>
            </a:r>
            <a:r>
              <a:rPr lang="fr-FR" sz="1200" dirty="0">
                <a:latin typeface="Inter" panose="020B0604020202020204" charset="0"/>
                <a:ea typeface="Inter" panose="020B0604020202020204" charset="0"/>
              </a:rPr>
              <a:t> de los </a:t>
            </a:r>
            <a:r>
              <a:rPr lang="fr-FR" sz="1200" dirty="0" err="1">
                <a:latin typeface="Inter" panose="020B0604020202020204" charset="0"/>
                <a:ea typeface="Inter" panose="020B0604020202020204" charset="0"/>
              </a:rPr>
              <a:t>lexemas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cromáticos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presentes</a:t>
            </a:r>
            <a:r>
              <a:rPr lang="fr-FR" sz="1200" dirty="0">
                <a:latin typeface="Inter" panose="020B0604020202020204" charset="0"/>
                <a:ea typeface="Inter" panose="020B0604020202020204" charset="0"/>
              </a:rPr>
              <a:t> en la </a:t>
            </a:r>
            <a:r>
              <a:rPr lang="fr-FR" sz="1200" dirty="0" err="1">
                <a:latin typeface="Inter" panose="020B0604020202020204" charset="0"/>
                <a:ea typeface="Inter" panose="020B0604020202020204" charset="0"/>
              </a:rPr>
              <a:t>poesía</a:t>
            </a:r>
            <a:r>
              <a:rPr lang="fr-FR" sz="1200" dirty="0">
                <a:latin typeface="Inter" panose="020B0604020202020204" charset="0"/>
                <a:ea typeface="Inter" panose="020B0604020202020204" charset="0"/>
              </a:rPr>
              <a:t> de Eminescu.” </a:t>
            </a:r>
            <a:r>
              <a:rPr lang="fr-FR" sz="1200" dirty="0" err="1">
                <a:latin typeface="Inter" panose="020B0604020202020204" charset="0"/>
                <a:ea typeface="Inter" panose="020B0604020202020204" charset="0"/>
              </a:rPr>
              <a:t>Analele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Universităţii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Timişoara, </a:t>
            </a:r>
            <a:r>
              <a:rPr lang="fr-FR" sz="1200" dirty="0" err="1">
                <a:latin typeface="Inter" panose="020B0604020202020204" charset="0"/>
                <a:ea typeface="Inter" panose="020B0604020202020204" charset="0"/>
              </a:rPr>
              <a:t>Seria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Ştiinţe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Filologice</a:t>
            </a:r>
            <a:r>
              <a:rPr lang="fr-FR" sz="1200" dirty="0">
                <a:latin typeface="Inter" panose="020B0604020202020204" charset="0"/>
                <a:ea typeface="Inter" panose="020B0604020202020204" charset="0"/>
              </a:rPr>
              <a:t>, LIX/2021,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Universităţii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Timişoara, 2021, p. 63-90. </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4"/>
            </a:pPr>
            <a:r>
              <a:rPr lang="fr-FR" sz="1200" b="1" dirty="0" err="1">
                <a:latin typeface="Inter" panose="020B0604020202020204" charset="0"/>
                <a:ea typeface="Inter" panose="020B0604020202020204" charset="0"/>
              </a:rPr>
              <a:t>Andreea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Dincă</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Mădălina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Chitez</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Assessing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learners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academic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phraseology</a:t>
            </a:r>
            <a:r>
              <a:rPr lang="fr-FR" sz="1200" dirty="0">
                <a:latin typeface="Inter" panose="020B0604020202020204" charset="0"/>
                <a:ea typeface="Inter" panose="020B0604020202020204" charset="0"/>
              </a:rPr>
              <a:t> in the digital </a:t>
            </a:r>
            <a:r>
              <a:rPr lang="fr-FR" sz="1200" dirty="0" err="1">
                <a:latin typeface="Inter" panose="020B0604020202020204" charset="0"/>
                <a:ea typeface="Inter" panose="020B0604020202020204" charset="0"/>
              </a:rPr>
              <a:t>age</a:t>
            </a:r>
            <a:r>
              <a:rPr lang="fr-FR" sz="1200" dirty="0">
                <a:latin typeface="Inter" panose="020B0604020202020204" charset="0"/>
                <a:ea typeface="Inter" panose="020B0604020202020204" charset="0"/>
              </a:rPr>
              <a:t>: a corpus-</a:t>
            </a:r>
            <a:r>
              <a:rPr lang="fr-FR" sz="1200" dirty="0" err="1">
                <a:latin typeface="Inter" panose="020B0604020202020204" charset="0"/>
                <a:ea typeface="Inter" panose="020B0604020202020204" charset="0"/>
              </a:rPr>
              <a:t>informed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approach</a:t>
            </a:r>
            <a:r>
              <a:rPr lang="fr-FR" sz="1200" dirty="0">
                <a:latin typeface="Inter" panose="020B0604020202020204" charset="0"/>
                <a:ea typeface="Inter" panose="020B0604020202020204" charset="0"/>
              </a:rPr>
              <a:t> to ESP </a:t>
            </a:r>
            <a:r>
              <a:rPr lang="fr-FR" sz="1200" dirty="0" err="1">
                <a:latin typeface="Inter" panose="020B0604020202020204" charset="0"/>
                <a:ea typeface="Inter" panose="020B0604020202020204" charset="0"/>
              </a:rPr>
              <a:t>texts</a:t>
            </a:r>
            <a:r>
              <a:rPr lang="fr-FR" sz="1200" dirty="0">
                <a:latin typeface="Inter" panose="020B0604020202020204" charset="0"/>
                <a:ea typeface="Inter" panose="020B0604020202020204" charset="0"/>
              </a:rPr>
              <a:t>.” The Journal of </a:t>
            </a:r>
            <a:r>
              <a:rPr lang="fr-FR" sz="1200" dirty="0" err="1">
                <a:latin typeface="Inter" panose="020B0604020202020204" charset="0"/>
                <a:ea typeface="Inter" panose="020B0604020202020204" charset="0"/>
              </a:rPr>
              <a:t>Teaching</a:t>
            </a:r>
            <a:r>
              <a:rPr lang="fr-FR" sz="1200" dirty="0">
                <a:latin typeface="Inter" panose="020B0604020202020204" charset="0"/>
                <a:ea typeface="Inter" panose="020B0604020202020204" charset="0"/>
              </a:rPr>
              <a:t> English for </a:t>
            </a:r>
            <a:r>
              <a:rPr lang="fr-FR" sz="1200" dirty="0" err="1">
                <a:latin typeface="Inter" panose="020B0604020202020204" charset="0"/>
                <a:ea typeface="Inter" panose="020B0604020202020204" charset="0"/>
              </a:rPr>
              <a:t>Specific</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Academic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Purposes</a:t>
            </a:r>
            <a:r>
              <a:rPr lang="fr-FR" sz="1200" dirty="0">
                <a:latin typeface="Inter" panose="020B0604020202020204" charset="0"/>
                <a:ea typeface="Inter" panose="020B0604020202020204" charset="0"/>
              </a:rPr>
              <a:t>, Vol. 9(1), 2021, p- 71-84.</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4"/>
            </a:pPr>
            <a:r>
              <a:rPr lang="fr-FR" sz="1200" b="1" dirty="0">
                <a:latin typeface="Inter" panose="020B0604020202020204" charset="0"/>
                <a:ea typeface="Inter" panose="020B0604020202020204" charset="0"/>
              </a:rPr>
              <a:t>Ileana </a:t>
            </a:r>
            <a:r>
              <a:rPr lang="fr-FR" sz="1200" b="1" dirty="0" err="1">
                <a:latin typeface="Inter" panose="020B0604020202020204" charset="0"/>
                <a:ea typeface="Inter" panose="020B0604020202020204" charset="0"/>
              </a:rPr>
              <a:t>Neli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Eiben</a:t>
            </a:r>
            <a:r>
              <a:rPr lang="fr-FR" sz="1200" dirty="0">
                <a:latin typeface="Inter" panose="020B0604020202020204" charset="0"/>
                <a:ea typeface="Inter" panose="020B0604020202020204" charset="0"/>
              </a:rPr>
              <a:t>. “La formation en traduction littéraire : tendances déformantes et dépassement du sentiment d’infériorité chez l’apprenti‐traducteur.” </a:t>
            </a:r>
            <a:r>
              <a:rPr lang="fr-FR" sz="1200" i="1" dirty="0" err="1">
                <a:latin typeface="Inter" panose="020B0604020202020204" charset="0"/>
                <a:ea typeface="Inter" panose="020B0604020202020204" charset="0"/>
              </a:rPr>
              <a:t>Studia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Universitatis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Babes</a:t>
            </a:r>
            <a:r>
              <a:rPr lang="fr-FR" sz="1200" i="1" dirty="0">
                <a:latin typeface="Inter" panose="020B0604020202020204" charset="0"/>
                <a:ea typeface="Inter" panose="020B0604020202020204" charset="0"/>
              </a:rPr>
              <a:t>-Bolyai, </a:t>
            </a:r>
            <a:r>
              <a:rPr lang="fr-FR" sz="1200" i="1" dirty="0" err="1">
                <a:latin typeface="Inter" panose="020B0604020202020204" charset="0"/>
                <a:ea typeface="Inter" panose="020B0604020202020204" charset="0"/>
              </a:rPr>
              <a:t>Philologia</a:t>
            </a:r>
            <a:r>
              <a:rPr lang="fr-FR" sz="1200" dirty="0">
                <a:latin typeface="Inter" panose="020B0604020202020204" charset="0"/>
                <a:ea typeface="Inter" panose="020B0604020202020204" charset="0"/>
              </a:rPr>
              <a:t>, Volume 56 (LXVI), 1/2021, p. 161-172.</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4"/>
            </a:pPr>
            <a:r>
              <a:rPr lang="fr-FR" sz="1200" b="1" dirty="0">
                <a:latin typeface="Inter" panose="020B0604020202020204" charset="0"/>
                <a:ea typeface="Inter" panose="020B0604020202020204" charset="0"/>
              </a:rPr>
              <a:t>Ileana </a:t>
            </a:r>
            <a:r>
              <a:rPr lang="fr-FR" sz="1200" b="1" dirty="0" err="1">
                <a:latin typeface="Inter" panose="020B0604020202020204" charset="0"/>
                <a:ea typeface="Inter" panose="020B0604020202020204" charset="0"/>
              </a:rPr>
              <a:t>Neli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Eiben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Mihaela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Mudure</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Alte </a:t>
            </a:r>
            <a:r>
              <a:rPr lang="fr-FR" sz="1200" i="1" dirty="0" err="1">
                <a:latin typeface="Inter" panose="020B0604020202020204" charset="0"/>
                <a:ea typeface="Inter" panose="020B0604020202020204" charset="0"/>
              </a:rPr>
              <a:t>Lecturi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Canadiene</a:t>
            </a:r>
            <a:r>
              <a:rPr lang="fr-FR" sz="1200" i="1" dirty="0">
                <a:latin typeface="Inter" panose="020B0604020202020204" charset="0"/>
                <a:ea typeface="Inter" panose="020B0604020202020204" charset="0"/>
              </a:rPr>
              <a:t> / </a:t>
            </a:r>
            <a:r>
              <a:rPr lang="fr-FR" sz="1200" i="1" dirty="0" err="1">
                <a:latin typeface="Inter" panose="020B0604020202020204" charset="0"/>
                <a:ea typeface="Inter" panose="020B0604020202020204" charset="0"/>
              </a:rPr>
              <a:t>Other</a:t>
            </a:r>
            <a:r>
              <a:rPr lang="fr-FR" sz="1200" i="1" dirty="0">
                <a:latin typeface="Inter" panose="020B0604020202020204" charset="0"/>
                <a:ea typeface="Inter" panose="020B0604020202020204" charset="0"/>
              </a:rPr>
              <a:t> Canadian </a:t>
            </a:r>
            <a:r>
              <a:rPr lang="fr-FR" sz="1200" i="1" dirty="0" err="1">
                <a:latin typeface="Inter" panose="020B0604020202020204" charset="0"/>
                <a:ea typeface="Inter" panose="020B0604020202020204" charset="0"/>
              </a:rPr>
              <a:t>Readings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Analele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Universității</a:t>
            </a:r>
            <a:r>
              <a:rPr lang="fr-FR" sz="1200" i="1" dirty="0">
                <a:latin typeface="Inter" panose="020B0604020202020204" charset="0"/>
                <a:ea typeface="Inter" panose="020B0604020202020204" charset="0"/>
              </a:rPr>
              <a:t> de </a:t>
            </a:r>
            <a:r>
              <a:rPr lang="fr-FR" sz="1200" i="1" dirty="0" err="1">
                <a:latin typeface="Inter" panose="020B0604020202020204" charset="0"/>
                <a:ea typeface="Inter" panose="020B0604020202020204" charset="0"/>
              </a:rPr>
              <a:t>Vest</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din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Timișoara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Seria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științe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filologice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EUV, LIX/2021, p. 274-277.</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4"/>
            </a:pPr>
            <a:r>
              <a:rPr lang="fr-FR" sz="1200" b="1" dirty="0">
                <a:latin typeface="Inter" panose="020B0604020202020204" charset="0"/>
                <a:ea typeface="Inter" panose="020B0604020202020204" charset="0"/>
              </a:rPr>
              <a:t>Eliza Filimon</a:t>
            </a:r>
            <a:r>
              <a:rPr lang="fr-FR" sz="1200" dirty="0">
                <a:latin typeface="Inter" panose="020B0604020202020204" charset="0"/>
                <a:ea typeface="Inter" panose="020B0604020202020204" charset="0"/>
              </a:rPr>
              <a:t>. “‘Cristina Nicolae: A Voyage </a:t>
            </a:r>
            <a:r>
              <a:rPr lang="fr-FR" sz="1200" dirty="0" err="1">
                <a:latin typeface="Inter" panose="020B0604020202020204" charset="0"/>
                <a:ea typeface="Inter" panose="020B0604020202020204" charset="0"/>
              </a:rPr>
              <a:t>Within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Representations</a:t>
            </a:r>
            <a:r>
              <a:rPr lang="fr-FR" sz="1200" dirty="0">
                <a:latin typeface="Inter" panose="020B0604020202020204" charset="0"/>
                <a:ea typeface="Inter" panose="020B0604020202020204" charset="0"/>
              </a:rPr>
              <a:t> of the Self in Oscar Wilde, Virginia Woolf, </a:t>
            </a:r>
            <a:r>
              <a:rPr lang="fr-FR" sz="1200" dirty="0" err="1">
                <a:latin typeface="Inter" panose="020B0604020202020204" charset="0"/>
                <a:ea typeface="Inter" panose="020B0604020202020204" charset="0"/>
              </a:rPr>
              <a:t>Leon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Wieseltier</a:t>
            </a:r>
            <a:r>
              <a:rPr lang="fr-FR" sz="1200" dirty="0">
                <a:latin typeface="Inter" panose="020B0604020202020204" charset="0"/>
                <a:ea typeface="Inter" panose="020B0604020202020204" charset="0"/>
              </a:rPr>
              <a:t>’, ISBN 978-973-125-876-8.” RJES, 18/2021, pp. 189-190.</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4"/>
            </a:pPr>
            <a:r>
              <a:rPr lang="fr-FR" sz="1200" b="1" dirty="0">
                <a:latin typeface="Inter" panose="020B0604020202020204" charset="0"/>
                <a:ea typeface="Inter" panose="020B0604020202020204" charset="0"/>
              </a:rPr>
              <a:t>Daniela </a:t>
            </a:r>
            <a:r>
              <a:rPr lang="fr-FR" sz="1200" b="1" dirty="0" err="1">
                <a:latin typeface="Inter" panose="020B0604020202020204" charset="0"/>
                <a:ea typeface="Inter" panose="020B0604020202020204" charset="0"/>
              </a:rPr>
              <a:t>Gheltofan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„Fantastic </a:t>
            </a:r>
            <a:r>
              <a:rPr lang="fr-FR" sz="1200" dirty="0" err="1">
                <a:latin typeface="Inter" panose="020B0604020202020204" charset="0"/>
                <a:ea typeface="Inter" panose="020B0604020202020204" charset="0"/>
              </a:rPr>
              <a:t>Realia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Some</a:t>
            </a:r>
            <a:r>
              <a:rPr lang="fr-FR" sz="1200" dirty="0">
                <a:latin typeface="Inter" panose="020B0604020202020204" charset="0"/>
                <a:ea typeface="Inter" panose="020B0604020202020204" charset="0"/>
              </a:rPr>
              <a:t> Lexical </a:t>
            </a:r>
            <a:r>
              <a:rPr lang="fr-FR" sz="1200" dirty="0" err="1">
                <a:latin typeface="Inter" panose="020B0604020202020204" charset="0"/>
                <a:ea typeface="Inter" panose="020B0604020202020204" charset="0"/>
              </a:rPr>
              <a:t>Correspondences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Russian-Romanian</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Scientific Bulletin of the </a:t>
            </a:r>
            <a:r>
              <a:rPr lang="fr-FR" sz="1200" i="1" dirty="0" err="1">
                <a:latin typeface="Inter" panose="020B0604020202020204" charset="0"/>
                <a:ea typeface="Inter" panose="020B0604020202020204" charset="0"/>
              </a:rPr>
              <a:t>Politehnica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University</a:t>
            </a:r>
            <a:r>
              <a:rPr lang="fr-FR" sz="1200" i="1" dirty="0">
                <a:latin typeface="Inter" panose="020B0604020202020204" charset="0"/>
                <a:ea typeface="Inter" panose="020B0604020202020204" charset="0"/>
              </a:rPr>
              <a:t> of Timişoara. Transactions on Modern </a:t>
            </a:r>
            <a:r>
              <a:rPr lang="fr-FR" sz="1200" i="1" dirty="0" err="1">
                <a:latin typeface="Inter" panose="020B0604020202020204" charset="0"/>
                <a:ea typeface="Inter" panose="020B0604020202020204" charset="0"/>
              </a:rPr>
              <a:t>Languages</a:t>
            </a:r>
            <a:r>
              <a:rPr lang="fr-FR" sz="1200" dirty="0">
                <a:latin typeface="Inter" panose="020B0604020202020204" charset="0"/>
                <a:ea typeface="Inter" panose="020B0604020202020204" charset="0"/>
              </a:rPr>
              <a:t>, Vol. 20, Issue 1 / 2021, p. 16-28.</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4"/>
            </a:pPr>
            <a:r>
              <a:rPr lang="fr-FR" sz="1200" b="1" dirty="0" err="1">
                <a:latin typeface="Inter" panose="020B0604020202020204" charset="0"/>
                <a:ea typeface="Inter" panose="020B0604020202020204" charset="0"/>
              </a:rPr>
              <a:t>Codruța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Goșa</a:t>
            </a:r>
            <a:r>
              <a:rPr lang="fr-FR" sz="1200" b="1" dirty="0">
                <a:latin typeface="Inter" panose="020B0604020202020204" charset="0"/>
                <a:ea typeface="Inter" panose="020B0604020202020204" charset="0"/>
              </a:rPr>
              <a:t>, Valentina, </a:t>
            </a:r>
            <a:r>
              <a:rPr lang="fr-FR" sz="1200" b="1" dirty="0" err="1">
                <a:latin typeface="Inter" panose="020B0604020202020204" charset="0"/>
                <a:ea typeface="Inter" panose="020B0604020202020204" charset="0"/>
              </a:rPr>
              <a:t>Mureșan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Exploring</a:t>
            </a:r>
            <a:r>
              <a:rPr lang="fr-FR" sz="1200" dirty="0">
                <a:latin typeface="Inter" panose="020B0604020202020204" charset="0"/>
                <a:ea typeface="Inter" panose="020B0604020202020204" charset="0"/>
              </a:rPr>
              <a:t> Online </a:t>
            </a:r>
            <a:r>
              <a:rPr lang="fr-FR" sz="1200" dirty="0" err="1">
                <a:latin typeface="Inter" panose="020B0604020202020204" charset="0"/>
                <a:ea typeface="Inter" panose="020B0604020202020204" charset="0"/>
              </a:rPr>
              <a:t>Teaching</a:t>
            </a:r>
            <a:r>
              <a:rPr lang="fr-FR" sz="1200" dirty="0">
                <a:latin typeface="Inter" panose="020B0604020202020204" charset="0"/>
                <a:ea typeface="Inter" panose="020B0604020202020204" charset="0"/>
              </a:rPr>
              <a:t> and Learning. A Case </a:t>
            </a:r>
            <a:r>
              <a:rPr lang="fr-FR" sz="1200" dirty="0" err="1">
                <a:latin typeface="Inter" panose="020B0604020202020204" charset="0"/>
                <a:ea typeface="Inter" panose="020B0604020202020204" charset="0"/>
              </a:rPr>
              <a:t>Study</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Romanian</a:t>
            </a:r>
            <a:r>
              <a:rPr lang="fr-FR" sz="1200" i="1" dirty="0">
                <a:latin typeface="Inter" panose="020B0604020202020204" charset="0"/>
                <a:ea typeface="Inter" panose="020B0604020202020204" charset="0"/>
              </a:rPr>
              <a:t> Journal of English </a:t>
            </a:r>
            <a:r>
              <a:rPr lang="fr-FR" sz="1200" i="1"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vol. 18(1), 2021, 88-97.</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4"/>
            </a:pPr>
            <a:r>
              <a:rPr lang="fr-FR" sz="1200" b="1" dirty="0" err="1">
                <a:latin typeface="Inter" panose="020B0604020202020204" charset="0"/>
                <a:ea typeface="Inter" panose="020B0604020202020204" charset="0"/>
              </a:rPr>
              <a:t>Codruța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Goșa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Exploring</a:t>
            </a:r>
            <a:r>
              <a:rPr lang="fr-FR" sz="1200" dirty="0">
                <a:latin typeface="Inter" panose="020B0604020202020204" charset="0"/>
                <a:ea typeface="Inter" panose="020B0604020202020204" charset="0"/>
              </a:rPr>
              <a:t> Online </a:t>
            </a:r>
            <a:r>
              <a:rPr lang="fr-FR" sz="1200" dirty="0" err="1">
                <a:latin typeface="Inter" panose="020B0604020202020204" charset="0"/>
                <a:ea typeface="Inter" panose="020B0604020202020204" charset="0"/>
              </a:rPr>
              <a:t>Teaching</a:t>
            </a:r>
            <a:r>
              <a:rPr lang="fr-FR" sz="1200" dirty="0">
                <a:latin typeface="Inter" panose="020B0604020202020204" charset="0"/>
                <a:ea typeface="Inter" panose="020B0604020202020204" charset="0"/>
              </a:rPr>
              <a:t> and Learning. A Case </a:t>
            </a:r>
            <a:r>
              <a:rPr lang="fr-FR" sz="1200" dirty="0" err="1">
                <a:latin typeface="Inter" panose="020B0604020202020204" charset="0"/>
                <a:ea typeface="Inter" panose="020B0604020202020204" charset="0"/>
              </a:rPr>
              <a:t>Study</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Romanian</a:t>
            </a:r>
            <a:r>
              <a:rPr lang="fr-FR" sz="1200" i="1" dirty="0">
                <a:latin typeface="Inter" panose="020B0604020202020204" charset="0"/>
                <a:ea typeface="Inter" panose="020B0604020202020204" charset="0"/>
              </a:rPr>
              <a:t> Journal of English </a:t>
            </a:r>
            <a:r>
              <a:rPr lang="fr-FR" sz="1200" i="1" dirty="0" err="1">
                <a:latin typeface="Inter" panose="020B0604020202020204" charset="0"/>
                <a:ea typeface="Inter" panose="020B0604020202020204" charset="0"/>
              </a:rPr>
              <a:t>Studie</a:t>
            </a:r>
            <a:r>
              <a:rPr lang="fr-FR" sz="1200" dirty="0" err="1">
                <a:latin typeface="Inter" panose="020B0604020202020204" charset="0"/>
                <a:ea typeface="Inter" panose="020B0604020202020204" charset="0"/>
              </a:rPr>
              <a:t>s</a:t>
            </a:r>
            <a:r>
              <a:rPr lang="fr-FR" sz="1200" dirty="0">
                <a:latin typeface="Inter" panose="020B0604020202020204" charset="0"/>
                <a:ea typeface="Inter" panose="020B0604020202020204" charset="0"/>
              </a:rPr>
              <a:t> 18/2021.</a:t>
            </a:r>
            <a:endParaRPr lang="en-US" sz="1200" b="1" spc="24" dirty="0">
              <a:solidFill>
                <a:srgbClr val="000000"/>
              </a:solidFill>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23</a:t>
            </a:r>
            <a:endParaRPr lang="en-US" sz="1103" spc="22" dirty="0">
              <a:solidFill>
                <a:srgbClr val="164F84"/>
              </a:solidFill>
              <a:latin typeface="Inter Bold"/>
            </a:endParaRPr>
          </a:p>
        </p:txBody>
      </p:sp>
      <p:sp>
        <p:nvSpPr>
          <p:cNvPr id="14"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extLst>
      <p:ext uri="{BB962C8B-B14F-4D97-AF65-F5344CB8AC3E}">
        <p14:creationId xmlns:p14="http://schemas.microsoft.com/office/powerpoint/2010/main" val="3447268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859095" cy="1162342"/>
          </a:xfrm>
        </p:grpSpPr>
        <p:sp>
          <p:nvSpPr>
            <p:cNvPr id="3" name="Freeform 3"/>
            <p:cNvSpPr/>
            <p:nvPr/>
          </p:nvSpPr>
          <p:spPr>
            <a:xfrm>
              <a:off x="0" y="0"/>
              <a:ext cx="3859095" cy="1162342"/>
            </a:xfrm>
            <a:custGeom>
              <a:avLst/>
              <a:gdLst/>
              <a:ahLst/>
              <a:cxnLst/>
              <a:rect l="l" t="t" r="r" b="b"/>
              <a:pathLst>
                <a:path w="3859095" h="1162342">
                  <a:moveTo>
                    <a:pt x="0" y="0"/>
                  </a:moveTo>
                  <a:lnTo>
                    <a:pt x="3859095" y="0"/>
                  </a:lnTo>
                  <a:lnTo>
                    <a:pt x="3859095" y="1162342"/>
                  </a:lnTo>
                  <a:lnTo>
                    <a:pt x="0" y="1162342"/>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sp>
        <p:nvSpPr>
          <p:cNvPr id="9" name="TextBox 9"/>
          <p:cNvSpPr txBox="1"/>
          <p:nvPr/>
        </p:nvSpPr>
        <p:spPr>
          <a:xfrm>
            <a:off x="571467" y="2665538"/>
            <a:ext cx="6460175" cy="6724918"/>
          </a:xfrm>
          <a:prstGeom prst="rect">
            <a:avLst/>
          </a:prstGeom>
        </p:spPr>
        <p:txBody>
          <a:bodyPr wrap="square" lIns="0" tIns="0" rIns="0" bIns="0" rtlCol="0" anchor="t">
            <a:spAutoFit/>
          </a:bodyPr>
          <a:lstStyle/>
          <a:p>
            <a:pPr algn="just">
              <a:lnSpc>
                <a:spcPts val="1540"/>
              </a:lnSpc>
            </a:pPr>
            <a:r>
              <a:rPr lang="en-US" sz="1400" b="1" spc="22" dirty="0">
                <a:solidFill>
                  <a:srgbClr val="000000"/>
                </a:solidFill>
                <a:latin typeface="Inter" panose="020B0604020202020204" charset="0"/>
                <a:ea typeface="Inter" panose="020B0604020202020204" charset="0"/>
              </a:rPr>
              <a:t>A.   </a:t>
            </a:r>
            <a:r>
              <a:rPr lang="en-US" sz="1400" b="1" spc="22" dirty="0" err="1">
                <a:solidFill>
                  <a:srgbClr val="000000"/>
                </a:solidFill>
                <a:latin typeface="Inter" panose="020B0604020202020204" charset="0"/>
                <a:ea typeface="Inter" panose="020B0604020202020204" charset="0"/>
              </a:rPr>
              <a:t>Articole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publicate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în</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reviste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ştiinţifice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indexate</a:t>
            </a:r>
            <a:endParaRPr lang="en-US" sz="1400" b="1" spc="22" dirty="0">
              <a:solidFill>
                <a:srgbClr val="000000"/>
              </a:solidFill>
              <a:latin typeface="Inter" panose="020B0604020202020204" charset="0"/>
              <a:ea typeface="Inter" panose="020B0604020202020204" charset="0"/>
            </a:endParaRPr>
          </a:p>
          <a:p>
            <a:pPr algn="just">
              <a:lnSpc>
                <a:spcPts val="1540"/>
              </a:lnSpc>
            </a:pPr>
            <a:endParaRPr lang="en-US" sz="1200" spc="22" dirty="0">
              <a:solidFill>
                <a:srgbClr val="000000"/>
              </a:solidFill>
              <a:latin typeface="Inter" panose="020B0604020202020204" charset="0"/>
              <a:ea typeface="Inter" panose="020B0604020202020204" charset="0"/>
            </a:endParaRPr>
          </a:p>
          <a:p>
            <a:pPr marL="228600" indent="-228600" algn="just">
              <a:lnSpc>
                <a:spcPts val="1540"/>
              </a:lnSpc>
              <a:buAutoNum type="alphaLcPeriod"/>
            </a:pPr>
            <a:r>
              <a:rPr lang="en-US" sz="1200" b="1" spc="24" dirty="0" err="1">
                <a:solidFill>
                  <a:srgbClr val="000000"/>
                </a:solidFill>
                <a:latin typeface="Inter" panose="020B0604020202020204" charset="0"/>
                <a:ea typeface="Inter" panose="020B0604020202020204" charset="0"/>
              </a:rPr>
              <a:t>Articole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și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recenzii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publicate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în</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reviste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ştiinţifice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indexate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Clarivate</a:t>
            </a:r>
            <a:r>
              <a:rPr lang="en-US" sz="1200" b="1" spc="24" dirty="0">
                <a:solidFill>
                  <a:srgbClr val="000000"/>
                </a:solidFill>
                <a:latin typeface="Inter" panose="020B0604020202020204" charset="0"/>
                <a:ea typeface="Inter" panose="020B0604020202020204" charset="0"/>
              </a:rPr>
              <a:t> Analytics, SCOPUS, EBSCO</a:t>
            </a:r>
            <a:endParaRPr lang="ro-RO" sz="1200" b="1" spc="24" dirty="0">
              <a:solidFill>
                <a:srgbClr val="000000"/>
              </a:solidFill>
              <a:latin typeface="Inter" panose="020B0604020202020204" charset="0"/>
              <a:ea typeface="Inter" panose="020B0604020202020204" charset="0"/>
            </a:endParaRPr>
          </a:p>
          <a:p>
            <a:pPr algn="just"/>
            <a:endParaRPr lang="ro-RO" sz="1200" b="1" dirty="0">
              <a:latin typeface="Inter" panose="020B0604020202020204" charset="0"/>
              <a:ea typeface="Inter" panose="020B0604020202020204" charset="0"/>
            </a:endParaRPr>
          </a:p>
          <a:p>
            <a:pPr indent="269875" algn="just">
              <a:lnSpc>
                <a:spcPts val="1540"/>
              </a:lnSpc>
              <a:buFont typeface="+mj-lt"/>
              <a:buAutoNum type="arabicPeriod" startAt="34"/>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b="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şi</a:t>
            </a:r>
            <a:r>
              <a:rPr lang="fr-FR" sz="1200" dirty="0">
                <a:latin typeface="Inter" panose="020B0604020202020204" charset="0"/>
                <a:ea typeface="Inter" panose="020B0604020202020204" charset="0"/>
              </a:rPr>
              <a:t> Emilio </a:t>
            </a:r>
            <a:r>
              <a:rPr lang="fr-FR" sz="1200" dirty="0" err="1">
                <a:latin typeface="Inter" panose="020B0604020202020204" charset="0"/>
                <a:ea typeface="Inter" panose="020B0604020202020204" charset="0"/>
              </a:rPr>
              <a:t>Gallardo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Saborido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Nuevas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estrategias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epistemológicas</a:t>
            </a:r>
            <a:r>
              <a:rPr lang="fr-FR" sz="1200" dirty="0">
                <a:latin typeface="Inter" panose="020B0604020202020204" charset="0"/>
                <a:ea typeface="Inter" panose="020B0604020202020204" charset="0"/>
              </a:rPr>
              <a:t> para </a:t>
            </a:r>
            <a:r>
              <a:rPr lang="fr-FR" sz="1200" dirty="0" err="1">
                <a:latin typeface="Inter" panose="020B0604020202020204" charset="0"/>
                <a:ea typeface="Inter" panose="020B0604020202020204" charset="0"/>
              </a:rPr>
              <a:t>enfocar</a:t>
            </a:r>
            <a:r>
              <a:rPr lang="fr-FR" sz="1200" dirty="0">
                <a:latin typeface="Inter" panose="020B0604020202020204" charset="0"/>
                <a:ea typeface="Inter" panose="020B0604020202020204" charset="0"/>
              </a:rPr>
              <a:t> las </a:t>
            </a:r>
            <a:r>
              <a:rPr lang="fr-FR" sz="1200" dirty="0" err="1">
                <a:latin typeface="Inter" panose="020B0604020202020204" charset="0"/>
                <a:ea typeface="Inter" panose="020B0604020202020204" charset="0"/>
              </a:rPr>
              <a:t>relaciones</a:t>
            </a:r>
            <a:r>
              <a:rPr lang="fr-FR" sz="1200" dirty="0">
                <a:latin typeface="Inter" panose="020B0604020202020204" charset="0"/>
                <a:ea typeface="Inter" panose="020B0604020202020204" charset="0"/>
              </a:rPr>
              <a:t> culturales en la Guerra </a:t>
            </a:r>
            <a:r>
              <a:rPr lang="fr-FR" sz="1200" dirty="0" err="1">
                <a:latin typeface="Inter" panose="020B0604020202020204" charset="0"/>
                <a:ea typeface="Inter" panose="020B0604020202020204" charset="0"/>
              </a:rPr>
              <a:t>Fría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introducerea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dosarului</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34"/>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“Emilio </a:t>
            </a:r>
            <a:r>
              <a:rPr lang="fr-FR" sz="1200" dirty="0" err="1">
                <a:latin typeface="Inter" panose="020B0604020202020204" charset="0"/>
                <a:ea typeface="Inter" panose="020B0604020202020204" charset="0"/>
              </a:rPr>
              <a:t>Galardo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Saborido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Jesús</a:t>
            </a:r>
            <a:r>
              <a:rPr lang="fr-FR" sz="1200" dirty="0">
                <a:latin typeface="Inter" panose="020B0604020202020204" charset="0"/>
                <a:ea typeface="Inter" panose="020B0604020202020204" charset="0"/>
              </a:rPr>
              <a:t> Gómez de </a:t>
            </a:r>
            <a:r>
              <a:rPr lang="fr-FR" sz="1200" dirty="0" err="1">
                <a:latin typeface="Inter" panose="020B0604020202020204" charset="0"/>
                <a:ea typeface="Inter" panose="020B0604020202020204" charset="0"/>
              </a:rPr>
              <a:t>Tejada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Damaris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Puñales-Alpízar</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Asedios</a:t>
            </a:r>
            <a:r>
              <a:rPr lang="fr-FR" sz="1200" i="1" dirty="0">
                <a:latin typeface="Inter" panose="020B0604020202020204" charset="0"/>
                <a:ea typeface="Inter" panose="020B0604020202020204" charset="0"/>
              </a:rPr>
              <a:t> al </a:t>
            </a:r>
            <a:r>
              <a:rPr lang="fr-FR" sz="1200" i="1" dirty="0" err="1">
                <a:latin typeface="Inter" panose="020B0604020202020204" charset="0"/>
                <a:ea typeface="Inter" panose="020B0604020202020204" charset="0"/>
              </a:rPr>
              <a:t>caimán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letrado</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literatura</a:t>
            </a:r>
            <a:r>
              <a:rPr lang="fr-FR" sz="1200" i="1" dirty="0">
                <a:latin typeface="Inter" panose="020B0604020202020204" charset="0"/>
                <a:ea typeface="Inter" panose="020B0604020202020204" charset="0"/>
              </a:rPr>
              <a:t> y </a:t>
            </a:r>
            <a:r>
              <a:rPr lang="fr-FR" sz="1200" i="1" dirty="0" err="1">
                <a:latin typeface="Inter" panose="020B0604020202020204" charset="0"/>
                <a:ea typeface="Inter" panose="020B0604020202020204" charset="0"/>
              </a:rPr>
              <a:t>poder</a:t>
            </a:r>
            <a:r>
              <a:rPr lang="fr-FR" sz="1200" i="1" dirty="0">
                <a:latin typeface="Inter" panose="020B0604020202020204" charset="0"/>
                <a:ea typeface="Inter" panose="020B0604020202020204" charset="0"/>
              </a:rPr>
              <a:t> en la </a:t>
            </a:r>
            <a:r>
              <a:rPr lang="fr-FR" sz="1200" i="1" dirty="0" err="1">
                <a:latin typeface="Inter" panose="020B0604020202020204" charset="0"/>
                <a:ea typeface="Inter" panose="020B0604020202020204" charset="0"/>
              </a:rPr>
              <a:t>revolución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cubana</a:t>
            </a:r>
            <a:r>
              <a:rPr lang="fr-FR" sz="1200" dirty="0">
                <a:latin typeface="Inter" panose="020B0604020202020204" charset="0"/>
                <a:ea typeface="Inter" panose="020B0604020202020204" charset="0"/>
              </a:rPr>
              <a:t>, Praga, Editorial </a:t>
            </a:r>
            <a:r>
              <a:rPr lang="fr-FR" sz="1200" dirty="0" err="1">
                <a:latin typeface="Inter" panose="020B0604020202020204" charset="0"/>
                <a:ea typeface="Inter" panose="020B0604020202020204" charset="0"/>
              </a:rPr>
              <a:t>Karolinum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Ibero</a:t>
            </a:r>
            <a:r>
              <a:rPr lang="fr-FR" sz="1200" dirty="0">
                <a:latin typeface="Inter" panose="020B0604020202020204" charset="0"/>
                <a:ea typeface="Inter" panose="020B0604020202020204" charset="0"/>
              </a:rPr>
              <a:t>-americana </a:t>
            </a:r>
            <a:r>
              <a:rPr lang="fr-FR" sz="1200" dirty="0" err="1">
                <a:latin typeface="Inter" panose="020B0604020202020204" charset="0"/>
                <a:ea typeface="Inter" panose="020B0604020202020204" charset="0"/>
              </a:rPr>
              <a:t>Pragensia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Supplementum</a:t>
            </a:r>
            <a:r>
              <a:rPr lang="fr-FR" sz="1200" dirty="0">
                <a:latin typeface="Inter" panose="020B0604020202020204" charset="0"/>
                <a:ea typeface="Inter" panose="020B0604020202020204" charset="0"/>
              </a:rPr>
              <a:t> 49, 2018, 152 p.” </a:t>
            </a:r>
            <a:r>
              <a:rPr lang="fr-FR" sz="1200" i="1" dirty="0" err="1">
                <a:latin typeface="Inter" panose="020B0604020202020204" charset="0"/>
                <a:ea typeface="Inter" panose="020B0604020202020204" charset="0"/>
              </a:rPr>
              <a:t>Philologica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Jassyensia</a:t>
            </a:r>
            <a:r>
              <a:rPr lang="fr-FR" sz="1200" dirty="0">
                <a:latin typeface="Inter" panose="020B0604020202020204" charset="0"/>
                <a:ea typeface="Inter" panose="020B0604020202020204" charset="0"/>
              </a:rPr>
              <a:t>, an XVII, nr. 2 (34) 2021, p. 317-323.</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34"/>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dirty="0">
                <a:latin typeface="Inter" panose="020B0604020202020204" charset="0"/>
                <a:ea typeface="Inter" panose="020B0604020202020204" charset="0"/>
              </a:rPr>
              <a:t>. “La(s) figura(s) de Pablo Neruda </a:t>
            </a:r>
            <a:r>
              <a:rPr lang="fr-FR" sz="1200" dirty="0" err="1">
                <a:latin typeface="Inter" panose="020B0604020202020204" charset="0"/>
                <a:ea typeface="Inter" panose="020B0604020202020204" charset="0"/>
              </a:rPr>
              <a:t>construida</a:t>
            </a:r>
            <a:r>
              <a:rPr lang="fr-FR" sz="1200" dirty="0">
                <a:latin typeface="Inter" panose="020B0604020202020204" charset="0"/>
                <a:ea typeface="Inter" panose="020B0604020202020204" charset="0"/>
              </a:rPr>
              <a:t>(s) en la </a:t>
            </a:r>
            <a:r>
              <a:rPr lang="fr-FR" sz="1200" dirty="0" err="1">
                <a:latin typeface="Inter" panose="020B0604020202020204" charset="0"/>
                <a:ea typeface="Inter" panose="020B0604020202020204" charset="0"/>
              </a:rPr>
              <a:t>segunda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etapa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régimen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comunista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rumano</a:t>
            </a:r>
            <a:r>
              <a:rPr lang="fr-FR" sz="1200" dirty="0">
                <a:latin typeface="Inter" panose="020B0604020202020204" charset="0"/>
                <a:ea typeface="Inter" panose="020B0604020202020204" charset="0"/>
              </a:rPr>
              <a:t> (1965-1989).” </a:t>
            </a:r>
            <a:r>
              <a:rPr lang="fr-FR" sz="1200" i="1" dirty="0">
                <a:latin typeface="Inter" panose="020B0604020202020204" charset="0"/>
                <a:ea typeface="Inter" panose="020B0604020202020204" charset="0"/>
              </a:rPr>
              <a:t>Ars &amp; </a:t>
            </a:r>
            <a:r>
              <a:rPr lang="fr-FR" sz="1200" i="1" dirty="0" err="1">
                <a:latin typeface="Inter" panose="020B0604020202020204" charset="0"/>
                <a:ea typeface="Inter" panose="020B0604020202020204" charset="0"/>
              </a:rPr>
              <a:t>Humanitas</a:t>
            </a:r>
            <a:r>
              <a:rPr lang="fr-FR" sz="1200" dirty="0">
                <a:latin typeface="Inter" panose="020B0604020202020204" charset="0"/>
                <a:ea typeface="Inter" panose="020B0604020202020204" charset="0"/>
              </a:rPr>
              <a:t>, 15, nr. 2,  pp. 89-107. </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34"/>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Latinoamérica</a:t>
            </a:r>
            <a:r>
              <a:rPr lang="fr-FR" sz="1200" dirty="0">
                <a:latin typeface="Inter" panose="020B0604020202020204" charset="0"/>
                <a:ea typeface="Inter" panose="020B0604020202020204" charset="0"/>
              </a:rPr>
              <a:t> en la </a:t>
            </a:r>
            <a:r>
              <a:rPr lang="fr-FR" sz="1200" dirty="0" err="1">
                <a:latin typeface="Inter" panose="020B0604020202020204" charset="0"/>
                <a:ea typeface="Inter" panose="020B0604020202020204" charset="0"/>
              </a:rPr>
              <a:t>prensa</a:t>
            </a:r>
            <a:r>
              <a:rPr lang="fr-FR" sz="1200" dirty="0">
                <a:latin typeface="Inter" panose="020B0604020202020204" charset="0"/>
                <a:ea typeface="Inter" panose="020B0604020202020204" charset="0"/>
              </a:rPr>
              <a:t> cultural </a:t>
            </a:r>
            <a:r>
              <a:rPr lang="fr-FR" sz="1200" dirty="0" err="1">
                <a:latin typeface="Inter" panose="020B0604020202020204" charset="0"/>
                <a:ea typeface="Inter" panose="020B0604020202020204" charset="0"/>
              </a:rPr>
              <a:t>rumana</a:t>
            </a:r>
            <a:r>
              <a:rPr lang="fr-FR" sz="1200" dirty="0">
                <a:latin typeface="Inter" panose="020B0604020202020204" charset="0"/>
                <a:ea typeface="Inter" panose="020B0604020202020204" charset="0"/>
              </a:rPr>
              <a:t>: 1959-1965. La historia de </a:t>
            </a:r>
            <a:r>
              <a:rPr lang="fr-FR" sz="1200" dirty="0" err="1">
                <a:latin typeface="Inter" panose="020B0604020202020204" charset="0"/>
                <a:ea typeface="Inter" panose="020B0604020202020204" charset="0"/>
              </a:rPr>
              <a:t>una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instrumentalización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política</a:t>
            </a:r>
            <a:r>
              <a:rPr lang="fr-FR" sz="1200" dirty="0">
                <a:latin typeface="Inter" panose="020B0604020202020204" charset="0"/>
                <a:ea typeface="Inter" panose="020B0604020202020204" charset="0"/>
              </a:rPr>
              <a:t> de la </a:t>
            </a:r>
            <a:r>
              <a:rPr lang="fr-FR" sz="1200" dirty="0" err="1">
                <a:latin typeface="Inter" panose="020B0604020202020204" charset="0"/>
                <a:ea typeface="Inter" panose="020B0604020202020204" charset="0"/>
              </a:rPr>
              <a:t>literatura</a:t>
            </a:r>
            <a:r>
              <a:rPr lang="fr-FR" sz="1200" dirty="0">
                <a:latin typeface="Inter" panose="020B0604020202020204" charset="0"/>
                <a:ea typeface="Inter" panose="020B0604020202020204" charset="0"/>
              </a:rPr>
              <a:t>”</a:t>
            </a:r>
            <a:r>
              <a:rPr lang="fr-FR" sz="1200" b="1"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34"/>
            </a:pPr>
            <a:r>
              <a:rPr lang="fr-FR" sz="1200" b="1" dirty="0">
                <a:latin typeface="Inter" panose="020B0604020202020204" charset="0"/>
                <a:ea typeface="Inter" panose="020B0604020202020204" charset="0"/>
              </a:rPr>
              <a:t>Petra Kory.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Eginald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Schlattner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Drachenköpfe</a:t>
            </a:r>
            <a:r>
              <a:rPr lang="fr-FR" sz="1200" dirty="0">
                <a:latin typeface="Inter" panose="020B0604020202020204" charset="0"/>
                <a:ea typeface="Inter" panose="020B0604020202020204" charset="0"/>
              </a:rPr>
              <a:t>. Roman, Ludwigsburg: Pop </a:t>
            </a:r>
            <a:r>
              <a:rPr lang="fr-FR" sz="1200" dirty="0" err="1">
                <a:latin typeface="Inter" panose="020B0604020202020204" charset="0"/>
                <a:ea typeface="Inter" panose="020B0604020202020204" charset="0"/>
              </a:rPr>
              <a:t>Verlag</a:t>
            </a:r>
            <a:r>
              <a:rPr lang="fr-FR" sz="1200" dirty="0">
                <a:latin typeface="Inter" panose="020B0604020202020204" charset="0"/>
                <a:ea typeface="Inter" panose="020B0604020202020204" charset="0"/>
              </a:rPr>
              <a:t> 2021, 188p., ISBN 978-3-86356-308-0.” </a:t>
            </a:r>
            <a:r>
              <a:rPr lang="fr-FR" sz="1200" i="1" dirty="0" err="1">
                <a:latin typeface="Inter" panose="020B0604020202020204" charset="0"/>
                <a:ea typeface="Inter" panose="020B0604020202020204" charset="0"/>
              </a:rPr>
              <a:t>Temeswarer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Beiträge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zur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Germanistik</a:t>
            </a:r>
            <a:r>
              <a:rPr lang="fr-FR" sz="1200" dirty="0">
                <a:latin typeface="Inter" panose="020B0604020202020204" charset="0"/>
                <a:ea typeface="Inter" panose="020B0604020202020204" charset="0"/>
              </a:rPr>
              <a:t>, vol. 18, </a:t>
            </a:r>
            <a:r>
              <a:rPr lang="fr-FR" sz="1200" dirty="0" err="1">
                <a:latin typeface="Inter" panose="020B0604020202020204" charset="0"/>
                <a:ea typeface="Inter" panose="020B0604020202020204" charset="0"/>
              </a:rPr>
              <a:t>Temeswar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Mirton</a:t>
            </a:r>
            <a:r>
              <a:rPr lang="fr-FR" sz="1200" dirty="0">
                <a:latin typeface="Inter" panose="020B0604020202020204" charset="0"/>
                <a:ea typeface="Inter" panose="020B0604020202020204" charset="0"/>
              </a:rPr>
              <a:t>, 2021, 237–239.</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34"/>
            </a:pPr>
            <a:r>
              <a:rPr lang="fr-FR" sz="1200" b="1" dirty="0">
                <a:latin typeface="Inter" panose="020B0604020202020204" charset="0"/>
                <a:ea typeface="Inter" panose="020B0604020202020204" charset="0"/>
              </a:rPr>
              <a:t>Irina Diana </a:t>
            </a:r>
            <a:r>
              <a:rPr lang="fr-FR" sz="1200" b="1" dirty="0" err="1">
                <a:latin typeface="Inter" panose="020B0604020202020204" charset="0"/>
                <a:ea typeface="Inter" panose="020B0604020202020204" charset="0"/>
              </a:rPr>
              <a:t>Mădroane</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“BOOK REVIEW: </a:t>
            </a:r>
            <a:r>
              <a:rPr lang="fr-FR" sz="1200" dirty="0" err="1">
                <a:latin typeface="Inter" panose="020B0604020202020204" charset="0"/>
                <a:ea typeface="Inter" panose="020B0604020202020204" charset="0"/>
              </a:rPr>
              <a:t>Aliraza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Javaid</a:t>
            </a:r>
            <a:r>
              <a:rPr lang="fr-FR" sz="1200" dirty="0">
                <a:latin typeface="Inter" panose="020B0604020202020204" charset="0"/>
                <a:ea typeface="Inter" panose="020B0604020202020204" charset="0"/>
              </a:rPr>
              <a:t>. Male </a:t>
            </a:r>
            <a:r>
              <a:rPr lang="fr-FR" sz="1200" dirty="0" err="1">
                <a:latin typeface="Inter" panose="020B0604020202020204" charset="0"/>
                <a:ea typeface="Inter" panose="020B0604020202020204" charset="0"/>
              </a:rPr>
              <a:t>Rape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Masculinities</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Sexualities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Understanding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Policing</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Overcoming</a:t>
            </a:r>
            <a:r>
              <a:rPr lang="fr-FR" sz="1200" dirty="0">
                <a:latin typeface="Inter" panose="020B0604020202020204" charset="0"/>
                <a:ea typeface="Inter" panose="020B0604020202020204" charset="0"/>
              </a:rPr>
              <a:t> Male </a:t>
            </a:r>
            <a:r>
              <a:rPr lang="fr-FR" sz="1200" dirty="0" err="1">
                <a:latin typeface="Inter" panose="020B0604020202020204" charset="0"/>
                <a:ea typeface="Inter" panose="020B0604020202020204" charset="0"/>
              </a:rPr>
              <a:t>Sexual</a:t>
            </a:r>
            <a:r>
              <a:rPr lang="fr-FR" sz="1200" dirty="0">
                <a:latin typeface="Inter" panose="020B0604020202020204" charset="0"/>
                <a:ea typeface="Inter" panose="020B0604020202020204" charset="0"/>
              </a:rPr>
              <a:t> Victimisation (</a:t>
            </a:r>
            <a:r>
              <a:rPr lang="fr-FR" sz="1200" dirty="0" err="1">
                <a:latin typeface="Inter" panose="020B0604020202020204" charset="0"/>
                <a:ea typeface="Inter" panose="020B0604020202020204" charset="0"/>
              </a:rPr>
              <a:t>Palgrave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Hate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Cham: </a:t>
            </a:r>
            <a:r>
              <a:rPr lang="fr-FR" sz="1200" dirty="0" err="1">
                <a:latin typeface="Inter" panose="020B0604020202020204" charset="0"/>
                <a:ea typeface="Inter" panose="020B0604020202020204" charset="0"/>
              </a:rPr>
              <a:t>Palgrave</a:t>
            </a:r>
            <a:r>
              <a:rPr lang="fr-FR" sz="1200" dirty="0">
                <a:latin typeface="Inter" panose="020B0604020202020204" charset="0"/>
                <a:ea typeface="Inter" panose="020B0604020202020204" charset="0"/>
              </a:rPr>
              <a:t> Macmillan, 2018, 302 p. ISBN 978-3-319-52638-6/ISBN 978-3-319-52639-3.” </a:t>
            </a:r>
            <a:r>
              <a:rPr lang="fr-FR" sz="1200" i="1" dirty="0" err="1">
                <a:latin typeface="Inter" panose="020B0604020202020204" charset="0"/>
                <a:ea typeface="Inter" panose="020B0604020202020204" charset="0"/>
              </a:rPr>
              <a:t>Gender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19(1), 157-162. </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34"/>
            </a:pPr>
            <a:r>
              <a:rPr lang="fr-FR" sz="1200" b="1" dirty="0">
                <a:latin typeface="Inter" panose="020B0604020202020204" charset="0"/>
                <a:ea typeface="Inter" panose="020B0604020202020204" charset="0"/>
              </a:rPr>
              <a:t>Ramona </a:t>
            </a:r>
            <a:r>
              <a:rPr lang="fr-FR" sz="1200" b="1" dirty="0" err="1">
                <a:latin typeface="Inter" panose="020B0604020202020204" charset="0"/>
                <a:ea typeface="Inter" panose="020B0604020202020204" charset="0"/>
              </a:rPr>
              <a:t>Malița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“Une nef qui mène au château de Blois. Le motif du navire chez Charles d’Orléans.”  </a:t>
            </a:r>
            <a:r>
              <a:rPr lang="fr-FR" sz="1200" i="1" dirty="0" err="1">
                <a:latin typeface="Inter" panose="020B0604020202020204" charset="0"/>
                <a:ea typeface="Inter" panose="020B0604020202020204" charset="0"/>
              </a:rPr>
              <a:t>Studia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Romanistica</a:t>
            </a:r>
            <a:r>
              <a:rPr lang="fr-FR" sz="1200" dirty="0">
                <a:latin typeface="Inter" panose="020B0604020202020204" charset="0"/>
                <a:ea typeface="Inter" panose="020B0604020202020204" charset="0"/>
              </a:rPr>
              <a:t> 1/2021, vol. 21, p.33-42. </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34"/>
            </a:pPr>
            <a:r>
              <a:rPr lang="fr-FR" sz="1200" b="1" dirty="0">
                <a:latin typeface="Inter" panose="020B0604020202020204" charset="0"/>
                <a:ea typeface="Inter" panose="020B0604020202020204" charset="0"/>
              </a:rPr>
              <a:t>Valentina </a:t>
            </a:r>
            <a:r>
              <a:rPr lang="fr-FR" sz="1200" b="1" dirty="0" err="1">
                <a:latin typeface="Inter" panose="020B0604020202020204" charset="0"/>
                <a:ea typeface="Inter" panose="020B0604020202020204" charset="0"/>
              </a:rPr>
              <a:t>Mureșan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“Nicoletta </a:t>
            </a:r>
            <a:r>
              <a:rPr lang="fr-FR" sz="1200" dirty="0" err="1">
                <a:latin typeface="Inter" panose="020B0604020202020204" charset="0"/>
                <a:ea typeface="Inter" panose="020B0604020202020204" charset="0"/>
              </a:rPr>
              <a:t>Vasta</a:t>
            </a:r>
            <a:r>
              <a:rPr lang="fr-FR" sz="1200" dirty="0">
                <a:latin typeface="Inter" panose="020B0604020202020204" charset="0"/>
                <a:ea typeface="Inter" panose="020B0604020202020204" charset="0"/>
              </a:rPr>
              <a:t>, Anthony </a:t>
            </a:r>
            <a:r>
              <a:rPr lang="fr-FR" sz="1200" dirty="0" err="1">
                <a:latin typeface="Inter" panose="020B0604020202020204" charset="0"/>
                <a:ea typeface="Inter" panose="020B0604020202020204" charset="0"/>
              </a:rPr>
              <a:t>Baldry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Eds</a:t>
            </a:r>
            <a:r>
              <a:rPr lang="fr-FR" sz="1200" dirty="0">
                <a:latin typeface="Inter" panose="020B0604020202020204" charset="0"/>
                <a:ea typeface="Inter" panose="020B0604020202020204" charset="0"/>
              </a:rPr>
              <a:t>.).2020. </a:t>
            </a:r>
            <a:r>
              <a:rPr lang="fr-FR" sz="1200" dirty="0" err="1">
                <a:latin typeface="Inter" panose="020B0604020202020204" charset="0"/>
                <a:ea typeface="Inter" panose="020B0604020202020204" charset="0"/>
              </a:rPr>
              <a:t>Multiliteracy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Advances</a:t>
            </a:r>
            <a:r>
              <a:rPr lang="fr-FR" sz="1200" dirty="0">
                <a:latin typeface="Inter" panose="020B0604020202020204" charset="0"/>
                <a:ea typeface="Inter" panose="020B0604020202020204" charset="0"/>
              </a:rPr>
              <a:t> and Multimodal Challenges In ELT </a:t>
            </a:r>
            <a:r>
              <a:rPr lang="fr-FR" sz="1200" dirty="0" err="1">
                <a:latin typeface="Inter" panose="020B0604020202020204" charset="0"/>
                <a:ea typeface="Inter" panose="020B0604020202020204" charset="0"/>
              </a:rPr>
              <a:t>Environments</a:t>
            </a:r>
            <a:r>
              <a:rPr lang="fr-FR" sz="1200" dirty="0">
                <a:latin typeface="Inter" panose="020B0604020202020204" charset="0"/>
                <a:ea typeface="Inter" panose="020B0604020202020204" charset="0"/>
              </a:rPr>
              <a:t>, Udine: Forum, 2020, 224 pp. ISBN: 978-88-3283-153-5.” </a:t>
            </a:r>
            <a:r>
              <a:rPr lang="fr-FR" sz="1200" i="1" dirty="0">
                <a:latin typeface="Inter" panose="020B0604020202020204" charset="0"/>
                <a:ea typeface="Inter" panose="020B0604020202020204" charset="0"/>
              </a:rPr>
              <a:t>British and American </a:t>
            </a:r>
            <a:r>
              <a:rPr lang="fr-FR" sz="1200" i="1" dirty="0" err="1">
                <a:latin typeface="Inter" panose="020B0604020202020204" charset="0"/>
                <a:ea typeface="Inter" panose="020B0604020202020204" charset="0"/>
              </a:rPr>
              <a:t>Studie</a:t>
            </a:r>
            <a:r>
              <a:rPr lang="fr-FR" sz="1200" dirty="0" err="1">
                <a:latin typeface="Inter" panose="020B0604020202020204" charset="0"/>
                <a:ea typeface="Inter" panose="020B0604020202020204" charset="0"/>
              </a:rPr>
              <a:t>s</a:t>
            </a:r>
            <a:r>
              <a:rPr lang="fr-FR" sz="1200" dirty="0">
                <a:latin typeface="Inter" panose="020B0604020202020204" charset="0"/>
                <a:ea typeface="Inter" panose="020B0604020202020204" charset="0"/>
              </a:rPr>
              <a:t>, Volume 27/2021,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a:t>
            </a:r>
            <a:endParaRPr lang="ro-RO" sz="1200" dirty="0">
              <a:latin typeface="Inter" panose="020B0604020202020204" charset="0"/>
              <a:ea typeface="Inter" panose="020B0604020202020204" charset="0"/>
            </a:endParaRPr>
          </a:p>
          <a:p>
            <a:pPr indent="269875" algn="just">
              <a:lnSpc>
                <a:spcPts val="1540"/>
              </a:lnSpc>
              <a:buFont typeface="+mj-lt"/>
              <a:buAutoNum type="arabicPeriod" startAt="34"/>
            </a:pPr>
            <a:r>
              <a:rPr lang="fr-FR" sz="1200" b="1" dirty="0">
                <a:latin typeface="Inter" panose="020B0604020202020204" charset="0"/>
                <a:ea typeface="Inter" panose="020B0604020202020204" charset="0"/>
              </a:rPr>
              <a:t>Alexandru </a:t>
            </a:r>
            <a:r>
              <a:rPr lang="fr-FR" sz="1200" b="1" dirty="0" err="1">
                <a:latin typeface="Inter" panose="020B0604020202020204" charset="0"/>
                <a:ea typeface="Inter" panose="020B0604020202020204" charset="0"/>
              </a:rPr>
              <a:t>Oravițan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Sindromul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Veneția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Jurnal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lectură</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Nouă</a:t>
            </a:r>
            <a:r>
              <a:rPr lang="fr-FR" sz="1200" dirty="0">
                <a:latin typeface="Inter" panose="020B0604020202020204" charset="0"/>
                <a:ea typeface="Inter" panose="020B0604020202020204" charset="0"/>
              </a:rPr>
              <a:t>, Nr. 6 (1670), </a:t>
            </a:r>
            <a:r>
              <a:rPr lang="fr-FR" sz="1200" dirty="0" err="1">
                <a:latin typeface="Inter" panose="020B0604020202020204" charset="0"/>
                <a:ea typeface="Inter" panose="020B0604020202020204" charset="0"/>
              </a:rPr>
              <a:t>Anul</a:t>
            </a:r>
            <a:r>
              <a:rPr lang="fr-FR" sz="1200" dirty="0">
                <a:latin typeface="Inter" panose="020B0604020202020204" charset="0"/>
                <a:ea typeface="Inter" panose="020B0604020202020204" charset="0"/>
              </a:rPr>
              <a:t> XXXIII, </a:t>
            </a:r>
            <a:r>
              <a:rPr lang="fr-FR" sz="1200" dirty="0" err="1">
                <a:latin typeface="Inter" panose="020B0604020202020204" charset="0"/>
                <a:ea typeface="Inter" panose="020B0604020202020204" charset="0"/>
              </a:rPr>
              <a:t>iunie</a:t>
            </a:r>
            <a:r>
              <a:rPr lang="fr-FR" sz="1200" dirty="0">
                <a:latin typeface="Inter" panose="020B0604020202020204" charset="0"/>
                <a:ea typeface="Inter" panose="020B0604020202020204" charset="0"/>
              </a:rPr>
              <a:t> 2021, ISSN 0030 560 X, p. 9. </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34"/>
            </a:pPr>
            <a:r>
              <a:rPr lang="fr-FR" sz="1200" b="1" dirty="0">
                <a:latin typeface="Inter" panose="020B0604020202020204" charset="0"/>
                <a:ea typeface="Inter" panose="020B0604020202020204" charset="0"/>
              </a:rPr>
              <a:t>Alexandru </a:t>
            </a:r>
            <a:r>
              <a:rPr lang="fr-FR" sz="1200" b="1" dirty="0" err="1">
                <a:latin typeface="Inter" panose="020B0604020202020204" charset="0"/>
                <a:ea typeface="Inter" panose="020B0604020202020204" charset="0"/>
              </a:rPr>
              <a:t>Oravițan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Fenomenul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Urmuz</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derivă</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Nouă</a:t>
            </a:r>
            <a:r>
              <a:rPr lang="fr-FR" sz="1200" dirty="0">
                <a:latin typeface="Inter" panose="020B0604020202020204" charset="0"/>
                <a:ea typeface="Inter" panose="020B0604020202020204" charset="0"/>
              </a:rPr>
              <a:t>, Nr. 10 (1674), </a:t>
            </a:r>
            <a:r>
              <a:rPr lang="fr-FR" sz="1200" dirty="0" err="1">
                <a:latin typeface="Inter" panose="020B0604020202020204" charset="0"/>
                <a:ea typeface="Inter" panose="020B0604020202020204" charset="0"/>
              </a:rPr>
              <a:t>Anul</a:t>
            </a:r>
            <a:r>
              <a:rPr lang="fr-FR" sz="1200" dirty="0">
                <a:latin typeface="Inter" panose="020B0604020202020204" charset="0"/>
                <a:ea typeface="Inter" panose="020B0604020202020204" charset="0"/>
              </a:rPr>
              <a:t> XXXIII, </a:t>
            </a:r>
            <a:r>
              <a:rPr lang="fr-FR" sz="1200" dirty="0" err="1">
                <a:latin typeface="Inter" panose="020B0604020202020204" charset="0"/>
                <a:ea typeface="Inter" panose="020B0604020202020204" charset="0"/>
              </a:rPr>
              <a:t>octombrie</a:t>
            </a:r>
            <a:r>
              <a:rPr lang="fr-FR" sz="1200" dirty="0">
                <a:latin typeface="Inter" panose="020B0604020202020204" charset="0"/>
                <a:ea typeface="Inter" panose="020B0604020202020204" charset="0"/>
              </a:rPr>
              <a:t> 2021, ISSN 0030 560 X, p. 9. </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34"/>
            </a:pPr>
            <a:r>
              <a:rPr lang="fr-FR" sz="1200" b="1" dirty="0">
                <a:latin typeface="Inter" panose="020B0604020202020204" charset="0"/>
                <a:ea typeface="Inter" panose="020B0604020202020204" charset="0"/>
              </a:rPr>
              <a:t>Alexandru </a:t>
            </a:r>
            <a:r>
              <a:rPr lang="fr-FR" sz="1200" b="1" dirty="0" err="1">
                <a:latin typeface="Inter" panose="020B0604020202020204" charset="0"/>
                <a:ea typeface="Inter" panose="020B0604020202020204" charset="0"/>
              </a:rPr>
              <a:t>Oravițan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Londongrad</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Unbound</a:t>
            </a:r>
            <a:r>
              <a:rPr lang="fr-FR" sz="1200" i="1" dirty="0">
                <a:latin typeface="Inter" panose="020B0604020202020204" charset="0"/>
                <a:ea typeface="Inter" panose="020B0604020202020204" charset="0"/>
              </a:rPr>
              <a:t>. Book </a:t>
            </a:r>
            <a:r>
              <a:rPr lang="fr-FR" sz="1200" i="1" dirty="0" err="1">
                <a:latin typeface="Inter" panose="020B0604020202020204" charset="0"/>
                <a:ea typeface="Inter" panose="020B0604020202020204" charset="0"/>
              </a:rPr>
              <a:t>Review</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Vesna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Goldsworthy</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Monsieur Ka, </a:t>
            </a:r>
            <a:r>
              <a:rPr lang="fr-FR" sz="1200" i="1" dirty="0">
                <a:latin typeface="Inter" panose="020B0604020202020204" charset="0"/>
                <a:ea typeface="Inter" panose="020B0604020202020204" charset="0"/>
              </a:rPr>
              <a:t>London, Vintage, 2018, 288 p.</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Romanian</a:t>
            </a:r>
            <a:r>
              <a:rPr lang="fr-FR" sz="1200" i="1" dirty="0">
                <a:latin typeface="Inter" panose="020B0604020202020204" charset="0"/>
                <a:ea typeface="Inter" panose="020B0604020202020204" charset="0"/>
              </a:rPr>
              <a:t> Journal of English </a:t>
            </a:r>
            <a:r>
              <a:rPr lang="fr-FR" sz="1200" i="1"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Volume 18, 2021, </a:t>
            </a:r>
            <a:r>
              <a:rPr lang="fr-FR" sz="1200" dirty="0" err="1">
                <a:latin typeface="Inter" panose="020B0604020202020204" charset="0"/>
                <a:ea typeface="Inter" panose="020B0604020202020204" charset="0"/>
              </a:rPr>
              <a:t>eISSN</a:t>
            </a:r>
            <a:r>
              <a:rPr lang="fr-FR" sz="1200" dirty="0">
                <a:latin typeface="Inter" panose="020B0604020202020204" charset="0"/>
                <a:ea typeface="Inter" panose="020B0604020202020204" charset="0"/>
              </a:rPr>
              <a:t> 2286-0428, pp. 196-198.</a:t>
            </a: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24</a:t>
            </a:r>
            <a:endParaRPr lang="en-US" sz="1103" spc="22" dirty="0">
              <a:solidFill>
                <a:srgbClr val="164F84"/>
              </a:solidFill>
              <a:latin typeface="Inter Bold"/>
            </a:endParaRPr>
          </a:p>
        </p:txBody>
      </p:sp>
      <p:sp>
        <p:nvSpPr>
          <p:cNvPr id="14"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extLst>
      <p:ext uri="{BB962C8B-B14F-4D97-AF65-F5344CB8AC3E}">
        <p14:creationId xmlns:p14="http://schemas.microsoft.com/office/powerpoint/2010/main" val="1212938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859095" cy="1162342"/>
          </a:xfrm>
        </p:grpSpPr>
        <p:sp>
          <p:nvSpPr>
            <p:cNvPr id="3" name="Freeform 3"/>
            <p:cNvSpPr/>
            <p:nvPr/>
          </p:nvSpPr>
          <p:spPr>
            <a:xfrm>
              <a:off x="0" y="0"/>
              <a:ext cx="3859095" cy="1162342"/>
            </a:xfrm>
            <a:custGeom>
              <a:avLst/>
              <a:gdLst/>
              <a:ahLst/>
              <a:cxnLst/>
              <a:rect l="l" t="t" r="r" b="b"/>
              <a:pathLst>
                <a:path w="3859095" h="1162342">
                  <a:moveTo>
                    <a:pt x="0" y="0"/>
                  </a:moveTo>
                  <a:lnTo>
                    <a:pt x="3859095" y="0"/>
                  </a:lnTo>
                  <a:lnTo>
                    <a:pt x="3859095" y="1162342"/>
                  </a:lnTo>
                  <a:lnTo>
                    <a:pt x="0" y="1162342"/>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sp>
        <p:nvSpPr>
          <p:cNvPr id="9" name="TextBox 9"/>
          <p:cNvSpPr txBox="1"/>
          <p:nvPr/>
        </p:nvSpPr>
        <p:spPr>
          <a:xfrm>
            <a:off x="571467" y="2665538"/>
            <a:ext cx="6460175" cy="6863417"/>
          </a:xfrm>
          <a:prstGeom prst="rect">
            <a:avLst/>
          </a:prstGeom>
        </p:spPr>
        <p:txBody>
          <a:bodyPr wrap="square" lIns="0" tIns="0" rIns="0" bIns="0" rtlCol="0" anchor="t">
            <a:spAutoFit/>
          </a:bodyPr>
          <a:lstStyle/>
          <a:p>
            <a:pPr algn="just">
              <a:lnSpc>
                <a:spcPts val="1540"/>
              </a:lnSpc>
            </a:pPr>
            <a:r>
              <a:rPr lang="en-US" sz="1400" b="1" spc="22" dirty="0">
                <a:solidFill>
                  <a:srgbClr val="000000"/>
                </a:solidFill>
                <a:latin typeface="Inter" panose="020B0604020202020204" charset="0"/>
                <a:ea typeface="Inter" panose="020B0604020202020204" charset="0"/>
              </a:rPr>
              <a:t>A.   </a:t>
            </a:r>
            <a:r>
              <a:rPr lang="en-US" sz="1400" b="1" spc="22" dirty="0" err="1">
                <a:solidFill>
                  <a:srgbClr val="000000"/>
                </a:solidFill>
                <a:latin typeface="Inter" panose="020B0604020202020204" charset="0"/>
                <a:ea typeface="Inter" panose="020B0604020202020204" charset="0"/>
              </a:rPr>
              <a:t>Articole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publicate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în</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reviste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ştiinţifice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indexate</a:t>
            </a:r>
            <a:endParaRPr lang="en-US" sz="1400" b="1" spc="22" dirty="0">
              <a:solidFill>
                <a:srgbClr val="000000"/>
              </a:solidFill>
              <a:latin typeface="Inter" panose="020B0604020202020204" charset="0"/>
              <a:ea typeface="Inter" panose="020B0604020202020204" charset="0"/>
            </a:endParaRPr>
          </a:p>
          <a:p>
            <a:pPr algn="just">
              <a:lnSpc>
                <a:spcPts val="1540"/>
              </a:lnSpc>
            </a:pPr>
            <a:endParaRPr lang="en-US" sz="1200" spc="22" dirty="0">
              <a:solidFill>
                <a:srgbClr val="000000"/>
              </a:solidFill>
              <a:latin typeface="Inter" panose="020B0604020202020204" charset="0"/>
              <a:ea typeface="Inter" panose="020B0604020202020204" charset="0"/>
            </a:endParaRPr>
          </a:p>
          <a:p>
            <a:pPr marL="228600" indent="-228600" algn="just">
              <a:lnSpc>
                <a:spcPts val="1540"/>
              </a:lnSpc>
              <a:buAutoNum type="alphaLcPeriod"/>
            </a:pPr>
            <a:r>
              <a:rPr lang="en-US" sz="1200" b="1" spc="24" dirty="0" err="1">
                <a:solidFill>
                  <a:srgbClr val="000000"/>
                </a:solidFill>
                <a:latin typeface="Inter" panose="020B0604020202020204" charset="0"/>
                <a:ea typeface="Inter" panose="020B0604020202020204" charset="0"/>
              </a:rPr>
              <a:t>Articole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și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recenzii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publicate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în</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reviste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ştiinţifice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indexate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Clarivate</a:t>
            </a:r>
            <a:r>
              <a:rPr lang="en-US" sz="1200" b="1" spc="24" dirty="0">
                <a:solidFill>
                  <a:srgbClr val="000000"/>
                </a:solidFill>
                <a:latin typeface="Inter" panose="020B0604020202020204" charset="0"/>
                <a:ea typeface="Inter" panose="020B0604020202020204" charset="0"/>
              </a:rPr>
              <a:t> Analytics, SCOPUS, EBSCO</a:t>
            </a:r>
            <a:endParaRPr lang="ro-RO" sz="1200" b="1" spc="24" dirty="0">
              <a:solidFill>
                <a:srgbClr val="000000"/>
              </a:solidFill>
              <a:latin typeface="Inter" panose="020B0604020202020204" charset="0"/>
              <a:ea typeface="Inter" panose="020B0604020202020204" charset="0"/>
            </a:endParaRPr>
          </a:p>
          <a:p>
            <a:pPr algn="just"/>
            <a:endParaRPr lang="ro-RO" sz="1200" b="1" dirty="0">
              <a:latin typeface="Inter" panose="020B0604020202020204" charset="0"/>
              <a:ea typeface="Inter" panose="020B0604020202020204" charset="0"/>
            </a:endParaRPr>
          </a:p>
          <a:p>
            <a:pPr indent="269875" algn="just">
              <a:buFont typeface="+mj-lt"/>
              <a:buAutoNum type="arabicPeriod" startAt="45"/>
            </a:pPr>
            <a:r>
              <a:rPr lang="fr-FR" sz="1200" b="1" dirty="0">
                <a:latin typeface="Inter" panose="020B0604020202020204" charset="0"/>
                <a:ea typeface="Inter" panose="020B0604020202020204" charset="0"/>
              </a:rPr>
              <a:t>Alexandru </a:t>
            </a:r>
            <a:r>
              <a:rPr lang="fr-FR" sz="1200" b="1" dirty="0" err="1">
                <a:latin typeface="Inter" panose="020B0604020202020204" charset="0"/>
                <a:ea typeface="Inter" panose="020B0604020202020204" charset="0"/>
              </a:rPr>
              <a:t>Oravițan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 “Regina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epistole</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Proza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norilor</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Nouă</a:t>
            </a:r>
            <a:r>
              <a:rPr lang="fr-FR" sz="1200" dirty="0">
                <a:latin typeface="Inter" panose="020B0604020202020204" charset="0"/>
                <a:ea typeface="Inter" panose="020B0604020202020204" charset="0"/>
              </a:rPr>
              <a:t>, Nr. 4 (1668), </a:t>
            </a:r>
            <a:r>
              <a:rPr lang="fr-FR" sz="1200" dirty="0" err="1">
                <a:latin typeface="Inter" panose="020B0604020202020204" charset="0"/>
                <a:ea typeface="Inter" panose="020B0604020202020204" charset="0"/>
              </a:rPr>
              <a:t>Anul</a:t>
            </a:r>
            <a:r>
              <a:rPr lang="fr-FR" sz="1200" dirty="0">
                <a:latin typeface="Inter" panose="020B0604020202020204" charset="0"/>
                <a:ea typeface="Inter" panose="020B0604020202020204" charset="0"/>
              </a:rPr>
              <a:t> XXXIII, </a:t>
            </a:r>
            <a:r>
              <a:rPr lang="fr-FR" sz="1200" dirty="0" err="1">
                <a:latin typeface="Inter" panose="020B0604020202020204" charset="0"/>
                <a:ea typeface="Inter" panose="020B0604020202020204" charset="0"/>
              </a:rPr>
              <a:t>aprilie</a:t>
            </a:r>
            <a:r>
              <a:rPr lang="fr-FR" sz="1200" dirty="0">
                <a:latin typeface="Inter" panose="020B0604020202020204" charset="0"/>
                <a:ea typeface="Inter" panose="020B0604020202020204" charset="0"/>
              </a:rPr>
              <a:t> 2021, ISSN 0030 560 X, p. 24. </a:t>
            </a:r>
            <a:endParaRPr lang="en-US" sz="1200" dirty="0">
              <a:latin typeface="Inter" panose="020B0604020202020204" charset="0"/>
              <a:ea typeface="Inter" panose="020B0604020202020204" charset="0"/>
            </a:endParaRPr>
          </a:p>
          <a:p>
            <a:pPr indent="269875" algn="just">
              <a:buFont typeface="+mj-lt"/>
              <a:buAutoNum type="arabicPeriod" startAt="45"/>
            </a:pPr>
            <a:r>
              <a:rPr lang="fr-FR" sz="1200" b="1" dirty="0">
                <a:latin typeface="Inter" panose="020B0604020202020204" charset="0"/>
                <a:ea typeface="Inter" panose="020B0604020202020204" charset="0"/>
              </a:rPr>
              <a:t>Alexandru </a:t>
            </a:r>
            <a:r>
              <a:rPr lang="fr-FR" sz="1200" b="1" dirty="0" err="1">
                <a:latin typeface="Inter" panose="020B0604020202020204" charset="0"/>
                <a:ea typeface="Inter" panose="020B0604020202020204" charset="0"/>
              </a:rPr>
              <a:t>Oravițan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Rezistență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timp</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Păianjenul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sonete</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Nouă</a:t>
            </a:r>
            <a:r>
              <a:rPr lang="fr-FR" sz="1200" dirty="0">
                <a:latin typeface="Inter" panose="020B0604020202020204" charset="0"/>
                <a:ea typeface="Inter" panose="020B0604020202020204" charset="0"/>
              </a:rPr>
              <a:t>, Nr. 9 (1673), </a:t>
            </a:r>
            <a:r>
              <a:rPr lang="fr-FR" sz="1200" dirty="0" err="1">
                <a:latin typeface="Inter" panose="020B0604020202020204" charset="0"/>
                <a:ea typeface="Inter" panose="020B0604020202020204" charset="0"/>
              </a:rPr>
              <a:t>Anul</a:t>
            </a:r>
            <a:r>
              <a:rPr lang="fr-FR" sz="1200" dirty="0">
                <a:latin typeface="Inter" panose="020B0604020202020204" charset="0"/>
                <a:ea typeface="Inter" panose="020B0604020202020204" charset="0"/>
              </a:rPr>
              <a:t> XXXIII, </a:t>
            </a:r>
            <a:r>
              <a:rPr lang="fr-FR" sz="1200" dirty="0" err="1">
                <a:latin typeface="Inter" panose="020B0604020202020204" charset="0"/>
                <a:ea typeface="Inter" panose="020B0604020202020204" charset="0"/>
              </a:rPr>
              <a:t>septembrie</a:t>
            </a:r>
            <a:r>
              <a:rPr lang="fr-FR" sz="1200" dirty="0">
                <a:latin typeface="Inter" panose="020B0604020202020204" charset="0"/>
                <a:ea typeface="Inter" panose="020B0604020202020204" charset="0"/>
              </a:rPr>
              <a:t> 2021, ISSN 0030 560 X, p. 11. </a:t>
            </a:r>
            <a:endParaRPr lang="en-US" sz="1200" dirty="0">
              <a:latin typeface="Inter" panose="020B0604020202020204" charset="0"/>
              <a:ea typeface="Inter" panose="020B0604020202020204" charset="0"/>
            </a:endParaRPr>
          </a:p>
          <a:p>
            <a:pPr indent="269875" algn="just">
              <a:buFont typeface="+mj-lt"/>
              <a:buAutoNum type="arabicPeriod" startAt="45"/>
            </a:pPr>
            <a:r>
              <a:rPr lang="fr-FR" sz="1200" b="1" dirty="0">
                <a:latin typeface="Inter" panose="020B0604020202020204" charset="0"/>
                <a:ea typeface="Inter" panose="020B0604020202020204" charset="0"/>
              </a:rPr>
              <a:t>Alexandru </a:t>
            </a:r>
            <a:r>
              <a:rPr lang="fr-FR" sz="1200" b="1" dirty="0" err="1">
                <a:latin typeface="Inter" panose="020B0604020202020204" charset="0"/>
                <a:ea typeface="Inter" panose="020B0604020202020204" charset="0"/>
              </a:rPr>
              <a:t>Oravițan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Temele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minții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ale </a:t>
            </a:r>
            <a:r>
              <a:rPr lang="fr-FR" sz="1200" dirty="0" err="1">
                <a:latin typeface="Inter" panose="020B0604020202020204" charset="0"/>
                <a:ea typeface="Inter" panose="020B0604020202020204" charset="0"/>
              </a:rPr>
              <a:t>sufletului</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Nouă</a:t>
            </a:r>
            <a:r>
              <a:rPr lang="fr-FR" sz="1200" dirty="0">
                <a:latin typeface="Inter" panose="020B0604020202020204" charset="0"/>
                <a:ea typeface="Inter" panose="020B0604020202020204" charset="0"/>
              </a:rPr>
              <a:t>, Nr. 12 (1676), </a:t>
            </a:r>
            <a:r>
              <a:rPr lang="fr-FR" sz="1200" dirty="0" err="1">
                <a:latin typeface="Inter" panose="020B0604020202020204" charset="0"/>
                <a:ea typeface="Inter" panose="020B0604020202020204" charset="0"/>
              </a:rPr>
              <a:t>Anul</a:t>
            </a:r>
            <a:r>
              <a:rPr lang="fr-FR" sz="1200" dirty="0">
                <a:latin typeface="Inter" panose="020B0604020202020204" charset="0"/>
                <a:ea typeface="Inter" panose="020B0604020202020204" charset="0"/>
              </a:rPr>
              <a:t> XXXIII, </a:t>
            </a:r>
            <a:r>
              <a:rPr lang="fr-FR" sz="1200" dirty="0" err="1">
                <a:latin typeface="Inter" panose="020B0604020202020204" charset="0"/>
                <a:ea typeface="Inter" panose="020B0604020202020204" charset="0"/>
              </a:rPr>
              <a:t>decembrie</a:t>
            </a:r>
            <a:r>
              <a:rPr lang="fr-FR" sz="1200" dirty="0">
                <a:latin typeface="Inter" panose="020B0604020202020204" charset="0"/>
                <a:ea typeface="Inter" panose="020B0604020202020204" charset="0"/>
              </a:rPr>
              <a:t> 2021, ISSN 0030 560 X, p. 11.</a:t>
            </a:r>
            <a:endParaRPr lang="en-US" sz="1200" dirty="0">
              <a:latin typeface="Inter" panose="020B0604020202020204" charset="0"/>
              <a:ea typeface="Inter" panose="020B0604020202020204" charset="0"/>
            </a:endParaRPr>
          </a:p>
          <a:p>
            <a:pPr indent="269875" algn="just">
              <a:buFont typeface="+mj-lt"/>
              <a:buAutoNum type="arabicPeriod" startAt="45"/>
            </a:pPr>
            <a:r>
              <a:rPr lang="fr-FR" sz="1200" b="1" dirty="0">
                <a:latin typeface="Inter" panose="020B0604020202020204" charset="0"/>
                <a:ea typeface="Inter" panose="020B0604020202020204" charset="0"/>
              </a:rPr>
              <a:t>Alexandru </a:t>
            </a:r>
            <a:r>
              <a:rPr lang="fr-FR" sz="1200" b="1" dirty="0" err="1">
                <a:latin typeface="Inter" panose="020B0604020202020204" charset="0"/>
                <a:ea typeface="Inter" panose="020B0604020202020204" charset="0"/>
              </a:rPr>
              <a:t>Oravițan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Povestiri</a:t>
            </a:r>
            <a:r>
              <a:rPr lang="fr-FR" sz="1200" i="1" dirty="0">
                <a:latin typeface="Inter" panose="020B0604020202020204" charset="0"/>
                <a:ea typeface="Inter" panose="020B0604020202020204" charset="0"/>
              </a:rPr>
              <a:t> (a)temporale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Nouă</a:t>
            </a:r>
            <a:r>
              <a:rPr lang="fr-FR" sz="1200" dirty="0">
                <a:latin typeface="Inter" panose="020B0604020202020204" charset="0"/>
                <a:ea typeface="Inter" panose="020B0604020202020204" charset="0"/>
              </a:rPr>
              <a:t>, Nr. 11 (1675), </a:t>
            </a:r>
            <a:r>
              <a:rPr lang="fr-FR" sz="1200" dirty="0" err="1">
                <a:latin typeface="Inter" panose="020B0604020202020204" charset="0"/>
                <a:ea typeface="Inter" panose="020B0604020202020204" charset="0"/>
              </a:rPr>
              <a:t>Anul</a:t>
            </a:r>
            <a:r>
              <a:rPr lang="fr-FR" sz="1200" dirty="0">
                <a:latin typeface="Inter" panose="020B0604020202020204" charset="0"/>
                <a:ea typeface="Inter" panose="020B0604020202020204" charset="0"/>
              </a:rPr>
              <a:t> XXXIII, </a:t>
            </a:r>
            <a:r>
              <a:rPr lang="fr-FR" sz="1200" dirty="0" err="1">
                <a:latin typeface="Inter" panose="020B0604020202020204" charset="0"/>
                <a:ea typeface="Inter" panose="020B0604020202020204" charset="0"/>
              </a:rPr>
              <a:t>noiembrie</a:t>
            </a:r>
            <a:r>
              <a:rPr lang="fr-FR" sz="1200" dirty="0">
                <a:latin typeface="Inter" panose="020B0604020202020204" charset="0"/>
                <a:ea typeface="Inter" panose="020B0604020202020204" charset="0"/>
              </a:rPr>
              <a:t> 2021, ISSN 0030 560 X, p. 22. </a:t>
            </a:r>
            <a:endParaRPr lang="en-US" sz="1200" dirty="0">
              <a:latin typeface="Inter" panose="020B0604020202020204" charset="0"/>
              <a:ea typeface="Inter" panose="020B0604020202020204" charset="0"/>
            </a:endParaRPr>
          </a:p>
          <a:p>
            <a:pPr indent="269875" algn="just">
              <a:buFont typeface="+mj-lt"/>
              <a:buAutoNum type="arabicPeriod" startAt="45"/>
            </a:pPr>
            <a:r>
              <a:rPr lang="fr-FR" sz="1200" b="1" dirty="0">
                <a:latin typeface="Inter" panose="020B0604020202020204" charset="0"/>
                <a:ea typeface="Inter" panose="020B0604020202020204" charset="0"/>
              </a:rPr>
              <a:t>Alexandru </a:t>
            </a:r>
            <a:r>
              <a:rPr lang="fr-FR" sz="1200" b="1" dirty="0" err="1">
                <a:latin typeface="Inter" panose="020B0604020202020204" charset="0"/>
                <a:ea typeface="Inter" panose="020B0604020202020204" charset="0"/>
              </a:rPr>
              <a:t>Oravițan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Călătoria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libertatea</a:t>
            </a:r>
            <a:r>
              <a:rPr lang="fr-FR" sz="1200" dirty="0">
                <a:latin typeface="Inter" panose="020B0604020202020204" charset="0"/>
                <a:ea typeface="Inter" panose="020B0604020202020204" charset="0"/>
              </a:rPr>
              <a:t> / ’89 </a:t>
            </a:r>
            <a:r>
              <a:rPr lang="fr-FR" sz="1200" dirty="0" err="1">
                <a:latin typeface="Inter" panose="020B0604020202020204" charset="0"/>
                <a:ea typeface="Inter" panose="020B0604020202020204" charset="0"/>
              </a:rPr>
              <a:t>Revisited</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Nouă</a:t>
            </a:r>
            <a:r>
              <a:rPr lang="fr-FR" sz="1200" dirty="0">
                <a:latin typeface="Inter" panose="020B0604020202020204" charset="0"/>
                <a:ea typeface="Inter" panose="020B0604020202020204" charset="0"/>
              </a:rPr>
              <a:t>, Nr. 2 (1666), </a:t>
            </a:r>
            <a:r>
              <a:rPr lang="fr-FR" sz="1200" dirty="0" err="1">
                <a:latin typeface="Inter" panose="020B0604020202020204" charset="0"/>
                <a:ea typeface="Inter" panose="020B0604020202020204" charset="0"/>
              </a:rPr>
              <a:t>Anul</a:t>
            </a:r>
            <a:r>
              <a:rPr lang="fr-FR" sz="1200" dirty="0">
                <a:latin typeface="Inter" panose="020B0604020202020204" charset="0"/>
                <a:ea typeface="Inter" panose="020B0604020202020204" charset="0"/>
              </a:rPr>
              <a:t> XXXIII, </a:t>
            </a:r>
            <a:r>
              <a:rPr lang="fr-FR" sz="1200" dirty="0" err="1">
                <a:latin typeface="Inter" panose="020B0604020202020204" charset="0"/>
                <a:ea typeface="Inter" panose="020B0604020202020204" charset="0"/>
              </a:rPr>
              <a:t>februarie</a:t>
            </a:r>
            <a:r>
              <a:rPr lang="fr-FR" sz="1200" dirty="0">
                <a:latin typeface="Inter" panose="020B0604020202020204" charset="0"/>
                <a:ea typeface="Inter" panose="020B0604020202020204" charset="0"/>
              </a:rPr>
              <a:t> 2021, ISSN 0030 560 X, p. 10. </a:t>
            </a:r>
            <a:endParaRPr lang="en-US" sz="1200" dirty="0">
              <a:latin typeface="Inter" panose="020B0604020202020204" charset="0"/>
              <a:ea typeface="Inter" panose="020B0604020202020204" charset="0"/>
            </a:endParaRPr>
          </a:p>
          <a:p>
            <a:pPr indent="269875" algn="just">
              <a:buFont typeface="+mj-lt"/>
              <a:buAutoNum type="arabicPeriod" startAt="45"/>
            </a:pPr>
            <a:r>
              <a:rPr lang="fr-FR" sz="1200" b="1" dirty="0">
                <a:latin typeface="Inter" panose="020B0604020202020204" charset="0"/>
                <a:ea typeface="Inter" panose="020B0604020202020204" charset="0"/>
              </a:rPr>
              <a:t>Alexandru </a:t>
            </a:r>
            <a:r>
              <a:rPr lang="fr-FR" sz="1200" b="1" dirty="0" err="1">
                <a:latin typeface="Inter" panose="020B0604020202020204" charset="0"/>
                <a:ea typeface="Inter" panose="020B0604020202020204" charset="0"/>
              </a:rPr>
              <a:t>Oravițan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Cucerirea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captivității</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Revoluția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Eclipsa.” </a:t>
            </a:r>
            <a:r>
              <a:rPr lang="fr-FR" sz="1200" i="1"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Nouă</a:t>
            </a:r>
            <a:r>
              <a:rPr lang="fr-FR" sz="1200" dirty="0">
                <a:latin typeface="Inter" panose="020B0604020202020204" charset="0"/>
                <a:ea typeface="Inter" panose="020B0604020202020204" charset="0"/>
              </a:rPr>
              <a:t>, Nr. 5 (1669), </a:t>
            </a:r>
            <a:r>
              <a:rPr lang="fr-FR" sz="1200" dirty="0" err="1">
                <a:latin typeface="Inter" panose="020B0604020202020204" charset="0"/>
                <a:ea typeface="Inter" panose="020B0604020202020204" charset="0"/>
              </a:rPr>
              <a:t>Anul</a:t>
            </a:r>
            <a:r>
              <a:rPr lang="fr-FR" sz="1200" dirty="0">
                <a:latin typeface="Inter" panose="020B0604020202020204" charset="0"/>
                <a:ea typeface="Inter" panose="020B0604020202020204" charset="0"/>
              </a:rPr>
              <a:t> XXXIII, mai 2021, ISSN 0030 560 X, p. 9. </a:t>
            </a:r>
            <a:endParaRPr lang="en-US" sz="1200" dirty="0">
              <a:latin typeface="Inter" panose="020B0604020202020204" charset="0"/>
              <a:ea typeface="Inter" panose="020B0604020202020204" charset="0"/>
            </a:endParaRPr>
          </a:p>
          <a:p>
            <a:pPr indent="269875" algn="just">
              <a:buFont typeface="+mj-lt"/>
              <a:buAutoNum type="arabicPeriod" startAt="45"/>
            </a:pPr>
            <a:r>
              <a:rPr lang="fr-FR" sz="1200" b="1" dirty="0">
                <a:latin typeface="Inter" panose="020B0604020202020204" charset="0"/>
                <a:ea typeface="Inter" panose="020B0604020202020204" charset="0"/>
              </a:rPr>
              <a:t>Alexandru </a:t>
            </a:r>
            <a:r>
              <a:rPr lang="fr-FR" sz="1200" b="1" dirty="0" err="1">
                <a:latin typeface="Inter" panose="020B0604020202020204" charset="0"/>
                <a:ea typeface="Inter" panose="020B0604020202020204" charset="0"/>
              </a:rPr>
              <a:t>Oravițan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Deslușirea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înstrăinării</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Frontul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durerii</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Nouă</a:t>
            </a:r>
            <a:r>
              <a:rPr lang="fr-FR" sz="1200" dirty="0">
                <a:latin typeface="Inter" panose="020B0604020202020204" charset="0"/>
                <a:ea typeface="Inter" panose="020B0604020202020204" charset="0"/>
              </a:rPr>
              <a:t>, Nr. 7 (1671), </a:t>
            </a:r>
            <a:r>
              <a:rPr lang="fr-FR" sz="1200" dirty="0" err="1">
                <a:latin typeface="Inter" panose="020B0604020202020204" charset="0"/>
                <a:ea typeface="Inter" panose="020B0604020202020204" charset="0"/>
              </a:rPr>
              <a:t>Anul</a:t>
            </a:r>
            <a:r>
              <a:rPr lang="fr-FR" sz="1200" dirty="0">
                <a:latin typeface="Inter" panose="020B0604020202020204" charset="0"/>
                <a:ea typeface="Inter" panose="020B0604020202020204" charset="0"/>
              </a:rPr>
              <a:t> XXXIII, </a:t>
            </a:r>
            <a:r>
              <a:rPr lang="fr-FR" sz="1200" dirty="0" err="1">
                <a:latin typeface="Inter" panose="020B0604020202020204" charset="0"/>
                <a:ea typeface="Inter" panose="020B0604020202020204" charset="0"/>
              </a:rPr>
              <a:t>iulie</a:t>
            </a:r>
            <a:r>
              <a:rPr lang="fr-FR" sz="1200" dirty="0">
                <a:latin typeface="Inter" panose="020B0604020202020204" charset="0"/>
                <a:ea typeface="Inter" panose="020B0604020202020204" charset="0"/>
              </a:rPr>
              <a:t> 2021, ISSN 0030 560 X, p. 8. </a:t>
            </a:r>
            <a:endParaRPr lang="en-US" sz="1200" dirty="0">
              <a:latin typeface="Inter" panose="020B0604020202020204" charset="0"/>
              <a:ea typeface="Inter" panose="020B0604020202020204" charset="0"/>
            </a:endParaRPr>
          </a:p>
          <a:p>
            <a:pPr indent="269875" algn="just">
              <a:buFont typeface="+mj-lt"/>
              <a:buAutoNum type="arabicPeriod" startAt="45"/>
            </a:pPr>
            <a:r>
              <a:rPr lang="fr-FR" sz="1200" b="1" dirty="0">
                <a:latin typeface="Inter" panose="020B0604020202020204" charset="0"/>
                <a:ea typeface="Inter" panose="020B0604020202020204" charset="0"/>
              </a:rPr>
              <a:t>Alexandru </a:t>
            </a:r>
            <a:r>
              <a:rPr lang="fr-FR" sz="1200" b="1" dirty="0" err="1">
                <a:latin typeface="Inter" panose="020B0604020202020204" charset="0"/>
                <a:ea typeface="Inter" panose="020B0604020202020204" charset="0"/>
              </a:rPr>
              <a:t>Oravițan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Femeia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hârtie</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Umbra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timpului</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Nouă</a:t>
            </a:r>
            <a:r>
              <a:rPr lang="fr-FR" sz="1200" dirty="0">
                <a:latin typeface="Inter" panose="020B0604020202020204" charset="0"/>
                <a:ea typeface="Inter" panose="020B0604020202020204" charset="0"/>
              </a:rPr>
              <a:t>, Nr. 8 (1672), </a:t>
            </a:r>
            <a:r>
              <a:rPr lang="fr-FR" sz="1200" dirty="0" err="1">
                <a:latin typeface="Inter" panose="020B0604020202020204" charset="0"/>
                <a:ea typeface="Inter" panose="020B0604020202020204" charset="0"/>
              </a:rPr>
              <a:t>Anul</a:t>
            </a:r>
            <a:r>
              <a:rPr lang="fr-FR" sz="1200" dirty="0">
                <a:latin typeface="Inter" panose="020B0604020202020204" charset="0"/>
                <a:ea typeface="Inter" panose="020B0604020202020204" charset="0"/>
              </a:rPr>
              <a:t> XXXIII, </a:t>
            </a:r>
            <a:r>
              <a:rPr lang="fr-FR" sz="1200" dirty="0" err="1">
                <a:latin typeface="Inter" panose="020B0604020202020204" charset="0"/>
                <a:ea typeface="Inter" panose="020B0604020202020204" charset="0"/>
              </a:rPr>
              <a:t>august</a:t>
            </a:r>
            <a:r>
              <a:rPr lang="fr-FR" sz="1200" dirty="0">
                <a:latin typeface="Inter" panose="020B0604020202020204" charset="0"/>
                <a:ea typeface="Inter" panose="020B0604020202020204" charset="0"/>
              </a:rPr>
              <a:t> 2021, ISSN 0030 560 X, p. 10. </a:t>
            </a:r>
            <a:endParaRPr lang="en-US" sz="1200" dirty="0">
              <a:latin typeface="Inter" panose="020B0604020202020204" charset="0"/>
              <a:ea typeface="Inter" panose="020B0604020202020204" charset="0"/>
            </a:endParaRPr>
          </a:p>
          <a:p>
            <a:pPr indent="269875" algn="just">
              <a:buFont typeface="+mj-lt"/>
              <a:buAutoNum type="arabicPeriod" startAt="45"/>
            </a:pPr>
            <a:r>
              <a:rPr lang="fr-FR" sz="1200" b="1" dirty="0">
                <a:latin typeface="Inter" panose="020B0604020202020204" charset="0"/>
                <a:ea typeface="Inter" panose="020B0604020202020204" charset="0"/>
              </a:rPr>
              <a:t>Alexandru </a:t>
            </a:r>
            <a:r>
              <a:rPr lang="fr-FR" sz="1200" b="1" dirty="0" err="1">
                <a:latin typeface="Inter" panose="020B0604020202020204" charset="0"/>
                <a:ea typeface="Inter" panose="020B0604020202020204" charset="0"/>
              </a:rPr>
              <a:t>Oravițan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Romanul</a:t>
            </a:r>
            <a:r>
              <a:rPr lang="fr-FR" sz="1200" dirty="0">
                <a:latin typeface="Inter" panose="020B0604020202020204" charset="0"/>
                <a:ea typeface="Inter" panose="020B0604020202020204" charset="0"/>
              </a:rPr>
              <a:t> incomplet / </a:t>
            </a:r>
            <a:r>
              <a:rPr lang="fr-FR" sz="1200" dirty="0" err="1">
                <a:latin typeface="Inter" panose="020B0604020202020204" charset="0"/>
                <a:ea typeface="Inter" panose="020B0604020202020204" charset="0"/>
              </a:rPr>
              <a:t>Tulburătoarea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fragilitate</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Nouă</a:t>
            </a:r>
            <a:r>
              <a:rPr lang="fr-FR" sz="1200" dirty="0">
                <a:latin typeface="Inter" panose="020B0604020202020204" charset="0"/>
                <a:ea typeface="Inter" panose="020B0604020202020204" charset="0"/>
              </a:rPr>
              <a:t>, Nr. 1 (1665), </a:t>
            </a:r>
            <a:r>
              <a:rPr lang="fr-FR" sz="1200" dirty="0" err="1">
                <a:latin typeface="Inter" panose="020B0604020202020204" charset="0"/>
                <a:ea typeface="Inter" panose="020B0604020202020204" charset="0"/>
              </a:rPr>
              <a:t>Anul</a:t>
            </a:r>
            <a:r>
              <a:rPr lang="fr-FR" sz="1200" dirty="0">
                <a:latin typeface="Inter" panose="020B0604020202020204" charset="0"/>
                <a:ea typeface="Inter" panose="020B0604020202020204" charset="0"/>
              </a:rPr>
              <a:t> XXXIII, </a:t>
            </a:r>
            <a:r>
              <a:rPr lang="fr-FR" sz="1200" dirty="0" err="1">
                <a:latin typeface="Inter" panose="020B0604020202020204" charset="0"/>
                <a:ea typeface="Inter" panose="020B0604020202020204" charset="0"/>
              </a:rPr>
              <a:t>ianuarie</a:t>
            </a:r>
            <a:r>
              <a:rPr lang="fr-FR" sz="1200" dirty="0">
                <a:latin typeface="Inter" panose="020B0604020202020204" charset="0"/>
                <a:ea typeface="Inter" panose="020B0604020202020204" charset="0"/>
              </a:rPr>
              <a:t> 2021, ISSN 0030 560 X, p. 10. </a:t>
            </a:r>
            <a:endParaRPr lang="en-US" sz="1200" dirty="0">
              <a:latin typeface="Inter" panose="020B0604020202020204" charset="0"/>
              <a:ea typeface="Inter" panose="020B0604020202020204" charset="0"/>
            </a:endParaRPr>
          </a:p>
          <a:p>
            <a:pPr indent="269875" algn="just">
              <a:buFont typeface="+mj-lt"/>
              <a:buAutoNum type="arabicPeriod" startAt="45"/>
            </a:pPr>
            <a:r>
              <a:rPr lang="fr-FR" sz="1200" b="1" dirty="0">
                <a:latin typeface="Inter" panose="020B0604020202020204" charset="0"/>
                <a:ea typeface="Inter" panose="020B0604020202020204" charset="0"/>
              </a:rPr>
              <a:t>Alexandru </a:t>
            </a:r>
            <a:r>
              <a:rPr lang="fr-FR" sz="1200" b="1" dirty="0" err="1">
                <a:latin typeface="Inter" panose="020B0604020202020204" charset="0"/>
                <a:ea typeface="Inter" panose="020B0604020202020204" charset="0"/>
              </a:rPr>
              <a:t>Oravițan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Subterana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litorală</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Haloul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imediatului</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Orizont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Nouă</a:t>
            </a:r>
            <a:r>
              <a:rPr lang="fr-FR" sz="1200" dirty="0">
                <a:latin typeface="Inter" panose="020B0604020202020204" charset="0"/>
                <a:ea typeface="Inter" panose="020B0604020202020204" charset="0"/>
              </a:rPr>
              <a:t>, Nr. 3 (1667), </a:t>
            </a:r>
            <a:r>
              <a:rPr lang="fr-FR" sz="1200" dirty="0" err="1">
                <a:latin typeface="Inter" panose="020B0604020202020204" charset="0"/>
                <a:ea typeface="Inter" panose="020B0604020202020204" charset="0"/>
              </a:rPr>
              <a:t>Anul</a:t>
            </a:r>
            <a:r>
              <a:rPr lang="fr-FR" sz="1200" dirty="0">
                <a:latin typeface="Inter" panose="020B0604020202020204" charset="0"/>
                <a:ea typeface="Inter" panose="020B0604020202020204" charset="0"/>
              </a:rPr>
              <a:t> XXXIII, </a:t>
            </a:r>
            <a:r>
              <a:rPr lang="fr-FR" sz="1200" dirty="0" err="1">
                <a:latin typeface="Inter" panose="020B0604020202020204" charset="0"/>
                <a:ea typeface="Inter" panose="020B0604020202020204" charset="0"/>
              </a:rPr>
              <a:t>martie</a:t>
            </a:r>
            <a:r>
              <a:rPr lang="fr-FR" sz="1200" dirty="0">
                <a:latin typeface="Inter" panose="020B0604020202020204" charset="0"/>
                <a:ea typeface="Inter" panose="020B0604020202020204" charset="0"/>
              </a:rPr>
              <a:t> 2021, ISSN 0030 560 X, p. 26.</a:t>
            </a:r>
            <a:endParaRPr lang="en-US" sz="1200" dirty="0">
              <a:latin typeface="Inter" panose="020B0604020202020204" charset="0"/>
              <a:ea typeface="Inter" panose="020B0604020202020204" charset="0"/>
            </a:endParaRPr>
          </a:p>
          <a:p>
            <a:pPr indent="269875" algn="just">
              <a:buFont typeface="+mj-lt"/>
              <a:buAutoNum type="arabicPeriod" startAt="45"/>
            </a:pPr>
            <a:r>
              <a:rPr lang="fr-FR" sz="1200" b="1" dirty="0">
                <a:latin typeface="Inter" panose="020B0604020202020204" charset="0"/>
                <a:ea typeface="Inter" panose="020B0604020202020204" charset="0"/>
              </a:rPr>
              <a:t>Aba-Carina </a:t>
            </a:r>
            <a:r>
              <a:rPr lang="fr-FR" sz="1200" b="1" dirty="0" err="1">
                <a:latin typeface="Inter" panose="020B0604020202020204" charset="0"/>
                <a:ea typeface="Inter" panose="020B0604020202020204" charset="0"/>
              </a:rPr>
              <a:t>Pârlog</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Marius-Mircea </a:t>
            </a:r>
            <a:r>
              <a:rPr lang="fr-FR" sz="1200" dirty="0" err="1">
                <a:latin typeface="Inter" panose="020B0604020202020204" charset="0"/>
                <a:ea typeface="Inter" panose="020B0604020202020204" charset="0"/>
              </a:rPr>
              <a:t>Crişan</a:t>
            </a:r>
            <a:r>
              <a:rPr lang="fr-FR" sz="1200" dirty="0">
                <a:latin typeface="Inter" panose="020B0604020202020204" charset="0"/>
                <a:ea typeface="Inter" panose="020B0604020202020204" charset="0"/>
              </a:rPr>
              <a:t>. “William Golding and Bram Stoker – </a:t>
            </a:r>
            <a:r>
              <a:rPr lang="fr-FR" sz="1200" dirty="0" err="1">
                <a:latin typeface="Inter" panose="020B0604020202020204" charset="0"/>
                <a:ea typeface="Inter" panose="020B0604020202020204" charset="0"/>
              </a:rPr>
              <a:t>Conceptual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Core</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Glossing</a:t>
            </a:r>
            <a:r>
              <a:rPr lang="fr-FR" sz="1200" dirty="0">
                <a:latin typeface="Inter" panose="020B0604020202020204" charset="0"/>
                <a:ea typeface="Inter" panose="020B0604020202020204" charset="0"/>
              </a:rPr>
              <a:t> Windows (EVOLI).”  </a:t>
            </a:r>
            <a:r>
              <a:rPr lang="fr-FR" sz="1200" i="1" dirty="0">
                <a:latin typeface="Inter" panose="020B0604020202020204" charset="0"/>
                <a:ea typeface="Inter" panose="020B0604020202020204" charset="0"/>
              </a:rPr>
              <a:t>Bulletin of Transilvania </a:t>
            </a:r>
            <a:r>
              <a:rPr lang="fr-FR" sz="1200" i="1" dirty="0" err="1">
                <a:latin typeface="Inter" panose="020B0604020202020204" charset="0"/>
                <a:ea typeface="Inter" panose="020B0604020202020204" charset="0"/>
              </a:rPr>
              <a:t>University</a:t>
            </a:r>
            <a:r>
              <a:rPr lang="fr-FR" sz="1200" i="1" dirty="0">
                <a:latin typeface="Inter" panose="020B0604020202020204" charset="0"/>
                <a:ea typeface="Inter" panose="020B0604020202020204" charset="0"/>
              </a:rPr>
              <a:t> of Braşov</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series</a:t>
            </a:r>
            <a:r>
              <a:rPr lang="fr-FR" sz="1200" dirty="0">
                <a:latin typeface="Inter" panose="020B0604020202020204" charset="0"/>
                <a:ea typeface="Inter" panose="020B0604020202020204" charset="0"/>
              </a:rPr>
              <a:t> IV - </a:t>
            </a:r>
            <a:r>
              <a:rPr lang="fr-FR" sz="1200" dirty="0" err="1">
                <a:latin typeface="Inter" panose="020B0604020202020204" charset="0"/>
                <a:ea typeface="Inter" panose="020B0604020202020204" charset="0"/>
              </a:rPr>
              <a:t>Philology</a:t>
            </a:r>
            <a:r>
              <a:rPr lang="fr-FR" sz="1200" dirty="0">
                <a:latin typeface="Inter" panose="020B0604020202020204" charset="0"/>
                <a:ea typeface="Inter" panose="020B0604020202020204" charset="0"/>
              </a:rPr>
              <a:t> and Cultural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Universităţii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Braşov, 2021, </a:t>
            </a:r>
            <a:r>
              <a:rPr lang="ro-RO" sz="1200" dirty="0">
                <a:latin typeface="Inter" panose="020B0604020202020204" charset="0"/>
                <a:ea typeface="Inter" panose="020B0604020202020204" charset="0"/>
              </a:rPr>
              <a:t>pp.</a:t>
            </a:r>
            <a:r>
              <a:rPr lang="fr-FR" sz="1200" dirty="0">
                <a:latin typeface="Inter" panose="020B0604020202020204" charset="0"/>
                <a:ea typeface="Inter" panose="020B0604020202020204" charset="0"/>
              </a:rPr>
              <a:t> 2066-7698.</a:t>
            </a:r>
            <a:endParaRPr lang="ro-RO" sz="1200" dirty="0">
              <a:latin typeface="Inter" panose="020B0604020202020204" charset="0"/>
              <a:ea typeface="Inter" panose="020B0604020202020204" charset="0"/>
            </a:endParaRPr>
          </a:p>
          <a:p>
            <a:pPr indent="269875" algn="just">
              <a:buFont typeface="+mj-lt"/>
              <a:buAutoNum type="arabicPeriod" startAt="45"/>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Percec</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Subject</a:t>
            </a:r>
            <a:r>
              <a:rPr lang="fr-FR" sz="1200" dirty="0">
                <a:latin typeface="Inter" panose="020B0604020202020204" charset="0"/>
                <a:ea typeface="Inter" panose="020B0604020202020204" charset="0"/>
              </a:rPr>
              <a:t> or Object? The </a:t>
            </a:r>
            <a:r>
              <a:rPr lang="fr-FR" sz="1200" dirty="0" err="1">
                <a:latin typeface="Inter" panose="020B0604020202020204" charset="0"/>
                <a:ea typeface="Inter" panose="020B0604020202020204" charset="0"/>
              </a:rPr>
              <a:t>Anti-Hero</a:t>
            </a:r>
            <a:r>
              <a:rPr lang="fr-FR" sz="1200" dirty="0">
                <a:latin typeface="Inter" panose="020B0604020202020204" charset="0"/>
                <a:ea typeface="Inter" panose="020B0604020202020204" charset="0"/>
              </a:rPr>
              <a:t> of the </a:t>
            </a:r>
            <a:r>
              <a:rPr lang="fr-FR" sz="1200" dirty="0" err="1">
                <a:latin typeface="Inter" panose="020B0604020202020204" charset="0"/>
                <a:ea typeface="Inter" panose="020B0604020202020204" charset="0"/>
              </a:rPr>
              <a:t>Allegory</a:t>
            </a:r>
            <a:r>
              <a:rPr lang="fr-FR" sz="1200" dirty="0">
                <a:latin typeface="Inter" panose="020B0604020202020204" charset="0"/>
                <a:ea typeface="Inter" panose="020B0604020202020204" charset="0"/>
              </a:rPr>
              <a:t> and the </a:t>
            </a:r>
            <a:r>
              <a:rPr lang="fr-FR" sz="1200" dirty="0" err="1">
                <a:latin typeface="Inter" panose="020B0604020202020204" charset="0"/>
                <a:ea typeface="Inter" panose="020B0604020202020204" charset="0"/>
              </a:rPr>
              <a:t>Hero</a:t>
            </a:r>
            <a:r>
              <a:rPr lang="fr-FR" sz="1200" dirty="0">
                <a:latin typeface="Inter" panose="020B0604020202020204" charset="0"/>
                <a:ea typeface="Inter" panose="020B0604020202020204" charset="0"/>
              </a:rPr>
              <a:t> of the Anti-</a:t>
            </a:r>
            <a:r>
              <a:rPr lang="fr-FR" sz="1200" dirty="0" err="1">
                <a:latin typeface="Inter" panose="020B0604020202020204" charset="0"/>
                <a:ea typeface="Inter" panose="020B0604020202020204" charset="0"/>
              </a:rPr>
              <a:t>Allegory</a:t>
            </a:r>
            <a:r>
              <a:rPr lang="fr-FR" sz="1200" i="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Metacritic</a:t>
            </a:r>
            <a:r>
              <a:rPr lang="fr-FR" sz="1200" i="1" dirty="0">
                <a:latin typeface="Inter" panose="020B0604020202020204" charset="0"/>
                <a:ea typeface="Inter" panose="020B0604020202020204" charset="0"/>
              </a:rPr>
              <a:t> Journal for Comparative </a:t>
            </a:r>
            <a:r>
              <a:rPr lang="fr-FR" sz="1200" i="1" dirty="0" err="1">
                <a:latin typeface="Inter" panose="020B0604020202020204" charset="0"/>
                <a:ea typeface="Inter" panose="020B0604020202020204" charset="0"/>
              </a:rPr>
              <a:t>Studies</a:t>
            </a:r>
            <a:r>
              <a:rPr lang="fr-FR" sz="1200" i="1" dirty="0">
                <a:latin typeface="Inter" panose="020B0604020202020204" charset="0"/>
                <a:ea typeface="Inter" panose="020B0604020202020204" charset="0"/>
              </a:rPr>
              <a:t> and Theory</a:t>
            </a:r>
            <a:r>
              <a:rPr lang="fr-FR" sz="1200" dirty="0">
                <a:latin typeface="Inter" panose="020B0604020202020204" charset="0"/>
                <a:ea typeface="Inter" panose="020B0604020202020204" charset="0"/>
              </a:rPr>
              <a:t> 7(1), 2021, 177-18.</a:t>
            </a:r>
            <a:endParaRPr lang="en-US" sz="1200" dirty="0">
              <a:latin typeface="Inter" panose="020B0604020202020204" charset="0"/>
              <a:ea typeface="Inter" panose="020B0604020202020204" charset="0"/>
            </a:endParaRPr>
          </a:p>
          <a:p>
            <a:pPr indent="269875" algn="just">
              <a:buFont typeface="+mj-lt"/>
              <a:buAutoNum type="arabicPeriod" startAt="45"/>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Percec</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The Not-</a:t>
            </a:r>
            <a:r>
              <a:rPr lang="fr-FR" sz="1200" dirty="0" err="1">
                <a:latin typeface="Inter" panose="020B0604020202020204" charset="0"/>
                <a:ea typeface="Inter" panose="020B0604020202020204" charset="0"/>
              </a:rPr>
              <a:t>so</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Joyful</a:t>
            </a:r>
            <a:r>
              <a:rPr lang="fr-FR" sz="1200" dirty="0">
                <a:latin typeface="Inter" panose="020B0604020202020204" charset="0"/>
                <a:ea typeface="Inter" panose="020B0604020202020204" charset="0"/>
              </a:rPr>
              <a:t> Apocalypse. Margaret </a:t>
            </a:r>
            <a:r>
              <a:rPr lang="fr-FR" sz="1200" dirty="0" err="1">
                <a:latin typeface="Inter" panose="020B0604020202020204" charset="0"/>
                <a:ea typeface="Inter" panose="020B0604020202020204" charset="0"/>
              </a:rPr>
              <a:t>Atwood’s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Ustopia</a:t>
            </a:r>
            <a:r>
              <a:rPr lang="fr-FR" sz="1200" dirty="0">
                <a:latin typeface="Inter" panose="020B0604020202020204" charset="0"/>
                <a:ea typeface="Inter" panose="020B0604020202020204" charset="0"/>
              </a:rPr>
              <a:t> in the </a:t>
            </a:r>
            <a:r>
              <a:rPr lang="fr-FR" sz="1200" dirty="0" err="1">
                <a:latin typeface="Inter" panose="020B0604020202020204" charset="0"/>
                <a:ea typeface="Inter" panose="020B0604020202020204" charset="0"/>
              </a:rPr>
              <a:t>Maddaddam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Trilogy</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Brukenthalia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Romanian</a:t>
            </a:r>
            <a:r>
              <a:rPr lang="fr-FR" sz="1200" i="1" dirty="0">
                <a:latin typeface="Inter" panose="020B0604020202020204" charset="0"/>
                <a:ea typeface="Inter" panose="020B0604020202020204" charset="0"/>
              </a:rPr>
              <a:t> Cultural </a:t>
            </a:r>
            <a:r>
              <a:rPr lang="fr-FR" sz="1200" i="1" dirty="0" err="1">
                <a:latin typeface="Inter" panose="020B0604020202020204" charset="0"/>
                <a:ea typeface="Inter" panose="020B0604020202020204" charset="0"/>
              </a:rPr>
              <a:t>History</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Review</a:t>
            </a:r>
            <a:r>
              <a:rPr lang="fr-FR" sz="1200" dirty="0">
                <a:latin typeface="Inter" panose="020B0604020202020204" charset="0"/>
                <a:ea typeface="Inter" panose="020B0604020202020204" charset="0"/>
              </a:rPr>
              <a:t>, no. 11/2021, pp. 1117-1129.</a:t>
            </a:r>
            <a:endParaRPr lang="en-US" sz="1200" dirty="0">
              <a:latin typeface="Inter" panose="020B0604020202020204" charset="0"/>
              <a:ea typeface="Inter" panose="020B0604020202020204" charset="0"/>
            </a:endParaRPr>
          </a:p>
          <a:p>
            <a:pPr indent="269875" algn="just">
              <a:buFont typeface="+mj-lt"/>
              <a:buAutoNum type="arabicPeriod" startAt="45"/>
            </a:pP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Pungă</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Interviu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traducătorul</a:t>
            </a:r>
            <a:r>
              <a:rPr lang="fr-FR" sz="1200" dirty="0">
                <a:latin typeface="Inter" panose="020B0604020202020204" charset="0"/>
                <a:ea typeface="Inter" panose="020B0604020202020204" charset="0"/>
              </a:rPr>
              <a:t> George </a:t>
            </a:r>
            <a:r>
              <a:rPr lang="fr-FR" sz="1200" dirty="0" err="1">
                <a:latin typeface="Inter" panose="020B0604020202020204" charset="0"/>
                <a:ea typeface="Inter" panose="020B0604020202020204" charset="0"/>
              </a:rPr>
              <a:t>Șipoș</a:t>
            </a:r>
            <a:r>
              <a:rPr lang="fr-FR" sz="1200" dirty="0">
                <a:latin typeface="Inter" panose="020B0604020202020204" charset="0"/>
                <a:ea typeface="Inter" panose="020B0604020202020204" charset="0"/>
              </a:rPr>
              <a:t> ‘East </a:t>
            </a:r>
            <a:r>
              <a:rPr lang="fr-FR" sz="1200" dirty="0" err="1">
                <a:latin typeface="Inter" panose="020B0604020202020204" charset="0"/>
                <a:ea typeface="Inter" panose="020B0604020202020204" charset="0"/>
              </a:rPr>
              <a:t>Meets</a:t>
            </a:r>
            <a:r>
              <a:rPr lang="fr-FR" sz="1200" dirty="0">
                <a:latin typeface="Inter" panose="020B0604020202020204" charset="0"/>
                <a:ea typeface="Inter" panose="020B0604020202020204" charset="0"/>
              </a:rPr>
              <a:t> West.’” </a:t>
            </a:r>
            <a:r>
              <a:rPr lang="fr-FR" sz="1200" i="1" dirty="0" err="1">
                <a:latin typeface="Inter" panose="020B0604020202020204" charset="0"/>
                <a:ea typeface="Inter" panose="020B0604020202020204" charset="0"/>
              </a:rPr>
              <a:t>Translationes</a:t>
            </a:r>
            <a:r>
              <a:rPr lang="fr-FR" sz="1200" dirty="0">
                <a:latin typeface="Inter" panose="020B0604020202020204" charset="0"/>
                <a:ea typeface="Inter" panose="020B0604020202020204" charset="0"/>
              </a:rPr>
              <a:t>, vol. 2-13, 2020-2021, pp. 121-127.</a:t>
            </a: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25</a:t>
            </a:r>
            <a:endParaRPr lang="en-US" sz="1103" spc="22" dirty="0">
              <a:solidFill>
                <a:srgbClr val="164F84"/>
              </a:solidFill>
              <a:latin typeface="Inter Bold"/>
            </a:endParaRPr>
          </a:p>
        </p:txBody>
      </p:sp>
      <p:sp>
        <p:nvSpPr>
          <p:cNvPr id="14"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extLst>
      <p:ext uri="{BB962C8B-B14F-4D97-AF65-F5344CB8AC3E}">
        <p14:creationId xmlns:p14="http://schemas.microsoft.com/office/powerpoint/2010/main" val="84991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859095" cy="1162342"/>
          </a:xfrm>
        </p:grpSpPr>
        <p:sp>
          <p:nvSpPr>
            <p:cNvPr id="3" name="Freeform 3"/>
            <p:cNvSpPr/>
            <p:nvPr/>
          </p:nvSpPr>
          <p:spPr>
            <a:xfrm>
              <a:off x="0" y="0"/>
              <a:ext cx="3859095" cy="1162342"/>
            </a:xfrm>
            <a:custGeom>
              <a:avLst/>
              <a:gdLst/>
              <a:ahLst/>
              <a:cxnLst/>
              <a:rect l="l" t="t" r="r" b="b"/>
              <a:pathLst>
                <a:path w="3859095" h="1162342">
                  <a:moveTo>
                    <a:pt x="0" y="0"/>
                  </a:moveTo>
                  <a:lnTo>
                    <a:pt x="3859095" y="0"/>
                  </a:lnTo>
                  <a:lnTo>
                    <a:pt x="3859095" y="1162342"/>
                  </a:lnTo>
                  <a:lnTo>
                    <a:pt x="0" y="1162342"/>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sp>
        <p:nvSpPr>
          <p:cNvPr id="9" name="TextBox 9"/>
          <p:cNvSpPr txBox="1"/>
          <p:nvPr/>
        </p:nvSpPr>
        <p:spPr>
          <a:xfrm>
            <a:off x="571467" y="2665538"/>
            <a:ext cx="6460175" cy="769441"/>
          </a:xfrm>
          <a:prstGeom prst="rect">
            <a:avLst/>
          </a:prstGeom>
        </p:spPr>
        <p:txBody>
          <a:bodyPr wrap="square" lIns="0" tIns="0" rIns="0" bIns="0" rtlCol="0" anchor="t">
            <a:spAutoFit/>
          </a:bodyPr>
          <a:lstStyle/>
          <a:p>
            <a:pPr algn="just">
              <a:lnSpc>
                <a:spcPts val="1540"/>
              </a:lnSpc>
            </a:pPr>
            <a:r>
              <a:rPr lang="en-US" sz="1400" b="1" spc="22" dirty="0">
                <a:solidFill>
                  <a:srgbClr val="000000"/>
                </a:solidFill>
                <a:latin typeface="Inter" panose="020B0604020202020204" charset="0"/>
                <a:ea typeface="Inter" panose="020B0604020202020204" charset="0"/>
              </a:rPr>
              <a:t>A.   </a:t>
            </a:r>
            <a:r>
              <a:rPr lang="en-US" sz="1400" b="1" spc="22" dirty="0" err="1">
                <a:solidFill>
                  <a:srgbClr val="000000"/>
                </a:solidFill>
                <a:latin typeface="Inter" panose="020B0604020202020204" charset="0"/>
                <a:ea typeface="Inter" panose="020B0604020202020204" charset="0"/>
              </a:rPr>
              <a:t>Articole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publicate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în</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reviste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ştiinţifice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indexate</a:t>
            </a:r>
            <a:endParaRPr lang="en-US" sz="1400" b="1" spc="22" dirty="0">
              <a:solidFill>
                <a:srgbClr val="000000"/>
              </a:solidFill>
              <a:latin typeface="Inter" panose="020B0604020202020204" charset="0"/>
              <a:ea typeface="Inter" panose="020B0604020202020204" charset="0"/>
            </a:endParaRPr>
          </a:p>
          <a:p>
            <a:pPr algn="just">
              <a:lnSpc>
                <a:spcPts val="1540"/>
              </a:lnSpc>
            </a:pPr>
            <a:endParaRPr lang="en-US" sz="1200" spc="22" dirty="0">
              <a:solidFill>
                <a:srgbClr val="000000"/>
              </a:solidFill>
              <a:latin typeface="Inter" panose="020B0604020202020204" charset="0"/>
              <a:ea typeface="Inter" panose="020B0604020202020204" charset="0"/>
            </a:endParaRPr>
          </a:p>
          <a:p>
            <a:pPr marL="228600" indent="-228600" algn="just">
              <a:lnSpc>
                <a:spcPts val="1540"/>
              </a:lnSpc>
              <a:buAutoNum type="alphaLcPeriod"/>
            </a:pPr>
            <a:r>
              <a:rPr lang="en-US" sz="1200" b="1" spc="24" dirty="0" err="1">
                <a:solidFill>
                  <a:srgbClr val="000000"/>
                </a:solidFill>
                <a:latin typeface="Inter" panose="020B0604020202020204" charset="0"/>
                <a:ea typeface="Inter" panose="020B0604020202020204" charset="0"/>
              </a:rPr>
              <a:t>Articole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și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recenzii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publicate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în</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reviste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ştiinţifice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indexate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Clarivate</a:t>
            </a:r>
            <a:r>
              <a:rPr lang="en-US" sz="1200" b="1" spc="24" dirty="0">
                <a:solidFill>
                  <a:srgbClr val="000000"/>
                </a:solidFill>
                <a:latin typeface="Inter" panose="020B0604020202020204" charset="0"/>
                <a:ea typeface="Inter" panose="020B0604020202020204" charset="0"/>
              </a:rPr>
              <a:t> Analytics, SCOPUS, EBSCO</a:t>
            </a:r>
            <a:endParaRPr lang="ro-RO" sz="1200" b="1" spc="24" dirty="0">
              <a:solidFill>
                <a:srgbClr val="000000"/>
              </a:solidFill>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26</a:t>
            </a:r>
            <a:endParaRPr lang="en-US" sz="1103" spc="22" dirty="0">
              <a:solidFill>
                <a:srgbClr val="164F84"/>
              </a:solidFill>
              <a:latin typeface="Inter Bold"/>
            </a:endParaRPr>
          </a:p>
        </p:txBody>
      </p:sp>
      <p:sp>
        <p:nvSpPr>
          <p:cNvPr id="14"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3948" y="3630626"/>
            <a:ext cx="3191933" cy="4787900"/>
          </a:xfrm>
          <a:prstGeom prst="rect">
            <a:avLst/>
          </a:prstGeom>
        </p:spPr>
      </p:pic>
      <p:sp>
        <p:nvSpPr>
          <p:cNvPr id="11" name="Rectangle 10"/>
          <p:cNvSpPr/>
          <p:nvPr/>
        </p:nvSpPr>
        <p:spPr>
          <a:xfrm>
            <a:off x="501650" y="3559963"/>
            <a:ext cx="3232482" cy="5658921"/>
          </a:xfrm>
          <a:prstGeom prst="rect">
            <a:avLst/>
          </a:prstGeom>
        </p:spPr>
        <p:txBody>
          <a:bodyPr wrap="square">
            <a:spAutoFit/>
          </a:bodyPr>
          <a:lstStyle/>
          <a:p>
            <a:pPr indent="269875" algn="just">
              <a:lnSpc>
                <a:spcPts val="1540"/>
              </a:lnSpc>
              <a:buFont typeface="+mj-lt"/>
              <a:buAutoNum type="arabicPeriod" startAt="59"/>
            </a:pPr>
            <a:r>
              <a:rPr lang="fr-FR" sz="1200" b="1" dirty="0">
                <a:latin typeface="Inter" panose="020B0604020202020204" charset="0"/>
                <a:ea typeface="Inter" panose="020B0604020202020204" charset="0"/>
              </a:rPr>
              <a:t>Richard </a:t>
            </a:r>
            <a:r>
              <a:rPr lang="fr-FR" sz="1200" b="1" dirty="0" err="1">
                <a:latin typeface="Inter" panose="020B0604020202020204" charset="0"/>
                <a:ea typeface="Inter" panose="020B0604020202020204" charset="0"/>
              </a:rPr>
              <a:t>Sârbu</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Slovenske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leksikalne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prvine</a:t>
            </a:r>
            <a:r>
              <a:rPr lang="fr-FR" sz="1200" dirty="0">
                <a:latin typeface="Inter" panose="020B0604020202020204" charset="0"/>
                <a:ea typeface="Inter" panose="020B0604020202020204" charset="0"/>
              </a:rPr>
              <a:t> v </a:t>
            </a:r>
            <a:r>
              <a:rPr lang="fr-FR" sz="1200" dirty="0" err="1">
                <a:latin typeface="Inter" panose="020B0604020202020204" charset="0"/>
                <a:ea typeface="Inter" panose="020B0604020202020204" charset="0"/>
              </a:rPr>
              <a:t>istroromunskem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dialektu</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Štirideset</a:t>
            </a:r>
            <a:r>
              <a:rPr lang="fr-FR" sz="1200" i="1" dirty="0">
                <a:latin typeface="Inter" panose="020B0604020202020204" charset="0"/>
                <a:ea typeface="Inter" panose="020B0604020202020204" charset="0"/>
              </a:rPr>
              <a:t> let </a:t>
            </a:r>
            <a:r>
              <a:rPr lang="fr-FR" sz="1200" i="1" dirty="0" err="1">
                <a:latin typeface="Inter" panose="020B0604020202020204" charset="0"/>
                <a:ea typeface="Inter" panose="020B0604020202020204" charset="0"/>
              </a:rPr>
              <a:t>lektorata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romunščine</a:t>
            </a:r>
            <a:r>
              <a:rPr lang="fr-FR" sz="1200" i="1" dirty="0">
                <a:latin typeface="Inter" panose="020B0604020202020204" charset="0"/>
                <a:ea typeface="Inter" panose="020B0604020202020204" charset="0"/>
              </a:rPr>
              <a:t> na </a:t>
            </a:r>
            <a:r>
              <a:rPr lang="fr-FR" sz="1200" i="1" dirty="0" err="1">
                <a:latin typeface="Inter" panose="020B0604020202020204" charset="0"/>
                <a:ea typeface="Inter" panose="020B0604020202020204" charset="0"/>
              </a:rPr>
              <a:t>Filozofski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fakulteti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Univerze</a:t>
            </a:r>
            <a:r>
              <a:rPr lang="fr-FR" sz="1200" i="1" dirty="0">
                <a:latin typeface="Inter" panose="020B0604020202020204" charset="0"/>
                <a:ea typeface="Inter" panose="020B0604020202020204" charset="0"/>
              </a:rPr>
              <a:t> v </a:t>
            </a:r>
            <a:r>
              <a:rPr lang="fr-FR" sz="1200" i="1" dirty="0" err="1">
                <a:latin typeface="Inter" panose="020B0604020202020204" charset="0"/>
                <a:ea typeface="Inter" panose="020B0604020202020204" charset="0"/>
              </a:rPr>
              <a:t>Ljubljani</a:t>
            </a:r>
            <a:r>
              <a:rPr lang="fr-FR" sz="1200" dirty="0">
                <a:latin typeface="Inter" panose="020B0604020202020204" charset="0"/>
                <a:ea typeface="Inter" panose="020B0604020202020204" charset="0"/>
              </a:rPr>
              <a:t>, 2021, p. 49-61. </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59"/>
            </a:pPr>
            <a:r>
              <a:rPr lang="fr-FR" sz="1200" b="1" dirty="0" err="1">
                <a:latin typeface="Inter" panose="020B0604020202020204" charset="0"/>
                <a:ea typeface="Inter" panose="020B0604020202020204" charset="0"/>
              </a:rPr>
              <a:t>Andreea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Șerban</a:t>
            </a:r>
            <a:r>
              <a:rPr lang="fr-FR" sz="1200" dirty="0">
                <a:latin typeface="Inter" panose="020B0604020202020204" charset="0"/>
                <a:ea typeface="Inter" panose="020B0604020202020204" charset="0"/>
              </a:rPr>
              <a:t>. “Book </a:t>
            </a:r>
            <a:r>
              <a:rPr lang="fr-FR" sz="1200" dirty="0" err="1">
                <a:latin typeface="Inter" panose="020B0604020202020204" charset="0"/>
                <a:ea typeface="Inter" panose="020B0604020202020204" charset="0"/>
              </a:rPr>
              <a:t>Review</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Cătălina</a:t>
            </a:r>
            <a:r>
              <a:rPr lang="fr-FR" sz="1200" dirty="0">
                <a:latin typeface="Inter" panose="020B0604020202020204" charset="0"/>
                <a:ea typeface="Inter" panose="020B0604020202020204" charset="0"/>
              </a:rPr>
              <a:t> Iliescu. </a:t>
            </a:r>
            <a:r>
              <a:rPr lang="fr-FR" sz="1200" i="1" dirty="0" err="1">
                <a:latin typeface="Inter" panose="020B0604020202020204" charset="0"/>
                <a:ea typeface="Inter" panose="020B0604020202020204" charset="0"/>
              </a:rPr>
              <a:t>Traducerea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textului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dramatic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Translating</a:t>
            </a:r>
            <a:r>
              <a:rPr lang="fr-FR" sz="1200" dirty="0">
                <a:latin typeface="Inter" panose="020B0604020202020204" charset="0"/>
                <a:ea typeface="Inter" panose="020B0604020202020204" charset="0"/>
              </a:rPr>
              <a:t> the </a:t>
            </a:r>
            <a:r>
              <a:rPr lang="fr-FR" sz="1200" dirty="0" err="1">
                <a:latin typeface="Inter" panose="020B0604020202020204" charset="0"/>
                <a:ea typeface="Inter" panose="020B0604020202020204" charset="0"/>
              </a:rPr>
              <a:t>Dramatic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Text</a:t>
            </a:r>
            <a:r>
              <a:rPr lang="fr-FR" sz="1200" dirty="0">
                <a:latin typeface="Inter" panose="020B0604020202020204" charset="0"/>
                <a:ea typeface="Inter" panose="020B0604020202020204" charset="0"/>
              </a:rPr>
              <a:t>’). Iaşi: </a:t>
            </a:r>
            <a:r>
              <a:rPr lang="fr-FR" sz="1200" dirty="0" err="1">
                <a:latin typeface="Inter" panose="020B0604020202020204" charset="0"/>
                <a:ea typeface="Inter" panose="020B0604020202020204" charset="0"/>
              </a:rPr>
              <a:t>Institutul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European</a:t>
            </a:r>
            <a:r>
              <a:rPr lang="fr-FR" sz="1200" dirty="0">
                <a:latin typeface="Inter" panose="020B0604020202020204" charset="0"/>
                <a:ea typeface="Inter" panose="020B0604020202020204" charset="0"/>
              </a:rPr>
              <a:t>, 2010, 174 p., ISBN: 978-973-611-641-4”, in </a:t>
            </a:r>
            <a:r>
              <a:rPr lang="fr-FR" sz="1200" i="1" dirty="0">
                <a:latin typeface="Inter" panose="020B0604020202020204" charset="0"/>
                <a:ea typeface="Inter" panose="020B0604020202020204" charset="0"/>
              </a:rPr>
              <a:t>B.A.S./ British and American </a:t>
            </a:r>
            <a:r>
              <a:rPr lang="fr-FR" sz="1200" i="1"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vol. XXVII,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2021, pp. 111 – 127.</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59"/>
            </a:pPr>
            <a:r>
              <a:rPr lang="fr-FR" sz="1200" b="1" dirty="0" err="1">
                <a:latin typeface="Inter" panose="020B0604020202020204" charset="0"/>
                <a:ea typeface="Inter" panose="020B0604020202020204" charset="0"/>
              </a:rPr>
              <a:t>Andreea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Șerban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Ophelia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divided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from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herself</a:t>
            </a:r>
            <a:r>
              <a:rPr lang="fr-FR" sz="1200" dirty="0">
                <a:latin typeface="Inter" panose="020B0604020202020204" charset="0"/>
                <a:ea typeface="Inter" panose="020B0604020202020204" charset="0"/>
              </a:rPr>
              <a:t>’ (Hamlet, 4.5.2944–45). </a:t>
            </a:r>
            <a:r>
              <a:rPr lang="fr-FR" sz="1200" dirty="0" err="1">
                <a:latin typeface="Inter" panose="020B0604020202020204" charset="0"/>
                <a:ea typeface="Inter" panose="020B0604020202020204" charset="0"/>
              </a:rPr>
              <a:t>Ophelia's</a:t>
            </a:r>
            <a:r>
              <a:rPr lang="fr-FR" sz="1200" dirty="0">
                <a:latin typeface="Inter" panose="020B0604020202020204" charset="0"/>
                <a:ea typeface="Inter" panose="020B0604020202020204" charset="0"/>
              </a:rPr>
              <a:t> Manga </a:t>
            </a:r>
            <a:r>
              <a:rPr lang="fr-FR" sz="1200" dirty="0" err="1">
                <a:latin typeface="Inter" panose="020B0604020202020204" charset="0"/>
                <a:ea typeface="Inter" panose="020B0604020202020204" charset="0"/>
              </a:rPr>
              <a:t>Afterlives</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Holderness</a:t>
            </a:r>
            <a:r>
              <a:rPr lang="fr-FR" sz="1200" dirty="0">
                <a:latin typeface="Inter" panose="020B0604020202020204" charset="0"/>
                <a:ea typeface="Inter" panose="020B0604020202020204" charset="0"/>
              </a:rPr>
              <a:t>, Graham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Critical Survey</a:t>
            </a:r>
            <a:r>
              <a:rPr lang="fr-FR" sz="1200" dirty="0">
                <a:latin typeface="Inter" panose="020B0604020202020204" charset="0"/>
                <a:ea typeface="Inter" panose="020B0604020202020204" charset="0"/>
              </a:rPr>
              <a:t> 33.1, 2021, pp. 103-118.</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59"/>
            </a:pPr>
            <a:r>
              <a:rPr lang="fr-FR" sz="1200" b="1" dirty="0" err="1">
                <a:latin typeface="Inter" panose="020B0604020202020204" charset="0"/>
                <a:ea typeface="Inter" panose="020B0604020202020204" charset="0"/>
              </a:rPr>
              <a:t>Andreea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Șerban</a:t>
            </a:r>
            <a:r>
              <a:rPr lang="fr-FR" sz="1200" dirty="0">
                <a:latin typeface="Inter" panose="020B0604020202020204" charset="0"/>
                <a:ea typeface="Inter" panose="020B0604020202020204" charset="0"/>
              </a:rPr>
              <a:t>. „BOOK REVIEW: Sara </a:t>
            </a:r>
            <a:r>
              <a:rPr lang="fr-FR" sz="1200" dirty="0" err="1">
                <a:latin typeface="Inter" panose="020B0604020202020204" charset="0"/>
                <a:ea typeface="Inter" panose="020B0604020202020204" charset="0"/>
              </a:rPr>
              <a:t>Hosey</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Home Is </a:t>
            </a:r>
            <a:r>
              <a:rPr lang="fr-FR" sz="1200" i="1" dirty="0" err="1">
                <a:latin typeface="Inter" panose="020B0604020202020204" charset="0"/>
                <a:ea typeface="Inter" panose="020B0604020202020204" charset="0"/>
              </a:rPr>
              <a:t>Where</a:t>
            </a:r>
            <a:r>
              <a:rPr lang="fr-FR" sz="1200" i="1" dirty="0">
                <a:latin typeface="Inter" panose="020B0604020202020204" charset="0"/>
                <a:ea typeface="Inter" panose="020B0604020202020204" charset="0"/>
              </a:rPr>
              <a:t> the </a:t>
            </a:r>
            <a:r>
              <a:rPr lang="fr-FR" sz="1200" i="1" dirty="0" err="1">
                <a:latin typeface="Inter" panose="020B0604020202020204" charset="0"/>
                <a:ea typeface="Inter" panose="020B0604020202020204" charset="0"/>
              </a:rPr>
              <a:t>Hurt</a:t>
            </a:r>
            <a:r>
              <a:rPr lang="fr-FR" sz="1200" i="1" dirty="0">
                <a:latin typeface="Inter" panose="020B0604020202020204" charset="0"/>
                <a:ea typeface="Inter" panose="020B0604020202020204" charset="0"/>
              </a:rPr>
              <a:t> Is. Media </a:t>
            </a:r>
            <a:r>
              <a:rPr lang="fr-FR" sz="1200" i="1" dirty="0" err="1">
                <a:latin typeface="Inter" panose="020B0604020202020204" charset="0"/>
                <a:ea typeface="Inter" panose="020B0604020202020204" charset="0"/>
              </a:rPr>
              <a:t>Depictions</a:t>
            </a:r>
            <a:r>
              <a:rPr lang="fr-FR" sz="1200" i="1" dirty="0">
                <a:latin typeface="Inter" panose="020B0604020202020204" charset="0"/>
                <a:ea typeface="Inter" panose="020B0604020202020204" charset="0"/>
              </a:rPr>
              <a:t> of </a:t>
            </a:r>
            <a:r>
              <a:rPr lang="fr-FR" sz="1200" i="1" dirty="0" err="1">
                <a:latin typeface="Inter" panose="020B0604020202020204" charset="0"/>
                <a:ea typeface="Inter" panose="020B0604020202020204" charset="0"/>
              </a:rPr>
              <a:t>Wives</a:t>
            </a:r>
            <a:r>
              <a:rPr lang="fr-FR" sz="1200" i="1" dirty="0">
                <a:latin typeface="Inter" panose="020B0604020202020204" charset="0"/>
                <a:ea typeface="Inter" panose="020B0604020202020204" charset="0"/>
              </a:rPr>
              <a:t> and </a:t>
            </a:r>
            <a:r>
              <a:rPr lang="fr-FR" sz="1200" i="1" dirty="0" err="1">
                <a:latin typeface="Inter" panose="020B0604020202020204" charset="0"/>
                <a:ea typeface="Inter" panose="020B0604020202020204" charset="0"/>
              </a:rPr>
              <a:t>Mothers</a:t>
            </a:r>
            <a:r>
              <a:rPr lang="fr-FR" sz="1200" dirty="0">
                <a:latin typeface="Inter" panose="020B0604020202020204" charset="0"/>
                <a:ea typeface="Inter" panose="020B0604020202020204" charset="0"/>
              </a:rPr>
              <a:t>. Jefferson, </a:t>
            </a:r>
            <a:r>
              <a:rPr lang="fr-FR" sz="1200" dirty="0" err="1">
                <a:latin typeface="Inter" panose="020B0604020202020204" charset="0"/>
                <a:ea typeface="Inter" panose="020B0604020202020204" charset="0"/>
              </a:rPr>
              <a:t>North</a:t>
            </a:r>
            <a:r>
              <a:rPr lang="fr-FR" sz="1200" dirty="0">
                <a:latin typeface="Inter" panose="020B0604020202020204" charset="0"/>
                <a:ea typeface="Inter" panose="020B0604020202020204" charset="0"/>
              </a:rPr>
              <a:t> Caroline: </a:t>
            </a:r>
            <a:r>
              <a:rPr lang="fr-FR" sz="1200" dirty="0" err="1">
                <a:latin typeface="Inter" panose="020B0604020202020204" charset="0"/>
                <a:ea typeface="Inter" panose="020B0604020202020204" charset="0"/>
              </a:rPr>
              <a:t>McFarland</a:t>
            </a:r>
            <a:r>
              <a:rPr lang="fr-FR" sz="1200" dirty="0">
                <a:latin typeface="Inter" panose="020B0604020202020204" charset="0"/>
                <a:ea typeface="Inter" panose="020B0604020202020204" charset="0"/>
              </a:rPr>
              <a:t> &amp; Co., 2019, 232p. ISBN (</a:t>
            </a:r>
            <a:r>
              <a:rPr lang="fr-FR" sz="1200" dirty="0" err="1">
                <a:latin typeface="Inter" panose="020B0604020202020204" charset="0"/>
                <a:ea typeface="Inter" panose="020B0604020202020204" charset="0"/>
              </a:rPr>
              <a:t>ebook</a:t>
            </a:r>
            <a:r>
              <a:rPr lang="fr-FR" sz="1200" dirty="0">
                <a:latin typeface="Inter" panose="020B0604020202020204" charset="0"/>
                <a:ea typeface="Inter" panose="020B0604020202020204" charset="0"/>
              </a:rPr>
              <a:t>) 978-1-4766-3736-5.” In </a:t>
            </a:r>
            <a:r>
              <a:rPr lang="fr-FR" sz="1200" dirty="0" err="1">
                <a:latin typeface="Inter" panose="020B0604020202020204" charset="0"/>
                <a:ea typeface="Inter" panose="020B0604020202020204" charset="0"/>
              </a:rPr>
              <a:t>Mădroane</a:t>
            </a:r>
            <a:r>
              <a:rPr lang="fr-FR" sz="1200" dirty="0">
                <a:latin typeface="Inter" panose="020B0604020202020204" charset="0"/>
                <a:ea typeface="Inter" panose="020B0604020202020204" charset="0"/>
              </a:rPr>
              <a:t>, I.D.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Gender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vol. 19,2021, pp. 163-167.</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59"/>
            </a:pPr>
            <a:r>
              <a:rPr lang="fr-FR" sz="1200" b="1" dirty="0">
                <a:latin typeface="Inter" panose="020B0604020202020204" charset="0"/>
                <a:ea typeface="Inter" panose="020B0604020202020204" charset="0"/>
              </a:rPr>
              <a:t>Gabriela </a:t>
            </a:r>
            <a:r>
              <a:rPr lang="fr-FR" sz="1200" b="1" dirty="0" err="1">
                <a:latin typeface="Inter" panose="020B0604020202020204" charset="0"/>
                <a:ea typeface="Inter" panose="020B0604020202020204" charset="0"/>
              </a:rPr>
              <a:t>Tucan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Mintea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umană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radiografiată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lectură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Analele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Universităţii</a:t>
            </a:r>
            <a:r>
              <a:rPr lang="fr-FR" sz="1200" i="1" dirty="0">
                <a:latin typeface="Inter" panose="020B0604020202020204" charset="0"/>
                <a:ea typeface="Inter" panose="020B0604020202020204" charset="0"/>
              </a:rPr>
              <a:t> de </a:t>
            </a:r>
            <a:r>
              <a:rPr lang="fr-FR" sz="1200" i="1" dirty="0" err="1">
                <a:latin typeface="Inter" panose="020B0604020202020204" charset="0"/>
                <a:ea typeface="Inter" panose="020B0604020202020204" charset="0"/>
              </a:rPr>
              <a:t>Vest</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din</a:t>
            </a:r>
            <a:r>
              <a:rPr lang="fr-FR" sz="1200" i="1" dirty="0">
                <a:latin typeface="Inter" panose="020B0604020202020204" charset="0"/>
                <a:ea typeface="Inter" panose="020B0604020202020204" charset="0"/>
              </a:rPr>
              <a:t> Timişoara.</a:t>
            </a:r>
            <a:r>
              <a:rPr lang="ro-RO"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Seria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ştiinţe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filologice</a:t>
            </a:r>
            <a:r>
              <a:rPr lang="fr-FR" sz="1200" dirty="0">
                <a:latin typeface="Inter" panose="020B0604020202020204" charset="0"/>
                <a:ea typeface="Inter" panose="020B0604020202020204" charset="0"/>
              </a:rPr>
              <a:t>. 59/2021.</a:t>
            </a:r>
            <a:endParaRPr lang="en-US" sz="1200" dirty="0">
              <a:latin typeface="Inter" panose="020B0604020202020204" charset="0"/>
              <a:ea typeface="Inter" panose="020B0604020202020204" charset="0"/>
            </a:endParaRPr>
          </a:p>
        </p:txBody>
      </p:sp>
    </p:spTree>
    <p:extLst>
      <p:ext uri="{BB962C8B-B14F-4D97-AF65-F5344CB8AC3E}">
        <p14:creationId xmlns:p14="http://schemas.microsoft.com/office/powerpoint/2010/main" val="819554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71467" y="2504045"/>
            <a:ext cx="6424414" cy="7179338"/>
          </a:xfrm>
          <a:prstGeom prst="rect">
            <a:avLst/>
          </a:prstGeom>
        </p:spPr>
        <p:txBody>
          <a:bodyPr wrap="square" lIns="0" tIns="0" rIns="0" bIns="0" rtlCol="0" anchor="t">
            <a:spAutoFit/>
          </a:bodyPr>
          <a:lstStyle/>
          <a:p>
            <a:pPr algn="just">
              <a:lnSpc>
                <a:spcPts val="1544"/>
              </a:lnSpc>
            </a:pPr>
            <a:r>
              <a:rPr lang="en-US" sz="1400" b="1" spc="22" dirty="0">
                <a:solidFill>
                  <a:srgbClr val="000000"/>
                </a:solidFill>
                <a:latin typeface="Inter"/>
              </a:rPr>
              <a:t>A.   </a:t>
            </a:r>
            <a:r>
              <a:rPr lang="en-US" sz="1400" b="1" spc="22" dirty="0" err="1">
                <a:solidFill>
                  <a:srgbClr val="000000"/>
                </a:solidFill>
                <a:latin typeface="Inter"/>
              </a:rPr>
              <a:t>Articole</a:t>
            </a:r>
            <a:r>
              <a:rPr lang="en-US" sz="1400" b="1" spc="22" dirty="0">
                <a:solidFill>
                  <a:srgbClr val="000000"/>
                </a:solidFill>
                <a:latin typeface="Inter"/>
              </a:rPr>
              <a:t> </a:t>
            </a:r>
            <a:r>
              <a:rPr lang="en-US" sz="1400" b="1" spc="22" dirty="0" err="1">
                <a:solidFill>
                  <a:srgbClr val="000000"/>
                </a:solidFill>
                <a:latin typeface="Inter"/>
              </a:rPr>
              <a:t>publicate</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reviste</a:t>
            </a:r>
            <a:r>
              <a:rPr lang="en-US" sz="1400" b="1" spc="22" dirty="0">
                <a:solidFill>
                  <a:srgbClr val="000000"/>
                </a:solidFill>
                <a:latin typeface="Inter"/>
              </a:rPr>
              <a:t> </a:t>
            </a:r>
            <a:r>
              <a:rPr lang="en-US" sz="1400" b="1" spc="22" dirty="0" err="1">
                <a:solidFill>
                  <a:srgbClr val="000000"/>
                </a:solidFill>
                <a:latin typeface="Inter"/>
              </a:rPr>
              <a:t>ştiinţifice</a:t>
            </a:r>
            <a:r>
              <a:rPr lang="en-US" sz="1400" b="1" spc="22" dirty="0">
                <a:solidFill>
                  <a:srgbClr val="000000"/>
                </a:solidFill>
                <a:latin typeface="Inter"/>
              </a:rPr>
              <a:t> </a:t>
            </a:r>
            <a:r>
              <a:rPr lang="en-US" sz="1400" b="1" spc="22" dirty="0" err="1">
                <a:solidFill>
                  <a:srgbClr val="000000"/>
                </a:solidFill>
                <a:latin typeface="Inter"/>
              </a:rPr>
              <a:t>indexate</a:t>
            </a:r>
            <a:endParaRPr lang="en-US" sz="1400" b="1" spc="22" dirty="0">
              <a:solidFill>
                <a:srgbClr val="000000"/>
              </a:solidFill>
              <a:latin typeface="Inter"/>
            </a:endParaRPr>
          </a:p>
          <a:p>
            <a:pPr algn="just"/>
            <a:endParaRPr lang="en-US" sz="1050" spc="22" dirty="0">
              <a:solidFill>
                <a:srgbClr val="000000"/>
              </a:solidFill>
              <a:latin typeface="Inter"/>
            </a:endParaRPr>
          </a:p>
          <a:p>
            <a:pPr algn="just">
              <a:lnSpc>
                <a:spcPts val="1544"/>
              </a:lnSpc>
            </a:pPr>
            <a:r>
              <a:rPr lang="en-US" sz="1200" b="1" spc="22" dirty="0">
                <a:solidFill>
                  <a:srgbClr val="000000"/>
                </a:solidFill>
                <a:latin typeface="Inter" panose="020B0604020202020204" charset="0"/>
                <a:ea typeface="Inter" panose="020B0604020202020204" charset="0"/>
              </a:rPr>
              <a:t>b</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Articole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și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recenzii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indexate</a:t>
            </a:r>
            <a:r>
              <a:rPr lang="en-US" sz="1200" b="1" spc="24" dirty="0">
                <a:solidFill>
                  <a:srgbClr val="000000"/>
                </a:solidFill>
                <a:latin typeface="Inter" panose="020B0604020202020204" charset="0"/>
                <a:ea typeface="Inter" panose="020B0604020202020204" charset="0"/>
              </a:rPr>
              <a:t> ERIH PLUS</a:t>
            </a:r>
            <a:r>
              <a:rPr lang="ro-RO" sz="1200" b="1" spc="24" dirty="0">
                <a:solidFill>
                  <a:srgbClr val="000000"/>
                </a:solidFill>
                <a:latin typeface="Inter" panose="020B0604020202020204" charset="0"/>
                <a:ea typeface="Inter" panose="020B0604020202020204" charset="0"/>
              </a:rPr>
              <a:t> sau 3 BDI</a:t>
            </a:r>
            <a:endParaRPr lang="en-US" sz="1200" b="1" spc="24" dirty="0">
              <a:solidFill>
                <a:srgbClr val="000000"/>
              </a:solidFill>
              <a:latin typeface="Inter" panose="020B0604020202020204" charset="0"/>
              <a:ea typeface="Inter" panose="020B0604020202020204" charset="0"/>
            </a:endParaRPr>
          </a:p>
          <a:p>
            <a:pPr algn="just"/>
            <a:endParaRPr lang="ro-RO" sz="1103" spc="24" dirty="0">
              <a:solidFill>
                <a:srgbClr val="000000"/>
              </a:solidFill>
              <a:latin typeface="Inter" panose="020B0604020202020204" charset="0"/>
              <a:ea typeface="Inter" panose="020B0604020202020204" charset="0"/>
            </a:endParaRPr>
          </a:p>
          <a:p>
            <a:pPr indent="219075" algn="just">
              <a:buFont typeface="+mj-lt"/>
              <a:buAutoNum type="arabicPeriod"/>
            </a:pPr>
            <a:r>
              <a:rPr lang="fr-FR" sz="1200" b="1" dirty="0">
                <a:latin typeface="Inter" panose="020B0604020202020204" charset="0"/>
                <a:ea typeface="Inter" panose="020B0604020202020204" charset="0"/>
              </a:rPr>
              <a:t>Ileana </a:t>
            </a:r>
            <a:r>
              <a:rPr lang="fr-FR" sz="1200" b="1" dirty="0" err="1">
                <a:latin typeface="Inter" panose="020B0604020202020204" charset="0"/>
                <a:ea typeface="Inter" panose="020B0604020202020204" charset="0"/>
              </a:rPr>
              <a:t>Neli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Eiben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Études Balkaniques. Cahiers Pierre Belon. « Traductions et traducteurs dans les Balkans XVIIIe-XXIe siècle »</a:t>
            </a:r>
            <a:r>
              <a:rPr lang="fr-FR" sz="1200" dirty="0">
                <a:latin typeface="Inter" panose="020B0604020202020204" charset="0"/>
                <a:ea typeface="Inter" panose="020B0604020202020204" charset="0"/>
              </a:rPr>
              <a:t>, 1 (n°23)/2019. Sous la direction d’Alexandra </a:t>
            </a:r>
            <a:r>
              <a:rPr lang="fr-FR" sz="1200" dirty="0" err="1">
                <a:latin typeface="Inter" panose="020B0604020202020204" charset="0"/>
                <a:ea typeface="Inter" panose="020B0604020202020204" charset="0"/>
              </a:rPr>
              <a:t>Sfoini</a:t>
            </a:r>
            <a:r>
              <a:rPr lang="fr-FR" sz="1200" dirty="0">
                <a:latin typeface="Inter" panose="020B0604020202020204" charset="0"/>
                <a:ea typeface="Inter" panose="020B0604020202020204" charset="0"/>
              </a:rPr>
              <a:t> et Danielle </a:t>
            </a:r>
            <a:r>
              <a:rPr lang="fr-FR" sz="1200" dirty="0" err="1">
                <a:latin typeface="Inter" panose="020B0604020202020204" charset="0"/>
                <a:ea typeface="Inter" panose="020B0604020202020204" charset="0"/>
              </a:rPr>
              <a:t>Morichon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Translationes</a:t>
            </a:r>
            <a:r>
              <a:rPr lang="fr-FR" sz="1200" dirty="0">
                <a:latin typeface="Inter" panose="020B0604020202020204" charset="0"/>
                <a:ea typeface="Inter" panose="020B0604020202020204" charset="0"/>
              </a:rPr>
              <a:t>, Frontière(s)/ </a:t>
            </a:r>
            <a:r>
              <a:rPr lang="fr-FR" sz="1200" dirty="0" err="1">
                <a:latin typeface="Inter" panose="020B0604020202020204" charset="0"/>
                <a:ea typeface="Inter" panose="020B0604020202020204" charset="0"/>
              </a:rPr>
              <a:t>Frontiers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Grenze</a:t>
            </a:r>
            <a:r>
              <a:rPr lang="fr-FR" sz="1200" dirty="0">
                <a:latin typeface="Inter" panose="020B0604020202020204" charset="0"/>
                <a:ea typeface="Inter" panose="020B0604020202020204" charset="0"/>
              </a:rPr>
              <a:t>(n), Timisoara: EUV, 12-13/2020-2021: 174-176.</a:t>
            </a:r>
            <a:endParaRPr lang="en-US" sz="1200" dirty="0">
              <a:latin typeface="Inter" panose="020B0604020202020204" charset="0"/>
              <a:ea typeface="Inter" panose="020B0604020202020204" charset="0"/>
            </a:endParaRPr>
          </a:p>
          <a:p>
            <a:pPr indent="219075" algn="just">
              <a:buFont typeface="+mj-lt"/>
              <a:buAutoNum type="arabicPeriod"/>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dirty="0">
                <a:latin typeface="Inter" panose="020B0604020202020204" charset="0"/>
                <a:ea typeface="Inter" panose="020B0604020202020204" charset="0"/>
              </a:rPr>
              <a:t>. </a:t>
            </a:r>
            <a:r>
              <a:rPr lang="fr-FR" sz="1200" spc="-80" dirty="0">
                <a:latin typeface="Inter" panose="020B0604020202020204" charset="0"/>
                <a:ea typeface="Inter" panose="020B0604020202020204" charset="0"/>
              </a:rPr>
              <a:t>“La </a:t>
            </a:r>
            <a:r>
              <a:rPr lang="fr-FR" sz="1200" spc="-80" dirty="0" err="1">
                <a:latin typeface="Inter" panose="020B0604020202020204" charset="0"/>
                <a:ea typeface="Inter" panose="020B0604020202020204" charset="0"/>
              </a:rPr>
              <a:t>desigualdad</a:t>
            </a:r>
            <a:r>
              <a:rPr lang="fr-FR" sz="1200" spc="-80" dirty="0">
                <a:latin typeface="Inter" panose="020B0604020202020204" charset="0"/>
                <a:ea typeface="Inter" panose="020B0604020202020204" charset="0"/>
              </a:rPr>
              <a:t> cultural en </a:t>
            </a:r>
            <a:r>
              <a:rPr lang="fr-FR" sz="1200" spc="-80" dirty="0" err="1">
                <a:latin typeface="Inter" panose="020B0604020202020204" charset="0"/>
                <a:ea typeface="Inter" panose="020B0604020202020204" charset="0"/>
              </a:rPr>
              <a:t>cuestión</a:t>
            </a:r>
            <a:r>
              <a:rPr lang="fr-FR" sz="1200" spc="-80" dirty="0">
                <a:latin typeface="Inter" panose="020B0604020202020204" charset="0"/>
                <a:ea typeface="Inter" panose="020B0604020202020204" charset="0"/>
              </a:rPr>
              <a:t>.” </a:t>
            </a:r>
            <a:r>
              <a:rPr lang="fr-FR" sz="1200" i="1" spc="-80" dirty="0" err="1">
                <a:latin typeface="Inter" panose="020B0604020202020204" charset="0"/>
                <a:ea typeface="Inter" panose="020B0604020202020204" charset="0"/>
              </a:rPr>
              <a:t>Verbum</a:t>
            </a:r>
            <a:r>
              <a:rPr lang="fr-FR" sz="1200" i="1" spc="-80" dirty="0">
                <a:latin typeface="Inter" panose="020B0604020202020204" charset="0"/>
                <a:ea typeface="Inter" panose="020B0604020202020204" charset="0"/>
              </a:rPr>
              <a:t> – Analecta </a:t>
            </a:r>
            <a:r>
              <a:rPr lang="fr-FR" sz="1200" i="1" spc="-80" dirty="0" err="1">
                <a:latin typeface="Inter" panose="020B0604020202020204" charset="0"/>
                <a:ea typeface="Inter" panose="020B0604020202020204" charset="0"/>
              </a:rPr>
              <a:t>Neolatina</a:t>
            </a:r>
            <a:r>
              <a:rPr lang="fr-FR" sz="1200" spc="-80" dirty="0">
                <a:latin typeface="Inter" panose="020B0604020202020204" charset="0"/>
                <a:ea typeface="Inter" panose="020B0604020202020204" charset="0"/>
              </a:rPr>
              <a:t>, vol</a:t>
            </a:r>
            <a:r>
              <a:rPr lang="ro-RO" sz="1200" spc="-80" dirty="0">
                <a:latin typeface="Inter" panose="020B0604020202020204" charset="0"/>
                <a:ea typeface="Inter" panose="020B0604020202020204" charset="0"/>
              </a:rPr>
              <a:t>.</a:t>
            </a:r>
            <a:r>
              <a:rPr lang="fr-FR" sz="1200" spc="-80" dirty="0">
                <a:latin typeface="Inter" panose="020B0604020202020204" charset="0"/>
                <a:ea typeface="Inter" panose="020B0604020202020204" charset="0"/>
              </a:rPr>
              <a:t> 22, nr. 1 / 2021, p. </a:t>
            </a:r>
            <a:r>
              <a:rPr lang="ro-RO" sz="1200" spc="-80" dirty="0">
                <a:latin typeface="Inter" panose="020B0604020202020204" charset="0"/>
                <a:ea typeface="Inter" panose="020B0604020202020204" charset="0"/>
              </a:rPr>
              <a:t> </a:t>
            </a:r>
            <a:r>
              <a:rPr lang="fr-FR" sz="1200" spc="-80" dirty="0">
                <a:latin typeface="Inter" panose="020B0604020202020204" charset="0"/>
                <a:ea typeface="Inter" panose="020B0604020202020204" charset="0"/>
              </a:rPr>
              <a:t>91-114.</a:t>
            </a:r>
            <a:endParaRPr lang="en-US" sz="1200" spc="-80" dirty="0">
              <a:latin typeface="Inter" panose="020B0604020202020204" charset="0"/>
              <a:ea typeface="Inter" panose="020B0604020202020204" charset="0"/>
            </a:endParaRPr>
          </a:p>
          <a:p>
            <a:pPr indent="219075" algn="just">
              <a:buFont typeface="+mj-lt"/>
              <a:buAutoNum type="arabicPeriod"/>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“Las </a:t>
            </a:r>
            <a:r>
              <a:rPr lang="fr-FR" sz="1200" dirty="0" err="1">
                <a:latin typeface="Inter" panose="020B0604020202020204" charset="0"/>
                <a:ea typeface="Inter" panose="020B0604020202020204" charset="0"/>
              </a:rPr>
              <a:t>aporías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transhumanismo</a:t>
            </a:r>
            <a:r>
              <a:rPr lang="fr-FR" sz="1200" dirty="0">
                <a:latin typeface="Inter" panose="020B0604020202020204" charset="0"/>
                <a:ea typeface="Inter" panose="020B0604020202020204" charset="0"/>
              </a:rPr>
              <a:t>: ‘La </a:t>
            </a:r>
            <a:r>
              <a:rPr lang="fr-FR" sz="1200" dirty="0" err="1">
                <a:latin typeface="Inter" panose="020B0604020202020204" charset="0"/>
                <a:ea typeface="Inter" panose="020B0604020202020204" charset="0"/>
              </a:rPr>
              <a:t>segunda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Celeste</a:t>
            </a:r>
            <a:r>
              <a:rPr lang="fr-FR" sz="1200" dirty="0">
                <a:latin typeface="Inter" panose="020B0604020202020204" charset="0"/>
                <a:ea typeface="Inter" panose="020B0604020202020204" charset="0"/>
              </a:rPr>
              <a:t>’ de Alberto </a:t>
            </a:r>
            <a:r>
              <a:rPr lang="fr-FR" sz="1200" dirty="0" err="1">
                <a:latin typeface="Inter" panose="020B0604020202020204" charset="0"/>
                <a:ea typeface="Inter" panose="020B0604020202020204" charset="0"/>
              </a:rPr>
              <a:t>Chimal</a:t>
            </a:r>
            <a:r>
              <a:rPr lang="fr-FR" sz="1200" dirty="0">
                <a:latin typeface="Inter" panose="020B0604020202020204" charset="0"/>
                <a:ea typeface="Inter" panose="020B0604020202020204" charset="0"/>
              </a:rPr>
              <a:t> y </a:t>
            </a:r>
            <a:r>
              <a:rPr lang="fr-FR" sz="1200" i="1" dirty="0" err="1">
                <a:latin typeface="Inter" panose="020B0604020202020204" charset="0"/>
                <a:ea typeface="Inter" panose="020B0604020202020204" charset="0"/>
              </a:rPr>
              <a:t>Sinfín</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de Martín </a:t>
            </a:r>
            <a:r>
              <a:rPr lang="fr-FR" sz="1200" dirty="0" err="1">
                <a:latin typeface="Inter" panose="020B0604020202020204" charset="0"/>
                <a:ea typeface="Inter" panose="020B0604020202020204" charset="0"/>
              </a:rPr>
              <a:t>Caparrós</a:t>
            </a:r>
            <a:r>
              <a:rPr lang="fr-FR" sz="1200" dirty="0">
                <a:latin typeface="Inter" panose="020B0604020202020204" charset="0"/>
                <a:ea typeface="Inter" panose="020B0604020202020204" charset="0"/>
              </a:rPr>
              <a:t>.” in </a:t>
            </a:r>
            <a:r>
              <a:rPr lang="fr-FR" sz="1200" i="1" dirty="0" err="1">
                <a:latin typeface="Inter" panose="020B0604020202020204" charset="0"/>
                <a:ea typeface="Inter" panose="020B0604020202020204" charset="0"/>
              </a:rPr>
              <a:t>Lejana</a:t>
            </a:r>
            <a:r>
              <a:rPr lang="fr-FR" sz="1200" i="1" dirty="0">
                <a:latin typeface="Inter" panose="020B0604020202020204" charset="0"/>
                <a:ea typeface="Inter" panose="020B0604020202020204" charset="0"/>
              </a:rPr>
              <a:t> - </a:t>
            </a:r>
            <a:r>
              <a:rPr lang="fr-FR" sz="1200" i="1" dirty="0" err="1">
                <a:latin typeface="Inter" panose="020B0604020202020204" charset="0"/>
                <a:ea typeface="Inter" panose="020B0604020202020204" charset="0"/>
              </a:rPr>
              <a:t>Lejana</a:t>
            </a:r>
            <a:r>
              <a:rPr lang="fr-FR" sz="1200" i="1" dirty="0">
                <a:latin typeface="Inter" panose="020B0604020202020204" charset="0"/>
                <a:ea typeface="Inter" panose="020B0604020202020204" charset="0"/>
              </a:rPr>
              <a:t> – </a:t>
            </a:r>
            <a:r>
              <a:rPr lang="fr-FR" sz="1200" i="1" dirty="0" err="1">
                <a:latin typeface="Inter" panose="020B0604020202020204" charset="0"/>
                <a:ea typeface="Inter" panose="020B0604020202020204" charset="0"/>
              </a:rPr>
              <a:t>Revista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crítica</a:t>
            </a:r>
            <a:r>
              <a:rPr lang="fr-FR" sz="1200" i="1" dirty="0">
                <a:latin typeface="Inter" panose="020B0604020202020204" charset="0"/>
                <a:ea typeface="Inter" panose="020B0604020202020204" charset="0"/>
              </a:rPr>
              <a:t> de </a:t>
            </a:r>
            <a:r>
              <a:rPr lang="fr-FR" sz="1200" i="1" dirty="0" err="1">
                <a:latin typeface="Inter" panose="020B0604020202020204" charset="0"/>
                <a:ea typeface="Inter" panose="020B0604020202020204" charset="0"/>
              </a:rPr>
              <a:t>narrativa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breve</a:t>
            </a:r>
            <a:r>
              <a:rPr lang="fr-FR" sz="1200" dirty="0">
                <a:latin typeface="Inter" panose="020B0604020202020204" charset="0"/>
                <a:ea typeface="Inter" panose="020B0604020202020204" charset="0"/>
              </a:rPr>
              <a:t>, nr. 14/ 2021, Ed. </a:t>
            </a:r>
            <a:r>
              <a:rPr lang="fr-FR" sz="1200" dirty="0" err="1">
                <a:latin typeface="Inter" panose="020B0604020202020204" charset="0"/>
                <a:ea typeface="Inter" panose="020B0604020202020204" charset="0"/>
              </a:rPr>
              <a:t>Universităţii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Eotvos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Lorand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Budapesta</a:t>
            </a:r>
            <a:r>
              <a:rPr lang="fr-FR" sz="1200" dirty="0">
                <a:latin typeface="Inter" panose="020B0604020202020204" charset="0"/>
                <a:ea typeface="Inter" panose="020B0604020202020204" charset="0"/>
              </a:rPr>
              <a:t>, p. 95-110.</a:t>
            </a:r>
            <a:endParaRPr lang="en-US" sz="1200" dirty="0">
              <a:latin typeface="Inter" panose="020B0604020202020204" charset="0"/>
              <a:ea typeface="Inter" panose="020B0604020202020204" charset="0"/>
            </a:endParaRPr>
          </a:p>
          <a:p>
            <a:pPr indent="219075" algn="just">
              <a:buFont typeface="+mj-lt"/>
              <a:buAutoNum type="arabicPeriod"/>
            </a:pPr>
            <a:r>
              <a:rPr lang="fr-FR" sz="1200" b="1" dirty="0" err="1">
                <a:latin typeface="Inter" panose="020B0604020202020204" charset="0"/>
                <a:ea typeface="Inter" panose="020B0604020202020204" charset="0"/>
              </a:rPr>
              <a:t>Georgiana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Lungu-Badea</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(et </a:t>
            </a:r>
            <a:r>
              <a:rPr lang="fr-FR" sz="1200" dirty="0" err="1">
                <a:latin typeface="Inter" panose="020B0604020202020204" charset="0"/>
                <a:ea typeface="Inter" panose="020B0604020202020204" charset="0"/>
              </a:rPr>
              <a:t>alii</a:t>
            </a:r>
            <a:r>
              <a:rPr lang="fr-FR" sz="1200"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Sur la mobilité des frontières de soi au profit du passage transfrontalier </a:t>
            </a:r>
            <a:r>
              <a:rPr lang="fr-FR" sz="1200" dirty="0" err="1">
                <a:latin typeface="Inter" panose="020B0604020202020204" charset="0"/>
                <a:ea typeface="Inter" panose="020B0604020202020204" charset="0"/>
              </a:rPr>
              <a:t>interlinguistique</a:t>
            </a:r>
            <a:r>
              <a:rPr lang="fr-FR" sz="1200" dirty="0">
                <a:latin typeface="Inter" panose="020B0604020202020204" charset="0"/>
                <a:ea typeface="Inter" panose="020B0604020202020204" charset="0"/>
              </a:rPr>
              <a:t> et sémiotique. Étude de cas : traduction et adaptation filmique du roman Ce que le jour doit à la nuit, de Yasmina </a:t>
            </a:r>
            <a:r>
              <a:rPr lang="fr-FR" sz="1200" dirty="0" err="1">
                <a:latin typeface="Inter" panose="020B0604020202020204" charset="0"/>
                <a:ea typeface="Inter" panose="020B0604020202020204" charset="0"/>
              </a:rPr>
              <a:t>Khadra</a:t>
            </a:r>
            <a:r>
              <a:rPr lang="fr-FR" sz="1200"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Translationes</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12-13/2020-2021, p. 46-68. </a:t>
            </a:r>
            <a:endParaRPr lang="en-US" sz="1200" dirty="0">
              <a:latin typeface="Inter" panose="020B0604020202020204" charset="0"/>
              <a:ea typeface="Inter" panose="020B0604020202020204" charset="0"/>
            </a:endParaRPr>
          </a:p>
          <a:p>
            <a:pPr indent="219075" algn="just">
              <a:buFont typeface="+mj-lt"/>
              <a:buAutoNum type="arabicPeriod"/>
            </a:pPr>
            <a:r>
              <a:rPr lang="fr-FR" sz="1200" b="1" dirty="0" err="1">
                <a:latin typeface="Inter" panose="020B0604020202020204" charset="0"/>
                <a:ea typeface="Inter" panose="020B0604020202020204" charset="0"/>
              </a:rPr>
              <a:t>Georgiana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Lungu-Badea</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L. M. Tec. “Recommandations linguistiques et habitudes langagières et protocolaires à l’usage des </a:t>
            </a:r>
            <a:r>
              <a:rPr lang="fr-FR" sz="1200" dirty="0" err="1">
                <a:latin typeface="Inter" panose="020B0604020202020204" charset="0"/>
                <a:ea typeface="Inter" panose="020B0604020202020204" charset="0"/>
              </a:rPr>
              <a:t>Europénnes</a:t>
            </a:r>
            <a:r>
              <a:rPr lang="fr-FR" sz="1200" dirty="0">
                <a:latin typeface="Inter" panose="020B0604020202020204" charset="0"/>
                <a:ea typeface="Inter" panose="020B0604020202020204" charset="0"/>
              </a:rPr>
              <a:t> (ou d’usage uniquement en Europe?). Écart entre la norme écrite et la norme en usage. Étude de cas: Glossaire du langage «sensible» pour la communication interne et externe (PE, 2020)</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Analele</a:t>
            </a:r>
            <a:r>
              <a:rPr lang="fr-FR" sz="1200" i="1" dirty="0">
                <a:latin typeface="Inter" panose="020B0604020202020204" charset="0"/>
                <a:ea typeface="Inter" panose="020B0604020202020204" charset="0"/>
              </a:rPr>
              <a:t> UAIC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Tomul</a:t>
            </a:r>
            <a:r>
              <a:rPr lang="fr-FR" sz="1200" dirty="0">
                <a:latin typeface="Inter" panose="020B0604020202020204" charset="0"/>
                <a:ea typeface="Inter" panose="020B0604020202020204" charset="0"/>
              </a:rPr>
              <a:t> LXVII, </a:t>
            </a:r>
            <a:r>
              <a:rPr lang="fr-FR" sz="1200" dirty="0" err="1">
                <a:latin typeface="Inter" panose="020B0604020202020204" charset="0"/>
                <a:ea typeface="Inter" panose="020B0604020202020204" charset="0"/>
              </a:rPr>
              <a:t>Științe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juridice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supplement</a:t>
            </a:r>
            <a:r>
              <a:rPr lang="fr-FR" sz="1200" dirty="0">
                <a:latin typeface="Inter" panose="020B0604020202020204" charset="0"/>
                <a:ea typeface="Inter" panose="020B0604020202020204" charset="0"/>
              </a:rPr>
              <a:t> 1,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Al. I. Cuza, </a:t>
            </a:r>
            <a:r>
              <a:rPr lang="fr-FR" sz="1200" dirty="0" err="1">
                <a:latin typeface="Inter" panose="020B0604020202020204" charset="0"/>
                <a:ea typeface="Inter" panose="020B0604020202020204" charset="0"/>
              </a:rPr>
              <a:t>Iași</a:t>
            </a:r>
            <a:r>
              <a:rPr lang="fr-FR" sz="1200" dirty="0">
                <a:latin typeface="Inter" panose="020B0604020202020204" charset="0"/>
                <a:ea typeface="Inter" panose="020B0604020202020204" charset="0"/>
              </a:rPr>
              <a:t>, 2021: 101-120. </a:t>
            </a:r>
            <a:endParaRPr lang="en-US" sz="1200" dirty="0">
              <a:latin typeface="Inter" panose="020B0604020202020204" charset="0"/>
              <a:ea typeface="Inter" panose="020B0604020202020204" charset="0"/>
            </a:endParaRPr>
          </a:p>
          <a:p>
            <a:pPr indent="219075" algn="just">
              <a:buFont typeface="+mj-lt"/>
              <a:buAutoNum type="arabicPeriod"/>
            </a:pPr>
            <a:r>
              <a:rPr lang="fr-FR" sz="1200" b="1" dirty="0" err="1">
                <a:latin typeface="Inter" panose="020B0604020202020204" charset="0"/>
                <a:ea typeface="Inter" panose="020B0604020202020204" charset="0"/>
              </a:rPr>
              <a:t>Georgiana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Lungu-Badea</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Caducité de la langue et retraduction </a:t>
            </a:r>
            <a:r>
              <a:rPr lang="fr-FR" sz="1200" dirty="0" err="1">
                <a:latin typeface="Inter" panose="020B0604020202020204" charset="0"/>
                <a:ea typeface="Inter" panose="020B0604020202020204" charset="0"/>
              </a:rPr>
              <a:t>relevante</a:t>
            </a:r>
            <a:r>
              <a:rPr lang="fr-FR" sz="1200" dirty="0">
                <a:latin typeface="Inter" panose="020B0604020202020204" charset="0"/>
                <a:ea typeface="Inter" panose="020B0604020202020204" charset="0"/>
              </a:rPr>
              <a:t>. Étude de cas: Zadig ou la Destinée, </a:t>
            </a:r>
            <a:r>
              <a:rPr lang="fr-FR" sz="1200" spc="-70" dirty="0">
                <a:latin typeface="Inter" panose="020B0604020202020204" charset="0"/>
                <a:ea typeface="Inter" panose="020B0604020202020204" charset="0"/>
              </a:rPr>
              <a:t>par Voltaire et quelques versions en langue roumaine</a:t>
            </a:r>
            <a:r>
              <a:rPr lang="fr-FR" sz="1200" i="1" spc="-70" dirty="0">
                <a:latin typeface="Inter" panose="020B0604020202020204" charset="0"/>
                <a:ea typeface="Inter" panose="020B0604020202020204" charset="0"/>
              </a:rPr>
              <a:t>.” RIELMA Revue Internationale d'Études en Langues Modernes Appliquées</a:t>
            </a:r>
            <a:r>
              <a:rPr lang="fr-FR" sz="1200" spc="-70" dirty="0">
                <a:latin typeface="Inter" panose="020B0604020202020204" charset="0"/>
                <a:ea typeface="Inter" panose="020B0604020202020204" charset="0"/>
              </a:rPr>
              <a:t> 14, 1/2021, p. 7-21</a:t>
            </a:r>
            <a:r>
              <a:rPr lang="fr-FR" sz="1200"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a:p>
            <a:pPr indent="219075" algn="just">
              <a:buFont typeface="+mj-lt"/>
              <a:buAutoNum type="arabicPeriod"/>
            </a:pPr>
            <a:r>
              <a:rPr lang="fr-FR" sz="1200" b="1" dirty="0">
                <a:latin typeface="Inter" panose="020B0604020202020204" charset="0"/>
                <a:ea typeface="Inter" panose="020B0604020202020204" charset="0"/>
              </a:rPr>
              <a:t>Ramona </a:t>
            </a:r>
            <a:r>
              <a:rPr lang="fr-FR" sz="1200" b="1" dirty="0" err="1">
                <a:latin typeface="Inter" panose="020B0604020202020204" charset="0"/>
                <a:ea typeface="Inter" panose="020B0604020202020204" charset="0"/>
              </a:rPr>
              <a:t>Malița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“Éloge de la machine : comment appliquer la théorie à la pratique ? Le cas du roman </a:t>
            </a:r>
            <a:r>
              <a:rPr lang="fr-FR" sz="1200" dirty="0" err="1">
                <a:latin typeface="Inter" panose="020B0604020202020204" charset="0"/>
                <a:ea typeface="Inter" panose="020B0604020202020204" charset="0"/>
              </a:rPr>
              <a:t>vernien</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Acta </a:t>
            </a:r>
            <a:r>
              <a:rPr lang="fr-FR" sz="1200" i="1" dirty="0" err="1">
                <a:latin typeface="Inter" panose="020B0604020202020204" charset="0"/>
                <a:ea typeface="Inter" panose="020B0604020202020204" charset="0"/>
              </a:rPr>
              <a:t>Romanica</a:t>
            </a:r>
            <a:r>
              <a:rPr lang="fr-FR" sz="1200" dirty="0">
                <a:latin typeface="Inter" panose="020B0604020202020204" charset="0"/>
                <a:ea typeface="Inter" panose="020B0604020202020204" charset="0"/>
              </a:rPr>
              <a:t>, tome XXXII/2021: L’Homme et la machine (</a:t>
            </a:r>
            <a:r>
              <a:rPr lang="fr-FR" sz="1200" dirty="0" err="1">
                <a:latin typeface="Inter" panose="020B0604020202020204" charset="0"/>
                <a:ea typeface="Inter" panose="020B0604020202020204" charset="0"/>
              </a:rPr>
              <a:t>număr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tematic</a:t>
            </a:r>
            <a:r>
              <a:rPr lang="fr-FR" sz="1200" dirty="0">
                <a:latin typeface="Inter" panose="020B0604020202020204" charset="0"/>
                <a:ea typeface="Inter" panose="020B0604020202020204" charset="0"/>
              </a:rPr>
              <a:t>), p.</a:t>
            </a:r>
            <a:r>
              <a:rPr lang="ro-RO" sz="1200"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181-189.</a:t>
            </a:r>
            <a:endParaRPr lang="en-US" sz="1200" dirty="0">
              <a:latin typeface="Inter" panose="020B0604020202020204" charset="0"/>
              <a:ea typeface="Inter" panose="020B0604020202020204" charset="0"/>
            </a:endParaRPr>
          </a:p>
          <a:p>
            <a:pPr indent="219075" algn="just">
              <a:buFont typeface="+mj-lt"/>
              <a:buAutoNum type="arabicPeriod"/>
            </a:pPr>
            <a:r>
              <a:rPr lang="fr-FR" sz="1200" b="1" dirty="0">
                <a:latin typeface="Inter" panose="020B0604020202020204" charset="0"/>
                <a:ea typeface="Inter" panose="020B0604020202020204" charset="0"/>
              </a:rPr>
              <a:t>Ramona </a:t>
            </a:r>
            <a:r>
              <a:rPr lang="fr-FR" sz="1200" b="1" dirty="0" err="1">
                <a:latin typeface="Inter" panose="020B0604020202020204" charset="0"/>
                <a:ea typeface="Inter" panose="020B0604020202020204" charset="0"/>
              </a:rPr>
              <a:t>Malița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Poveste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despre</a:t>
            </a:r>
            <a:r>
              <a:rPr lang="fr-FR" sz="1200" dirty="0">
                <a:latin typeface="Inter" panose="020B0604020202020204" charset="0"/>
                <a:ea typeface="Inter" panose="020B0604020202020204" charset="0"/>
              </a:rPr>
              <a:t> un </a:t>
            </a:r>
            <a:r>
              <a:rPr lang="fr-FR" sz="1200" dirty="0" err="1">
                <a:latin typeface="Inter" panose="020B0604020202020204" charset="0"/>
                <a:ea typeface="Inter" panose="020B0604020202020204" charset="0"/>
              </a:rPr>
              <a:t>arâng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Motivul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cântecului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liturgic</a:t>
            </a:r>
            <a:r>
              <a:rPr lang="fr-FR" sz="1200" dirty="0">
                <a:latin typeface="Inter" panose="020B0604020202020204" charset="0"/>
                <a:ea typeface="Inter" panose="020B0604020202020204" charset="0"/>
              </a:rPr>
              <a:t> la Adam </a:t>
            </a:r>
            <a:r>
              <a:rPr lang="fr-FR" sz="1200" dirty="0" err="1">
                <a:latin typeface="Inter" panose="020B0604020202020204" charset="0"/>
                <a:ea typeface="Inter" panose="020B0604020202020204" charset="0"/>
              </a:rPr>
              <a:t>Puslojić</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Ishodișta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Originations</a:t>
            </a:r>
            <a:r>
              <a:rPr lang="fr-FR" sz="1200" i="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7/2021, p. 123-131.</a:t>
            </a:r>
            <a:endParaRPr lang="en-US" sz="1200" dirty="0">
              <a:latin typeface="Inter" panose="020B0604020202020204" charset="0"/>
              <a:ea typeface="Inter" panose="020B0604020202020204" charset="0"/>
            </a:endParaRPr>
          </a:p>
          <a:p>
            <a:pPr indent="219075" algn="just">
              <a:buFont typeface="+mj-lt"/>
              <a:buAutoNum type="arabicPeriod"/>
            </a:pP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Marcu</a:t>
            </a:r>
            <a:r>
              <a:rPr lang="fr-FR" sz="1200" b="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şi</a:t>
            </a:r>
            <a:r>
              <a:rPr lang="fr-FR" sz="1200" dirty="0">
                <a:latin typeface="Inter" panose="020B0604020202020204" charset="0"/>
                <a:ea typeface="Inter" panose="020B0604020202020204" charset="0"/>
              </a:rPr>
              <a:t> </a:t>
            </a:r>
            <a:r>
              <a:rPr lang="fr-FR" sz="1200" spc="-60" dirty="0">
                <a:latin typeface="Inter" panose="020B0604020202020204" charset="0"/>
                <a:ea typeface="Inter" panose="020B0604020202020204" charset="0"/>
              </a:rPr>
              <a:t>Magdalena </a:t>
            </a:r>
            <a:r>
              <a:rPr lang="fr-FR" sz="1200" spc="-60" dirty="0" err="1">
                <a:latin typeface="Inter" panose="020B0604020202020204" charset="0"/>
                <a:ea typeface="Inter" panose="020B0604020202020204" charset="0"/>
              </a:rPr>
              <a:t>Malinowska</a:t>
            </a:r>
            <a:r>
              <a:rPr lang="fr-FR" sz="1200" spc="-60" dirty="0">
                <a:latin typeface="Inter" panose="020B0604020202020204" charset="0"/>
                <a:ea typeface="Inter" panose="020B0604020202020204" charset="0"/>
              </a:rPr>
              <a:t>. “Avant-propos.” </a:t>
            </a:r>
            <a:r>
              <a:rPr lang="fr-FR" sz="1200" i="1" spc="-60" dirty="0">
                <a:latin typeface="Inter" panose="020B0604020202020204" charset="0"/>
                <a:ea typeface="Inter" panose="020B0604020202020204" charset="0"/>
              </a:rPr>
              <a:t>Dialogues francophones</a:t>
            </a:r>
            <a:r>
              <a:rPr lang="fr-FR" sz="1200" spc="-60" dirty="0">
                <a:latin typeface="Inter" panose="020B0604020202020204" charset="0"/>
                <a:ea typeface="Inter" panose="020B0604020202020204" charset="0"/>
              </a:rPr>
              <a:t>, „</a:t>
            </a:r>
            <a:r>
              <a:rPr lang="fr-FR" sz="1200" spc="-60" dirty="0" err="1">
                <a:latin typeface="Inter" panose="020B0604020202020204" charset="0"/>
                <a:ea typeface="Inter" panose="020B0604020202020204" charset="0"/>
              </a:rPr>
              <a:t>Poétique.s</a:t>
            </a:r>
            <a:r>
              <a:rPr lang="fr-FR" sz="1200" spc="-60" dirty="0">
                <a:latin typeface="Inter" panose="020B0604020202020204" charset="0"/>
                <a:ea typeface="Inter" panose="020B0604020202020204" charset="0"/>
              </a:rPr>
              <a:t> du corps dans les littératures francophones contemporaines”, nr. 25, 2021, EUV, Timisoara, p. 9-12.</a:t>
            </a:r>
            <a:endParaRPr lang="en-US" sz="1200" spc="-60" dirty="0">
              <a:latin typeface="Inter" panose="020B0604020202020204" charset="0"/>
              <a:ea typeface="Inter" panose="020B0604020202020204" charset="0"/>
            </a:endParaRPr>
          </a:p>
          <a:p>
            <a:pPr indent="219075" algn="just">
              <a:buFont typeface="+mj-lt"/>
              <a:buAutoNum type="arabicPeriod"/>
            </a:pPr>
            <a:r>
              <a:rPr lang="fr-FR" sz="1200" b="1" dirty="0" err="1">
                <a:latin typeface="Inter" panose="020B0604020202020204" charset="0"/>
                <a:ea typeface="Inter" panose="020B0604020202020204" charset="0"/>
              </a:rPr>
              <a:t>Grazziella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Predoiu</a:t>
            </a:r>
            <a:r>
              <a:rPr lang="fr-FR" sz="1200" dirty="0">
                <a:latin typeface="Inter" panose="020B0604020202020204" charset="0"/>
                <a:ea typeface="Inter" panose="020B0604020202020204" charset="0"/>
              </a:rPr>
              <a:t>. “[D]er </a:t>
            </a:r>
            <a:r>
              <a:rPr lang="fr-FR" sz="1200" dirty="0" err="1">
                <a:latin typeface="Inter" panose="020B0604020202020204" charset="0"/>
                <a:ea typeface="Inter" panose="020B0604020202020204" charset="0"/>
              </a:rPr>
              <a:t>Lauf</a:t>
            </a:r>
            <a:r>
              <a:rPr lang="fr-FR" sz="1200" dirty="0">
                <a:latin typeface="Inter" panose="020B0604020202020204" charset="0"/>
                <a:ea typeface="Inter" panose="020B0604020202020204" charset="0"/>
              </a:rPr>
              <a:t> der </a:t>
            </a:r>
            <a:r>
              <a:rPr lang="fr-FR" sz="1200" dirty="0" err="1">
                <a:latin typeface="Inter" panose="020B0604020202020204" charset="0"/>
                <a:ea typeface="Inter" panose="020B0604020202020204" charset="0"/>
              </a:rPr>
              <a:t>Welt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sieht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das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nicht</a:t>
            </a:r>
            <a:r>
              <a:rPr lang="fr-FR" sz="1200" dirty="0">
                <a:latin typeface="Inter" panose="020B0604020202020204" charset="0"/>
                <a:ea typeface="Inter" panose="020B0604020202020204" charset="0"/>
              </a:rPr>
              <a:t> vor, </a:t>
            </a:r>
            <a:r>
              <a:rPr lang="fr-FR" sz="1200" dirty="0" err="1">
                <a:latin typeface="Inter" panose="020B0604020202020204" charset="0"/>
                <a:ea typeface="Inter" panose="020B0604020202020204" charset="0"/>
              </a:rPr>
              <a:t>das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aus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einem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was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wird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Außenseitertum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Untergang</a:t>
            </a:r>
            <a:r>
              <a:rPr lang="fr-FR" sz="1200" dirty="0">
                <a:latin typeface="Inter" panose="020B0604020202020204" charset="0"/>
                <a:ea typeface="Inter" panose="020B0604020202020204" charset="0"/>
              </a:rPr>
              <a:t> in Melinda </a:t>
            </a:r>
            <a:r>
              <a:rPr lang="fr-FR" sz="1200" dirty="0" err="1">
                <a:latin typeface="Inter" panose="020B0604020202020204" charset="0"/>
                <a:ea typeface="Inter" panose="020B0604020202020204" charset="0"/>
              </a:rPr>
              <a:t>Nadj</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Abonjis</a:t>
            </a:r>
            <a:r>
              <a:rPr lang="fr-FR" sz="1200" dirty="0">
                <a:latin typeface="Inter" panose="020B0604020202020204" charset="0"/>
                <a:ea typeface="Inter" panose="020B0604020202020204" charset="0"/>
              </a:rPr>
              <a:t> Roman’ </a:t>
            </a:r>
            <a:r>
              <a:rPr lang="fr-FR" sz="1200" dirty="0" err="1">
                <a:latin typeface="Inter" panose="020B0604020202020204" charset="0"/>
                <a:ea typeface="Inter" panose="020B0604020202020204" charset="0"/>
              </a:rPr>
              <a:t>Schildkrötensoldat</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Kronstädter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Beiträge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zur</a:t>
            </a:r>
            <a:r>
              <a:rPr lang="fr-FR" sz="1200" i="1" dirty="0">
                <a:latin typeface="Inter" panose="020B0604020202020204" charset="0"/>
                <a:ea typeface="Inter" panose="020B0604020202020204" charset="0"/>
              </a:rPr>
              <a:t> </a:t>
            </a:r>
            <a:r>
              <a:rPr lang="fr-FR" sz="1200" i="1" spc="-100" dirty="0" err="1">
                <a:latin typeface="Inter" panose="020B0604020202020204" charset="0"/>
                <a:ea typeface="Inter" panose="020B0604020202020204" charset="0"/>
              </a:rPr>
              <a:t>Germanistischen</a:t>
            </a:r>
            <a:r>
              <a:rPr lang="fr-FR" sz="1200" i="1" spc="-100" dirty="0">
                <a:latin typeface="Inter" panose="020B0604020202020204" charset="0"/>
                <a:ea typeface="Inter" panose="020B0604020202020204" charset="0"/>
              </a:rPr>
              <a:t> </a:t>
            </a:r>
            <a:r>
              <a:rPr lang="fr-FR" sz="1200" i="1" spc="-100" dirty="0" err="1">
                <a:latin typeface="Inter" panose="020B0604020202020204" charset="0"/>
                <a:ea typeface="Inter" panose="020B0604020202020204" charset="0"/>
              </a:rPr>
              <a:t>Forschung</a:t>
            </a:r>
            <a:r>
              <a:rPr lang="fr-FR" sz="1200" spc="-100" dirty="0">
                <a:latin typeface="Inter" panose="020B0604020202020204" charset="0"/>
                <a:ea typeface="Inter" panose="020B0604020202020204" charset="0"/>
              </a:rPr>
              <a:t>, vol 21/2021, Brasov: </a:t>
            </a:r>
            <a:r>
              <a:rPr lang="fr-FR" sz="1200" spc="-100" dirty="0" err="1">
                <a:latin typeface="Inter" panose="020B0604020202020204" charset="0"/>
                <a:ea typeface="Inter" panose="020B0604020202020204" charset="0"/>
              </a:rPr>
              <a:t>Editura</a:t>
            </a:r>
            <a:r>
              <a:rPr lang="fr-FR" sz="1200" spc="-100" dirty="0">
                <a:latin typeface="Inter" panose="020B0604020202020204" charset="0"/>
                <a:ea typeface="Inter" panose="020B0604020202020204" charset="0"/>
              </a:rPr>
              <a:t> </a:t>
            </a:r>
            <a:r>
              <a:rPr lang="fr-FR" sz="1200" spc="-100" dirty="0" err="1">
                <a:latin typeface="Inter" panose="020B0604020202020204" charset="0"/>
                <a:ea typeface="Inter" panose="020B0604020202020204" charset="0"/>
              </a:rPr>
              <a:t>Aldus</a:t>
            </a:r>
            <a:r>
              <a:rPr lang="fr-FR" sz="1200" spc="-100" dirty="0">
                <a:latin typeface="Inter" panose="020B0604020202020204" charset="0"/>
                <a:ea typeface="Inter" panose="020B0604020202020204" charset="0"/>
              </a:rPr>
              <a:t>, p. 95-108.</a:t>
            </a:r>
            <a:endParaRPr lang="en-US" sz="1200" spc="-100" dirty="0">
              <a:latin typeface="Inter" panose="020B0604020202020204" charset="0"/>
              <a:ea typeface="Inter" panose="020B0604020202020204" charset="0"/>
            </a:endParaRPr>
          </a:p>
          <a:p>
            <a:pPr indent="219075" algn="just">
              <a:buFont typeface="+mj-lt"/>
              <a:buAutoNum type="arabicPeriod"/>
            </a:pPr>
            <a:r>
              <a:rPr lang="fr-FR" sz="1200" b="1" dirty="0" err="1">
                <a:latin typeface="Inter" panose="020B0604020202020204" charset="0"/>
                <a:ea typeface="Inter" panose="020B0604020202020204" charset="0"/>
              </a:rPr>
              <a:t>Grazziella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Predoiu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Schreiben</a:t>
            </a:r>
            <a:r>
              <a:rPr lang="fr-FR" sz="1200" dirty="0">
                <a:latin typeface="Inter" panose="020B0604020202020204" charset="0"/>
                <a:ea typeface="Inter" panose="020B0604020202020204" charset="0"/>
              </a:rPr>
              <a:t> mit der </a:t>
            </a:r>
            <a:r>
              <a:rPr lang="fr-FR" sz="1200" dirty="0" err="1">
                <a:latin typeface="Inter" panose="020B0604020202020204" charset="0"/>
                <a:ea typeface="Inter" panose="020B0604020202020204" charset="0"/>
              </a:rPr>
              <a:t>Schere</a:t>
            </a:r>
            <a:r>
              <a:rPr lang="fr-FR" sz="1200" dirty="0">
                <a:latin typeface="Inter" panose="020B0604020202020204" charset="0"/>
                <a:ea typeface="Inter" panose="020B0604020202020204" charset="0"/>
              </a:rPr>
              <a:t>.’ Herta </a:t>
            </a:r>
            <a:r>
              <a:rPr lang="fr-FR" sz="1200" dirty="0" err="1">
                <a:latin typeface="Inter" panose="020B0604020202020204" charset="0"/>
                <a:ea typeface="Inter" panose="020B0604020202020204" charset="0"/>
              </a:rPr>
              <a:t>Müllers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Collagenband</a:t>
            </a:r>
            <a:r>
              <a:rPr lang="fr-FR" sz="1200" dirty="0">
                <a:latin typeface="Inter" panose="020B0604020202020204" charset="0"/>
                <a:ea typeface="Inter" panose="020B0604020202020204" charset="0"/>
              </a:rPr>
              <a:t> ‘Vater </a:t>
            </a:r>
            <a:r>
              <a:rPr lang="fr-FR" sz="1200" dirty="0" err="1">
                <a:latin typeface="Inter" panose="020B0604020202020204" charset="0"/>
                <a:ea typeface="Inter" panose="020B0604020202020204" charset="0"/>
              </a:rPr>
              <a:t>telefoniert</a:t>
            </a:r>
            <a:r>
              <a:rPr lang="fr-FR" sz="1200" dirty="0">
                <a:latin typeface="Inter" panose="020B0604020202020204" charset="0"/>
                <a:ea typeface="Inter" panose="020B0604020202020204" charset="0"/>
              </a:rPr>
              <a:t> mit den </a:t>
            </a:r>
            <a:r>
              <a:rPr lang="fr-FR" sz="1200" dirty="0" err="1">
                <a:latin typeface="Inter" panose="020B0604020202020204" charset="0"/>
                <a:ea typeface="Inter" panose="020B0604020202020204" charset="0"/>
              </a:rPr>
              <a:t>Fliegen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Germanistische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Beiträge</a:t>
            </a:r>
            <a:r>
              <a:rPr lang="fr-FR" sz="1200" dirty="0">
                <a:latin typeface="Inter" panose="020B0604020202020204" charset="0"/>
                <a:ea typeface="Inter" panose="020B0604020202020204" charset="0"/>
              </a:rPr>
              <a:t>, vol. 47/2021, p. 50-67.</a:t>
            </a:r>
            <a:endParaRPr lang="en-US" sz="1200" spc="24" dirty="0">
              <a:solidFill>
                <a:srgbClr val="000000"/>
              </a:solidFill>
              <a:latin typeface="Inter" panose="020B0604020202020204" charset="0"/>
              <a:ea typeface="Inter" panose="020B0604020202020204" charset="0"/>
            </a:endParaRP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27</a:t>
            </a:r>
            <a:endParaRPr lang="en-US" sz="1103" spc="22" dirty="0">
              <a:solidFill>
                <a:srgbClr val="164F84"/>
              </a:solidFill>
              <a:latin typeface="Inter Bold"/>
            </a:endParaRPr>
          </a:p>
        </p:txBody>
      </p:sp>
      <p:grpSp>
        <p:nvGrpSpPr>
          <p:cNvPr id="17" name="Google Shape;11340;p68"/>
          <p:cNvGrpSpPr/>
          <p:nvPr/>
        </p:nvGrpSpPr>
        <p:grpSpPr>
          <a:xfrm>
            <a:off x="6489796" y="2502741"/>
            <a:ext cx="506085" cy="459621"/>
            <a:chOff x="-59475600" y="2658625"/>
            <a:chExt cx="309550" cy="316625"/>
          </a:xfrm>
        </p:grpSpPr>
        <p:sp>
          <p:nvSpPr>
            <p:cNvPr id="18" name="Google Shape;11341;p68"/>
            <p:cNvSpPr/>
            <p:nvPr/>
          </p:nvSpPr>
          <p:spPr>
            <a:xfrm>
              <a:off x="-59427550" y="2913025"/>
              <a:ext cx="19700" cy="19700"/>
            </a:xfrm>
            <a:custGeom>
              <a:avLst/>
              <a:gdLst/>
              <a:ahLst/>
              <a:cxnLst/>
              <a:rect l="l" t="t" r="r" b="b"/>
              <a:pathLst>
                <a:path w="788" h="788" extrusionOk="0">
                  <a:moveTo>
                    <a:pt x="410" y="0"/>
                  </a:moveTo>
                  <a:cubicBezTo>
                    <a:pt x="189" y="0"/>
                    <a:pt x="0" y="189"/>
                    <a:pt x="0" y="410"/>
                  </a:cubicBezTo>
                  <a:cubicBezTo>
                    <a:pt x="0" y="630"/>
                    <a:pt x="189" y="788"/>
                    <a:pt x="410" y="788"/>
                  </a:cubicBezTo>
                  <a:cubicBezTo>
                    <a:pt x="630" y="788"/>
                    <a:pt x="788" y="630"/>
                    <a:pt x="788" y="410"/>
                  </a:cubicBezTo>
                  <a:cubicBezTo>
                    <a:pt x="788" y="189"/>
                    <a:pt x="630" y="0"/>
                    <a:pt x="410"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342;p68"/>
            <p:cNvSpPr/>
            <p:nvPr/>
          </p:nvSpPr>
          <p:spPr>
            <a:xfrm>
              <a:off x="-59428350" y="2699575"/>
              <a:ext cx="20500" cy="152825"/>
            </a:xfrm>
            <a:custGeom>
              <a:avLst/>
              <a:gdLst/>
              <a:ahLst/>
              <a:cxnLst/>
              <a:rect l="l" t="t" r="r" b="b"/>
              <a:pathLst>
                <a:path w="820" h="6113" extrusionOk="0">
                  <a:moveTo>
                    <a:pt x="442" y="0"/>
                  </a:moveTo>
                  <a:cubicBezTo>
                    <a:pt x="190" y="0"/>
                    <a:pt x="1" y="189"/>
                    <a:pt x="1" y="441"/>
                  </a:cubicBezTo>
                  <a:lnTo>
                    <a:pt x="1" y="5671"/>
                  </a:lnTo>
                  <a:cubicBezTo>
                    <a:pt x="1" y="5923"/>
                    <a:pt x="190" y="6112"/>
                    <a:pt x="442" y="6112"/>
                  </a:cubicBezTo>
                  <a:cubicBezTo>
                    <a:pt x="662" y="6112"/>
                    <a:pt x="820" y="5923"/>
                    <a:pt x="820" y="5671"/>
                  </a:cubicBezTo>
                  <a:lnTo>
                    <a:pt x="820" y="410"/>
                  </a:lnTo>
                  <a:cubicBezTo>
                    <a:pt x="820" y="158"/>
                    <a:pt x="631" y="0"/>
                    <a:pt x="442"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343;p68"/>
            <p:cNvSpPr/>
            <p:nvPr/>
          </p:nvSpPr>
          <p:spPr>
            <a:xfrm>
              <a:off x="-59330675" y="2913025"/>
              <a:ext cx="19700" cy="19700"/>
            </a:xfrm>
            <a:custGeom>
              <a:avLst/>
              <a:gdLst/>
              <a:ahLst/>
              <a:cxnLst/>
              <a:rect l="l" t="t" r="r" b="b"/>
              <a:pathLst>
                <a:path w="788" h="788" extrusionOk="0">
                  <a:moveTo>
                    <a:pt x="378" y="0"/>
                  </a:moveTo>
                  <a:cubicBezTo>
                    <a:pt x="158" y="0"/>
                    <a:pt x="0" y="189"/>
                    <a:pt x="0" y="410"/>
                  </a:cubicBezTo>
                  <a:cubicBezTo>
                    <a:pt x="0" y="630"/>
                    <a:pt x="158" y="788"/>
                    <a:pt x="378" y="788"/>
                  </a:cubicBezTo>
                  <a:cubicBezTo>
                    <a:pt x="599" y="788"/>
                    <a:pt x="788" y="630"/>
                    <a:pt x="788" y="410"/>
                  </a:cubicBezTo>
                  <a:cubicBezTo>
                    <a:pt x="788" y="189"/>
                    <a:pt x="599" y="0"/>
                    <a:pt x="378"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344;p68"/>
            <p:cNvSpPr/>
            <p:nvPr/>
          </p:nvSpPr>
          <p:spPr>
            <a:xfrm>
              <a:off x="-59330675" y="2699575"/>
              <a:ext cx="20500" cy="152825"/>
            </a:xfrm>
            <a:custGeom>
              <a:avLst/>
              <a:gdLst/>
              <a:ahLst/>
              <a:cxnLst/>
              <a:rect l="l" t="t" r="r" b="b"/>
              <a:pathLst>
                <a:path w="820" h="6113" extrusionOk="0">
                  <a:moveTo>
                    <a:pt x="378" y="0"/>
                  </a:moveTo>
                  <a:cubicBezTo>
                    <a:pt x="158" y="0"/>
                    <a:pt x="0" y="189"/>
                    <a:pt x="0" y="441"/>
                  </a:cubicBezTo>
                  <a:lnTo>
                    <a:pt x="0" y="5671"/>
                  </a:lnTo>
                  <a:cubicBezTo>
                    <a:pt x="0" y="5923"/>
                    <a:pt x="189" y="6112"/>
                    <a:pt x="378" y="6112"/>
                  </a:cubicBezTo>
                  <a:cubicBezTo>
                    <a:pt x="630" y="6112"/>
                    <a:pt x="820" y="5923"/>
                    <a:pt x="820" y="5671"/>
                  </a:cubicBezTo>
                  <a:lnTo>
                    <a:pt x="820" y="410"/>
                  </a:lnTo>
                  <a:cubicBezTo>
                    <a:pt x="788" y="158"/>
                    <a:pt x="567" y="0"/>
                    <a:pt x="378"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345;p68"/>
            <p:cNvSpPr/>
            <p:nvPr/>
          </p:nvSpPr>
          <p:spPr>
            <a:xfrm>
              <a:off x="-59475600" y="2658625"/>
              <a:ext cx="309550" cy="316625"/>
            </a:xfrm>
            <a:custGeom>
              <a:avLst/>
              <a:gdLst/>
              <a:ahLst/>
              <a:cxnLst/>
              <a:rect l="l" t="t" r="r" b="b"/>
              <a:pathLst>
                <a:path w="12382" h="12665" extrusionOk="0">
                  <a:moveTo>
                    <a:pt x="3372" y="788"/>
                  </a:moveTo>
                  <a:cubicBezTo>
                    <a:pt x="3624" y="788"/>
                    <a:pt x="3813" y="977"/>
                    <a:pt x="3813" y="1197"/>
                  </a:cubicBezTo>
                  <a:lnTo>
                    <a:pt x="3813" y="8538"/>
                  </a:lnTo>
                  <a:lnTo>
                    <a:pt x="788" y="8538"/>
                  </a:lnTo>
                  <a:lnTo>
                    <a:pt x="788" y="1197"/>
                  </a:lnTo>
                  <a:cubicBezTo>
                    <a:pt x="788" y="977"/>
                    <a:pt x="977" y="788"/>
                    <a:pt x="1166" y="788"/>
                  </a:cubicBezTo>
                  <a:close/>
                  <a:moveTo>
                    <a:pt x="7278" y="788"/>
                  </a:moveTo>
                  <a:cubicBezTo>
                    <a:pt x="7530" y="788"/>
                    <a:pt x="7688" y="977"/>
                    <a:pt x="7688" y="1197"/>
                  </a:cubicBezTo>
                  <a:lnTo>
                    <a:pt x="7688" y="8538"/>
                  </a:lnTo>
                  <a:lnTo>
                    <a:pt x="4632" y="8538"/>
                  </a:lnTo>
                  <a:lnTo>
                    <a:pt x="4632" y="1197"/>
                  </a:lnTo>
                  <a:cubicBezTo>
                    <a:pt x="4632" y="977"/>
                    <a:pt x="4852" y="788"/>
                    <a:pt x="5073" y="788"/>
                  </a:cubicBezTo>
                  <a:close/>
                  <a:moveTo>
                    <a:pt x="11122" y="788"/>
                  </a:moveTo>
                  <a:cubicBezTo>
                    <a:pt x="11342" y="788"/>
                    <a:pt x="11500" y="977"/>
                    <a:pt x="11500" y="1197"/>
                  </a:cubicBezTo>
                  <a:lnTo>
                    <a:pt x="11500" y="8538"/>
                  </a:lnTo>
                  <a:lnTo>
                    <a:pt x="8507" y="8538"/>
                  </a:lnTo>
                  <a:lnTo>
                    <a:pt x="8507" y="1197"/>
                  </a:lnTo>
                  <a:cubicBezTo>
                    <a:pt x="8507" y="977"/>
                    <a:pt x="8696" y="788"/>
                    <a:pt x="8885" y="788"/>
                  </a:cubicBezTo>
                  <a:close/>
                  <a:moveTo>
                    <a:pt x="3813" y="9325"/>
                  </a:moveTo>
                  <a:lnTo>
                    <a:pt x="3813" y="11405"/>
                  </a:lnTo>
                  <a:cubicBezTo>
                    <a:pt x="3813" y="11657"/>
                    <a:pt x="3624" y="11846"/>
                    <a:pt x="3372" y="11846"/>
                  </a:cubicBezTo>
                  <a:lnTo>
                    <a:pt x="1166" y="11846"/>
                  </a:lnTo>
                  <a:cubicBezTo>
                    <a:pt x="946" y="11846"/>
                    <a:pt x="788" y="11657"/>
                    <a:pt x="788" y="11405"/>
                  </a:cubicBezTo>
                  <a:lnTo>
                    <a:pt x="788" y="9325"/>
                  </a:lnTo>
                  <a:close/>
                  <a:moveTo>
                    <a:pt x="7688" y="9325"/>
                  </a:moveTo>
                  <a:lnTo>
                    <a:pt x="7688" y="11405"/>
                  </a:lnTo>
                  <a:cubicBezTo>
                    <a:pt x="7688" y="11657"/>
                    <a:pt x="7467" y="11846"/>
                    <a:pt x="7278" y="11846"/>
                  </a:cubicBezTo>
                  <a:lnTo>
                    <a:pt x="5073" y="11846"/>
                  </a:lnTo>
                  <a:cubicBezTo>
                    <a:pt x="4852" y="11846"/>
                    <a:pt x="4632" y="11657"/>
                    <a:pt x="4632" y="11405"/>
                  </a:cubicBezTo>
                  <a:lnTo>
                    <a:pt x="4632" y="9325"/>
                  </a:lnTo>
                  <a:close/>
                  <a:moveTo>
                    <a:pt x="11563" y="9325"/>
                  </a:moveTo>
                  <a:lnTo>
                    <a:pt x="11563" y="11405"/>
                  </a:lnTo>
                  <a:lnTo>
                    <a:pt x="11531" y="11405"/>
                  </a:lnTo>
                  <a:cubicBezTo>
                    <a:pt x="11531" y="11657"/>
                    <a:pt x="11342" y="11846"/>
                    <a:pt x="11153" y="11846"/>
                  </a:cubicBezTo>
                  <a:lnTo>
                    <a:pt x="8948" y="11846"/>
                  </a:lnTo>
                  <a:cubicBezTo>
                    <a:pt x="8696" y="11846"/>
                    <a:pt x="8538" y="11657"/>
                    <a:pt x="8538" y="11405"/>
                  </a:cubicBezTo>
                  <a:lnTo>
                    <a:pt x="8538" y="9325"/>
                  </a:lnTo>
                  <a:close/>
                  <a:moveTo>
                    <a:pt x="1229" y="0"/>
                  </a:moveTo>
                  <a:cubicBezTo>
                    <a:pt x="536" y="0"/>
                    <a:pt x="0" y="536"/>
                    <a:pt x="0" y="1197"/>
                  </a:cubicBezTo>
                  <a:lnTo>
                    <a:pt x="0" y="11405"/>
                  </a:lnTo>
                  <a:cubicBezTo>
                    <a:pt x="0" y="12066"/>
                    <a:pt x="536" y="12665"/>
                    <a:pt x="1229" y="12665"/>
                  </a:cubicBezTo>
                  <a:lnTo>
                    <a:pt x="3435" y="12665"/>
                  </a:lnTo>
                  <a:cubicBezTo>
                    <a:pt x="3750" y="12665"/>
                    <a:pt x="4002" y="12539"/>
                    <a:pt x="4254" y="12350"/>
                  </a:cubicBezTo>
                  <a:cubicBezTo>
                    <a:pt x="4474" y="12539"/>
                    <a:pt x="4758" y="12665"/>
                    <a:pt x="5073" y="12665"/>
                  </a:cubicBezTo>
                  <a:lnTo>
                    <a:pt x="7278" y="12665"/>
                  </a:lnTo>
                  <a:cubicBezTo>
                    <a:pt x="7593" y="12665"/>
                    <a:pt x="7877" y="12539"/>
                    <a:pt x="8097" y="12350"/>
                  </a:cubicBezTo>
                  <a:cubicBezTo>
                    <a:pt x="8349" y="12539"/>
                    <a:pt x="8633" y="12665"/>
                    <a:pt x="8948" y="12665"/>
                  </a:cubicBezTo>
                  <a:lnTo>
                    <a:pt x="11153" y="12665"/>
                  </a:lnTo>
                  <a:cubicBezTo>
                    <a:pt x="11815" y="12665"/>
                    <a:pt x="12382" y="12129"/>
                    <a:pt x="12382" y="11405"/>
                  </a:cubicBezTo>
                  <a:lnTo>
                    <a:pt x="12382" y="1197"/>
                  </a:lnTo>
                  <a:cubicBezTo>
                    <a:pt x="12350" y="536"/>
                    <a:pt x="11815" y="0"/>
                    <a:pt x="11153" y="0"/>
                  </a:cubicBezTo>
                  <a:lnTo>
                    <a:pt x="8948" y="0"/>
                  </a:lnTo>
                  <a:cubicBezTo>
                    <a:pt x="8633" y="0"/>
                    <a:pt x="8349" y="95"/>
                    <a:pt x="8097" y="315"/>
                  </a:cubicBezTo>
                  <a:cubicBezTo>
                    <a:pt x="7877" y="95"/>
                    <a:pt x="7593" y="0"/>
                    <a:pt x="7278" y="0"/>
                  </a:cubicBezTo>
                  <a:lnTo>
                    <a:pt x="5073" y="0"/>
                  </a:lnTo>
                  <a:cubicBezTo>
                    <a:pt x="4758" y="0"/>
                    <a:pt x="4474" y="95"/>
                    <a:pt x="4254" y="315"/>
                  </a:cubicBezTo>
                  <a:cubicBezTo>
                    <a:pt x="4002" y="95"/>
                    <a:pt x="3750" y="0"/>
                    <a:pt x="3435"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346;p68"/>
            <p:cNvSpPr/>
            <p:nvPr/>
          </p:nvSpPr>
          <p:spPr>
            <a:xfrm>
              <a:off x="-59234600" y="2913025"/>
              <a:ext cx="19725" cy="19700"/>
            </a:xfrm>
            <a:custGeom>
              <a:avLst/>
              <a:gdLst/>
              <a:ahLst/>
              <a:cxnLst/>
              <a:rect l="l" t="t" r="r" b="b"/>
              <a:pathLst>
                <a:path w="789" h="788" extrusionOk="0">
                  <a:moveTo>
                    <a:pt x="411" y="0"/>
                  </a:moveTo>
                  <a:cubicBezTo>
                    <a:pt x="190" y="0"/>
                    <a:pt x="1" y="189"/>
                    <a:pt x="1" y="410"/>
                  </a:cubicBezTo>
                  <a:cubicBezTo>
                    <a:pt x="1" y="630"/>
                    <a:pt x="190" y="788"/>
                    <a:pt x="411" y="788"/>
                  </a:cubicBezTo>
                  <a:cubicBezTo>
                    <a:pt x="631" y="788"/>
                    <a:pt x="789" y="630"/>
                    <a:pt x="789" y="410"/>
                  </a:cubicBezTo>
                  <a:cubicBezTo>
                    <a:pt x="789" y="189"/>
                    <a:pt x="631" y="0"/>
                    <a:pt x="411"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347;p68"/>
            <p:cNvSpPr/>
            <p:nvPr/>
          </p:nvSpPr>
          <p:spPr>
            <a:xfrm>
              <a:off x="-59235375" y="2699575"/>
              <a:ext cx="20500" cy="152825"/>
            </a:xfrm>
            <a:custGeom>
              <a:avLst/>
              <a:gdLst/>
              <a:ahLst/>
              <a:cxnLst/>
              <a:rect l="l" t="t" r="r" b="b"/>
              <a:pathLst>
                <a:path w="820" h="6113" extrusionOk="0">
                  <a:moveTo>
                    <a:pt x="442" y="0"/>
                  </a:moveTo>
                  <a:cubicBezTo>
                    <a:pt x="190" y="0"/>
                    <a:pt x="0" y="189"/>
                    <a:pt x="0" y="441"/>
                  </a:cubicBezTo>
                  <a:lnTo>
                    <a:pt x="0" y="5671"/>
                  </a:lnTo>
                  <a:cubicBezTo>
                    <a:pt x="0" y="5923"/>
                    <a:pt x="190" y="6112"/>
                    <a:pt x="442" y="6112"/>
                  </a:cubicBezTo>
                  <a:cubicBezTo>
                    <a:pt x="662" y="6112"/>
                    <a:pt x="820" y="5923"/>
                    <a:pt x="820" y="5671"/>
                  </a:cubicBezTo>
                  <a:lnTo>
                    <a:pt x="820" y="410"/>
                  </a:lnTo>
                  <a:cubicBezTo>
                    <a:pt x="820" y="158"/>
                    <a:pt x="631" y="0"/>
                    <a:pt x="442"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Box 32"/>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67793" y="2732948"/>
            <a:ext cx="6424414" cy="6540252"/>
          </a:xfrm>
          <a:prstGeom prst="rect">
            <a:avLst/>
          </a:prstGeom>
        </p:spPr>
        <p:txBody>
          <a:bodyPr wrap="square" lIns="0" tIns="0" rIns="0" bIns="0" rtlCol="0" anchor="t">
            <a:spAutoFit/>
          </a:bodyPr>
          <a:lstStyle/>
          <a:p>
            <a:pPr algn="just">
              <a:lnSpc>
                <a:spcPts val="1544"/>
              </a:lnSpc>
            </a:pPr>
            <a:r>
              <a:rPr lang="ro-RO" sz="1400" b="1" spc="22" dirty="0">
                <a:solidFill>
                  <a:srgbClr val="000000"/>
                </a:solidFill>
                <a:latin typeface="Inter"/>
              </a:rPr>
              <a:t>B</a:t>
            </a:r>
            <a:r>
              <a:rPr lang="en-US" sz="1400" b="1" spc="22" dirty="0">
                <a:solidFill>
                  <a:srgbClr val="000000"/>
                </a:solidFill>
                <a:latin typeface="Inter"/>
              </a:rPr>
              <a:t>. </a:t>
            </a:r>
            <a:r>
              <a:rPr lang="fr-FR" sz="1400" b="1" dirty="0" err="1">
                <a:latin typeface="Inter" panose="020B0604020202020204" charset="0"/>
                <a:ea typeface="Inter" panose="020B0604020202020204" charset="0"/>
              </a:rPr>
              <a:t>Articole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publicate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în</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Analele</a:t>
            </a:r>
            <a:r>
              <a:rPr lang="fr-FR" sz="1400" b="1" dirty="0">
                <a:latin typeface="Inter" panose="020B0604020202020204" charset="0"/>
                <a:ea typeface="Inter" panose="020B0604020202020204" charset="0"/>
              </a:rPr>
              <a:t>/</a:t>
            </a:r>
            <a:r>
              <a:rPr lang="fr-FR" sz="1400" b="1" dirty="0" err="1">
                <a:latin typeface="Inter" panose="020B0604020202020204" charset="0"/>
                <a:ea typeface="Inter" panose="020B0604020202020204" charset="0"/>
              </a:rPr>
              <a:t>Buletinele</a:t>
            </a:r>
            <a:r>
              <a:rPr lang="fr-FR" sz="1400" b="1" dirty="0">
                <a:latin typeface="Inter" panose="020B0604020202020204" charset="0"/>
                <a:ea typeface="Inter" panose="020B0604020202020204" charset="0"/>
              </a:rPr>
              <a:t>/</a:t>
            </a:r>
            <a:r>
              <a:rPr lang="fr-FR" sz="1400" b="1" dirty="0" err="1">
                <a:latin typeface="Inter" panose="020B0604020202020204" charset="0"/>
                <a:ea typeface="Inter" panose="020B0604020202020204" charset="0"/>
              </a:rPr>
              <a:t>Anuarele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Universităţilor</a:t>
            </a:r>
            <a:r>
              <a:rPr lang="fr-FR" sz="1400" b="1" dirty="0">
                <a:latin typeface="Inter" panose="020B0604020202020204" charset="0"/>
                <a:ea typeface="Inter" panose="020B0604020202020204" charset="0"/>
              </a:rPr>
              <a:t>/</a:t>
            </a:r>
            <a:r>
              <a:rPr lang="fr-FR" sz="1400" b="1" dirty="0" err="1">
                <a:latin typeface="Inter" panose="020B0604020202020204" charset="0"/>
                <a:ea typeface="Inter" panose="020B0604020202020204" charset="0"/>
              </a:rPr>
              <a:t>Academiei</a:t>
            </a:r>
            <a:r>
              <a:rPr lang="fr-FR" sz="1400" b="1" dirty="0">
                <a:latin typeface="Inter" panose="020B0604020202020204" charset="0"/>
                <a:ea typeface="Inter" panose="020B0604020202020204" charset="0"/>
              </a:rPr>
              <a:t>, volume </a:t>
            </a:r>
            <a:r>
              <a:rPr lang="fr-FR" sz="1400" b="1" dirty="0" err="1">
                <a:latin typeface="Inter" panose="020B0604020202020204" charset="0"/>
                <a:ea typeface="Inter" panose="020B0604020202020204" charset="0"/>
              </a:rPr>
              <a:t>colective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ocazionale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omagiale</a:t>
            </a:r>
            <a:r>
              <a:rPr lang="fr-FR" sz="1400" b="1" dirty="0">
                <a:latin typeface="Inter" panose="020B0604020202020204" charset="0"/>
                <a:ea typeface="Inter" panose="020B0604020202020204" charset="0"/>
              </a:rPr>
              <a:t>, </a:t>
            </a:r>
            <a:r>
              <a:rPr lang="fr-FR" sz="1400" b="1" i="1" dirty="0">
                <a:latin typeface="Inter" panose="020B0604020202020204" charset="0"/>
                <a:ea typeface="Inter" panose="020B0604020202020204" charset="0"/>
              </a:rPr>
              <a:t>in memoriam</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în</a:t>
            </a:r>
            <a:r>
              <a:rPr lang="fr-FR" sz="1400" b="1" dirty="0">
                <a:latin typeface="Inter" panose="020B0604020202020204" charset="0"/>
                <a:ea typeface="Inter" panose="020B0604020202020204" charset="0"/>
              </a:rPr>
              <a:t> volume de </a:t>
            </a:r>
            <a:r>
              <a:rPr lang="fr-FR" sz="1400" b="1" dirty="0" err="1">
                <a:latin typeface="Inter" panose="020B0604020202020204" charset="0"/>
                <a:ea typeface="Inter" panose="020B0604020202020204" charset="0"/>
              </a:rPr>
              <a:t>comunicări</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prezentate</a:t>
            </a:r>
            <a:r>
              <a:rPr lang="fr-FR" sz="1400" b="1" dirty="0">
                <a:latin typeface="Inter" panose="020B0604020202020204" charset="0"/>
                <a:ea typeface="Inter" panose="020B0604020202020204" charset="0"/>
              </a:rPr>
              <a:t> la </a:t>
            </a:r>
            <a:r>
              <a:rPr lang="fr-FR" sz="1400" b="1" dirty="0" err="1">
                <a:latin typeface="Inter" panose="020B0604020202020204" charset="0"/>
                <a:ea typeface="Inter" panose="020B0604020202020204" charset="0"/>
              </a:rPr>
              <a:t>manifestări</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ştiinţifice</a:t>
            </a:r>
            <a:r>
              <a:rPr lang="fr-FR" sz="1400" b="1" dirty="0">
                <a:latin typeface="Inter" panose="020B0604020202020204" charset="0"/>
                <a:ea typeface="Inter" panose="020B0604020202020204" charset="0"/>
              </a:rPr>
              <a:t> interne </a:t>
            </a:r>
            <a:r>
              <a:rPr lang="fr-FR" sz="1400" b="1" dirty="0" err="1">
                <a:latin typeface="Inter" panose="020B0604020202020204" charset="0"/>
                <a:ea typeface="Inter" panose="020B0604020202020204" charset="0"/>
              </a:rPr>
              <a:t>şi</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internaţionale</a:t>
            </a:r>
            <a:endParaRPr lang="ro-RO" sz="1400" b="1" dirty="0">
              <a:latin typeface="Inter" panose="020B0604020202020204" charset="0"/>
              <a:ea typeface="Inter" panose="020B0604020202020204" charset="0"/>
            </a:endParaRPr>
          </a:p>
          <a:p>
            <a:pPr algn="just">
              <a:lnSpc>
                <a:spcPts val="1544"/>
              </a:lnSpc>
            </a:pPr>
            <a:endParaRPr lang="ro-RO" sz="1200" spc="22" dirty="0">
              <a:solidFill>
                <a:srgbClr val="000000"/>
              </a:solidFill>
              <a:latin typeface="Inter" panose="020B0604020202020204" charset="0"/>
              <a:ea typeface="Inter" panose="020B0604020202020204" charset="0"/>
            </a:endParaRPr>
          </a:p>
          <a:p>
            <a:pPr algn="just">
              <a:lnSpc>
                <a:spcPts val="1544"/>
              </a:lnSpc>
            </a:pPr>
            <a:endParaRPr lang="ro-RO" sz="1200" spc="22" dirty="0">
              <a:solidFill>
                <a:srgbClr val="000000"/>
              </a:solidFill>
              <a:latin typeface="Inter" panose="020B0604020202020204" charset="0"/>
              <a:ea typeface="Inter" panose="020B0604020202020204" charset="0"/>
            </a:endParaRPr>
          </a:p>
          <a:p>
            <a:pPr indent="269875" algn="just">
              <a:lnSpc>
                <a:spcPts val="1540"/>
              </a:lnSpc>
              <a:buFont typeface="+mj-lt"/>
              <a:buAutoNum type="arabicPeriod"/>
            </a:pP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Bercuci</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“The </a:t>
            </a:r>
            <a:r>
              <a:rPr lang="fr-FR" sz="1200" dirty="0" err="1">
                <a:latin typeface="Inter" panose="020B0604020202020204" charset="0"/>
                <a:ea typeface="Inter" panose="020B0604020202020204" charset="0"/>
              </a:rPr>
              <a:t>Monsters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among</a:t>
            </a:r>
            <a:r>
              <a:rPr lang="fr-FR" sz="1200" dirty="0">
                <a:latin typeface="Inter" panose="020B0604020202020204" charset="0"/>
                <a:ea typeface="Inter" panose="020B0604020202020204" charset="0"/>
              </a:rPr>
              <a:t> Us, or </a:t>
            </a:r>
            <a:r>
              <a:rPr lang="fr-FR" sz="1200" dirty="0" err="1">
                <a:latin typeface="Inter" panose="020B0604020202020204" charset="0"/>
                <a:ea typeface="Inter" panose="020B0604020202020204" charset="0"/>
              </a:rPr>
              <a:t>Decentering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Whiteness</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Contemporary</a:t>
            </a:r>
            <a:r>
              <a:rPr lang="fr-FR" sz="1200" dirty="0">
                <a:latin typeface="Inter" panose="020B0604020202020204" charset="0"/>
                <a:ea typeface="Inter" panose="020B0604020202020204" charset="0"/>
              </a:rPr>
              <a:t> American Visual Culture: Jordan </a:t>
            </a:r>
            <a:r>
              <a:rPr lang="fr-FR" sz="1200" dirty="0" err="1">
                <a:latin typeface="Inter" panose="020B0604020202020204" charset="0"/>
                <a:ea typeface="Inter" panose="020B0604020202020204" charset="0"/>
              </a:rPr>
              <a:t>Peele's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Get</a:t>
            </a:r>
            <a:r>
              <a:rPr lang="fr-FR" sz="1200" dirty="0">
                <a:latin typeface="Inter" panose="020B0604020202020204" charset="0"/>
                <a:ea typeface="Inter" panose="020B0604020202020204" charset="0"/>
              </a:rPr>
              <a:t> Out.”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Multicultural</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Discourses</a:t>
            </a:r>
            <a:r>
              <a:rPr lang="fr-FR" sz="1200" i="1" dirty="0">
                <a:latin typeface="Inter" panose="020B0604020202020204" charset="0"/>
                <a:ea typeface="Inter" panose="020B0604020202020204" charset="0"/>
              </a:rPr>
              <a:t> in Turbulent Times,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Alexandra </a:t>
            </a:r>
            <a:r>
              <a:rPr lang="fr-FR" sz="1200" dirty="0" err="1">
                <a:latin typeface="Inter" panose="020B0604020202020204" charset="0"/>
                <a:ea typeface="Inter" panose="020B0604020202020204" charset="0"/>
              </a:rPr>
              <a:t>Cotoc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Octavian</a:t>
            </a:r>
            <a:r>
              <a:rPr lang="fr-FR" sz="1200" dirty="0">
                <a:latin typeface="Inter" panose="020B0604020202020204" charset="0"/>
                <a:ea typeface="Inter" panose="020B0604020202020204" charset="0"/>
              </a:rPr>
              <a:t> More, </a:t>
            </a:r>
            <a:r>
              <a:rPr lang="fr-FR" sz="1200" dirty="0" err="1">
                <a:latin typeface="Inter" panose="020B0604020202020204" charset="0"/>
                <a:ea typeface="Inter" panose="020B0604020202020204" charset="0"/>
              </a:rPr>
              <a:t>Mihaela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Mudure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Presa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Clujeană</a:t>
            </a:r>
            <a:r>
              <a:rPr lang="fr-FR" sz="1200" dirty="0">
                <a:latin typeface="Inter" panose="020B0604020202020204" charset="0"/>
                <a:ea typeface="Inter" panose="020B0604020202020204" charset="0"/>
              </a:rPr>
              <a:t>, pp. 45-58.</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The </a:t>
            </a:r>
            <a:r>
              <a:rPr lang="fr-FR" sz="1200" dirty="0" err="1">
                <a:latin typeface="Inter" panose="020B0604020202020204" charset="0"/>
                <a:ea typeface="Inter" panose="020B0604020202020204" charset="0"/>
              </a:rPr>
              <a:t>Imposter</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Jerusalem</a:t>
            </a:r>
            <a:r>
              <a:rPr lang="fr-FR" sz="1200" dirty="0">
                <a:latin typeface="Inter" panose="020B0604020202020204" charset="0"/>
                <a:ea typeface="Inter" panose="020B0604020202020204" charset="0"/>
              </a:rPr>
              <a:t>. Cultural (</a:t>
            </a:r>
            <a:r>
              <a:rPr lang="fr-FR" sz="1200" dirty="0" err="1">
                <a:latin typeface="Inter" panose="020B0604020202020204" charset="0"/>
                <a:ea typeface="Inter" panose="020B0604020202020204" charset="0"/>
              </a:rPr>
              <a:t>Re</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Mappings</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Re</a:t>
            </a:r>
            <a:r>
              <a:rPr lang="fr-FR" sz="1200" dirty="0">
                <a:latin typeface="Inter" panose="020B0604020202020204" charset="0"/>
                <a:ea typeface="Inter" panose="020B0604020202020204" charset="0"/>
              </a:rPr>
              <a:t>)Locations in </a:t>
            </a:r>
            <a:r>
              <a:rPr lang="fr-FR" sz="1200" dirty="0" err="1">
                <a:latin typeface="Inter" panose="020B0604020202020204" charset="0"/>
                <a:ea typeface="Inter" panose="020B0604020202020204" charset="0"/>
              </a:rPr>
              <a:t>Operation</a:t>
            </a:r>
            <a:r>
              <a:rPr lang="fr-FR" sz="1200" dirty="0">
                <a:latin typeface="Inter" panose="020B0604020202020204" charset="0"/>
                <a:ea typeface="Inter" panose="020B0604020202020204" charset="0"/>
              </a:rPr>
              <a:t> Shylock.” </a:t>
            </a:r>
            <a:r>
              <a:rPr lang="fr-FR" sz="1200" dirty="0" err="1">
                <a:latin typeface="Inter" panose="020B0604020202020204" charset="0"/>
                <a:ea typeface="Inter" panose="020B0604020202020204" charset="0"/>
              </a:rPr>
              <a:t>În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Multicultural</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Discourses</a:t>
            </a:r>
            <a:r>
              <a:rPr lang="fr-FR" sz="1200" i="1" dirty="0">
                <a:latin typeface="Inter" panose="020B0604020202020204" charset="0"/>
                <a:ea typeface="Inter" panose="020B0604020202020204" charset="0"/>
              </a:rPr>
              <a:t> in Turbulent Times</a:t>
            </a:r>
            <a:r>
              <a:rPr lang="fr-FR" sz="1200" b="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Alexandra </a:t>
            </a:r>
            <a:r>
              <a:rPr lang="fr-FR" sz="1200" dirty="0" err="1">
                <a:latin typeface="Inter" panose="020B0604020202020204" charset="0"/>
                <a:ea typeface="Inter" panose="020B0604020202020204" charset="0"/>
              </a:rPr>
              <a:t>Cotoc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Octavian</a:t>
            </a:r>
            <a:r>
              <a:rPr lang="fr-FR" sz="1200" dirty="0">
                <a:latin typeface="Inter" panose="020B0604020202020204" charset="0"/>
                <a:ea typeface="Inter" panose="020B0604020202020204" charset="0"/>
              </a:rPr>
              <a:t> More, </a:t>
            </a:r>
            <a:r>
              <a:rPr lang="fr-FR" sz="1200" dirty="0" err="1">
                <a:latin typeface="Inter" panose="020B0604020202020204" charset="0"/>
                <a:ea typeface="Inter" panose="020B0604020202020204" charset="0"/>
              </a:rPr>
              <a:t>Mihaela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Mudure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Presa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Clujeană</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err="1">
                <a:latin typeface="Inter" panose="020B0604020202020204" charset="0"/>
                <a:ea typeface="Inter" panose="020B0604020202020204" charset="0"/>
              </a:rPr>
              <a:t>Anca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Ciocoiu</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Интертекстуальность</a:t>
            </a:r>
            <a:r>
              <a:rPr lang="fr-FR" sz="1200" dirty="0">
                <a:latin typeface="Inter" panose="020B0604020202020204" charset="0"/>
                <a:ea typeface="Inter" panose="020B0604020202020204" charset="0"/>
              </a:rPr>
              <a:t> в </a:t>
            </a:r>
            <a:r>
              <a:rPr lang="fr-FR" sz="1200" dirty="0" err="1">
                <a:latin typeface="Inter" panose="020B0604020202020204" charset="0"/>
                <a:ea typeface="Inter" panose="020B0604020202020204" charset="0"/>
              </a:rPr>
              <a:t>романе</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Медея</a:t>
            </a:r>
            <a:r>
              <a:rPr lang="fr-FR" sz="1200" dirty="0">
                <a:latin typeface="Inter" panose="020B0604020202020204" charset="0"/>
                <a:ea typeface="Inter" panose="020B0604020202020204" charset="0"/>
              </a:rPr>
              <a:t> и </a:t>
            </a:r>
            <a:r>
              <a:rPr lang="fr-FR" sz="1200" dirty="0" err="1">
                <a:latin typeface="Inter" panose="020B0604020202020204" charset="0"/>
                <a:ea typeface="Inter" panose="020B0604020202020204" charset="0"/>
              </a:rPr>
              <a:t>её</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дети</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Международный</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исследовательский</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журнал</a:t>
            </a:r>
            <a:r>
              <a:rPr lang="fr-FR" sz="1200" dirty="0">
                <a:latin typeface="Inter" panose="020B0604020202020204" charset="0"/>
                <a:ea typeface="Inter" panose="020B0604020202020204" charset="0"/>
              </a:rPr>
              <a:t>, №12 (114), </a:t>
            </a:r>
            <a:r>
              <a:rPr lang="fr-FR" sz="1200" dirty="0" err="1">
                <a:latin typeface="Inter" panose="020B0604020202020204" charset="0"/>
                <a:ea typeface="Inter" panose="020B0604020202020204" charset="0"/>
              </a:rPr>
              <a:t>Москва</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err="1">
                <a:latin typeface="Inter" panose="020B0604020202020204" charset="0"/>
                <a:ea typeface="Inter" panose="020B0604020202020204" charset="0"/>
              </a:rPr>
              <a:t>Anca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Ciocoiu</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Использование</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аутентичных</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текстов</a:t>
            </a:r>
            <a:r>
              <a:rPr lang="fr-FR" sz="1200" dirty="0">
                <a:latin typeface="Inter" panose="020B0604020202020204" charset="0"/>
                <a:ea typeface="Inter" panose="020B0604020202020204" charset="0"/>
              </a:rPr>
              <a:t> СМИ </a:t>
            </a:r>
            <a:r>
              <a:rPr lang="fr-FR" sz="1200" dirty="0" err="1">
                <a:latin typeface="Inter" panose="020B0604020202020204" charset="0"/>
                <a:ea typeface="Inter" panose="020B0604020202020204" charset="0"/>
              </a:rPr>
              <a:t>на</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уроках</a:t>
            </a:r>
            <a:r>
              <a:rPr lang="fr-FR" sz="1200" dirty="0">
                <a:latin typeface="Inter" panose="020B0604020202020204" charset="0"/>
                <a:ea typeface="Inter" panose="020B0604020202020204" charset="0"/>
              </a:rPr>
              <a:t> РКИ.”  </a:t>
            </a:r>
            <a:r>
              <a:rPr lang="fr-FR" sz="1200" dirty="0" err="1">
                <a:latin typeface="Inter" panose="020B0604020202020204" charset="0"/>
                <a:ea typeface="Inter" panose="020B0604020202020204" charset="0"/>
              </a:rPr>
              <a:t>Материалы</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международной</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научной</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конференции</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Кирилло-Мефодиевские</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чтения</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Славянская</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культура</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истоки</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традиции</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взаимодействие</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Москва</a:t>
            </a:r>
            <a:r>
              <a:rPr lang="fr-FR" sz="1200" dirty="0">
                <a:latin typeface="Inter" panose="020B0604020202020204" charset="0"/>
                <a:ea typeface="Inter" panose="020B0604020202020204" charset="0"/>
              </a:rPr>
              <a:t>, 2021.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curs</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apariție</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err="1">
                <a:latin typeface="Inter" panose="020B0604020202020204" charset="0"/>
                <a:ea typeface="Inter" panose="020B0604020202020204" charset="0"/>
              </a:rPr>
              <a:t>Anca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Ciocoiu</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Прецедентные</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единицы</a:t>
            </a:r>
            <a:r>
              <a:rPr lang="fr-FR" sz="1200" dirty="0">
                <a:latin typeface="Inter" panose="020B0604020202020204" charset="0"/>
                <a:ea typeface="Inter" panose="020B0604020202020204" charset="0"/>
              </a:rPr>
              <a:t> в </a:t>
            </a:r>
            <a:r>
              <a:rPr lang="fr-FR" sz="1200" dirty="0" err="1">
                <a:latin typeface="Inter" panose="020B0604020202020204" charset="0"/>
                <a:ea typeface="Inter" panose="020B0604020202020204" charset="0"/>
              </a:rPr>
              <a:t>обучении</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румынских</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учащихся</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русскому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языку</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Актуальные</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вопросы</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теории</a:t>
            </a:r>
            <a:r>
              <a:rPr lang="fr-FR" sz="1200" i="1" dirty="0">
                <a:latin typeface="Inter" panose="020B0604020202020204" charset="0"/>
                <a:ea typeface="Inter" panose="020B0604020202020204" charset="0"/>
              </a:rPr>
              <a:t> и </a:t>
            </a:r>
            <a:r>
              <a:rPr lang="fr-FR" sz="1200" i="1" dirty="0" err="1">
                <a:latin typeface="Inter" panose="020B0604020202020204" charset="0"/>
                <a:ea typeface="Inter" panose="020B0604020202020204" charset="0"/>
              </a:rPr>
              <a:t>практики</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преподавания</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русского</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языка</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как</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иностранного</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Материалы</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международной</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научно-практической</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конференции</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под</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ред</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Д.п.н</a:t>
            </a:r>
            <a:r>
              <a:rPr lang="fr-FR" sz="1200" i="1" dirty="0">
                <a:latin typeface="Inter" panose="020B0604020202020204" charset="0"/>
                <a:ea typeface="Inter" panose="020B0604020202020204" charset="0"/>
              </a:rPr>
              <a:t>. С.А.</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Вишнякова</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Москва</a:t>
            </a:r>
            <a:r>
              <a:rPr lang="fr-FR" sz="1200" dirty="0">
                <a:latin typeface="Inter" panose="020B0604020202020204" charset="0"/>
                <a:ea typeface="Inter" panose="020B0604020202020204" charset="0"/>
              </a:rPr>
              <a:t>: МПГУ, 2021, С. 525-530.</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err="1">
                <a:latin typeface="Inter" panose="020B0604020202020204" charset="0"/>
                <a:ea typeface="Inter" panose="020B0604020202020204" charset="0"/>
              </a:rPr>
              <a:t>Anca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Ciocoiu</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Русская</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фразеология</a:t>
            </a:r>
            <a:r>
              <a:rPr lang="fr-FR" sz="1200" dirty="0">
                <a:latin typeface="Inter" panose="020B0604020202020204" charset="0"/>
                <a:ea typeface="Inter" panose="020B0604020202020204" charset="0"/>
              </a:rPr>
              <a:t> в </a:t>
            </a:r>
            <a:r>
              <a:rPr lang="fr-FR" sz="1200" dirty="0" err="1">
                <a:latin typeface="Inter" panose="020B0604020202020204" charset="0"/>
                <a:ea typeface="Inter" panose="020B0604020202020204" charset="0"/>
              </a:rPr>
              <a:t>практике</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преподавания</a:t>
            </a:r>
            <a:r>
              <a:rPr lang="fr-FR" sz="1200" dirty="0">
                <a:latin typeface="Inter" panose="020B0604020202020204" charset="0"/>
                <a:ea typeface="Inter" panose="020B0604020202020204" charset="0"/>
              </a:rPr>
              <a:t> РКИ.” </a:t>
            </a:r>
            <a:r>
              <a:rPr lang="fr-FR" sz="1200" i="1" dirty="0" err="1">
                <a:latin typeface="Inter" panose="020B0604020202020204" charset="0"/>
                <a:ea typeface="Inter" panose="020B0604020202020204" charset="0"/>
              </a:rPr>
              <a:t>Язык</a:t>
            </a:r>
            <a:r>
              <a:rPr lang="fr-FR" sz="1200" i="1" dirty="0">
                <a:latin typeface="Inter" panose="020B0604020202020204" charset="0"/>
                <a:ea typeface="Inter" panose="020B0604020202020204" charset="0"/>
              </a:rPr>
              <a:t> и </a:t>
            </a:r>
            <a:r>
              <a:rPr lang="fr-FR" sz="1200" i="1" dirty="0" err="1">
                <a:latin typeface="Inter" panose="020B0604020202020204" charset="0"/>
                <a:ea typeface="Inter" panose="020B0604020202020204" charset="0"/>
              </a:rPr>
              <a:t>межкультурная</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коммуникация</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современные</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образовательные</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тенденции</a:t>
            </a:r>
            <a:r>
              <a:rPr lang="fr-FR" sz="1200" i="1" dirty="0">
                <a:latin typeface="Inter" panose="020B0604020202020204" charset="0"/>
                <a:ea typeface="Inter" panose="020B0604020202020204" charset="0"/>
              </a:rPr>
              <a:t> XXI </a:t>
            </a:r>
            <a:r>
              <a:rPr lang="fr-FR" sz="1200" i="1" dirty="0" err="1">
                <a:latin typeface="Inter" panose="020B0604020202020204" charset="0"/>
                <a:ea typeface="Inter" panose="020B0604020202020204" charset="0"/>
              </a:rPr>
              <a:t>века</a:t>
            </a:r>
            <a:r>
              <a:rPr lang="fr-FR" sz="1200" dirty="0">
                <a:latin typeface="Inter" panose="020B0604020202020204" charset="0"/>
                <a:ea typeface="Inter" panose="020B0604020202020204" charset="0"/>
              </a:rPr>
              <a:t>, vol. VIII, Belgorod: </a:t>
            </a:r>
            <a:r>
              <a:rPr lang="fr-FR" sz="1200" dirty="0" err="1">
                <a:latin typeface="Inter" panose="020B0604020202020204" charset="0"/>
                <a:ea typeface="Inter" panose="020B0604020202020204" charset="0"/>
              </a:rPr>
              <a:t>Zebra</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Maria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Chromatic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Romanticism</a:t>
            </a:r>
            <a:r>
              <a:rPr lang="fr-FR" sz="1200" dirty="0">
                <a:latin typeface="Inter" panose="020B0604020202020204" charset="0"/>
                <a:ea typeface="Inter" panose="020B0604020202020204" charset="0"/>
              </a:rPr>
              <a:t>. Eminescu and </a:t>
            </a:r>
            <a:r>
              <a:rPr lang="fr-FR" sz="1200" dirty="0" err="1">
                <a:latin typeface="Inter" panose="020B0604020202020204" charset="0"/>
                <a:ea typeface="Inter" panose="020B0604020202020204" charset="0"/>
              </a:rPr>
              <a:t>romantic</a:t>
            </a:r>
            <a:r>
              <a:rPr lang="fr-FR" sz="1200" dirty="0">
                <a:latin typeface="Inter" panose="020B0604020202020204" charset="0"/>
                <a:ea typeface="Inter" panose="020B0604020202020204" charset="0"/>
              </a:rPr>
              <a:t> painting.” </a:t>
            </a:r>
            <a:r>
              <a:rPr lang="fr-FR" sz="1200" i="1" dirty="0">
                <a:latin typeface="Inter" panose="020B0604020202020204" charset="0"/>
                <a:ea typeface="Inter" panose="020B0604020202020204" charset="0"/>
              </a:rPr>
              <a:t>ATLAS International </a:t>
            </a:r>
            <a:r>
              <a:rPr lang="fr-FR" sz="1200" i="1" dirty="0" err="1">
                <a:latin typeface="Inter" panose="020B0604020202020204" charset="0"/>
                <a:ea typeface="Inter" panose="020B0604020202020204" charset="0"/>
              </a:rPr>
              <a:t>Congress</a:t>
            </a:r>
            <a:r>
              <a:rPr lang="fr-FR" sz="1200" i="1" dirty="0">
                <a:latin typeface="Inter" panose="020B0604020202020204" charset="0"/>
                <a:ea typeface="Inter" panose="020B0604020202020204" charset="0"/>
              </a:rPr>
              <a:t> on Social Science 8. 11-13 </a:t>
            </a:r>
            <a:r>
              <a:rPr lang="fr-FR" sz="1200" i="1" dirty="0" err="1">
                <a:latin typeface="Inter" panose="020B0604020202020204" charset="0"/>
                <a:ea typeface="Inter" panose="020B0604020202020204" charset="0"/>
              </a:rPr>
              <a:t>June</a:t>
            </a:r>
            <a:r>
              <a:rPr lang="fr-FR" sz="1200" i="1" dirty="0">
                <a:latin typeface="Inter" panose="020B0604020202020204" charset="0"/>
                <a:ea typeface="Inter" panose="020B0604020202020204" charset="0"/>
              </a:rPr>
              <a:t> 2021, Ankara, </a:t>
            </a:r>
            <a:r>
              <a:rPr lang="fr-FR" sz="1200" i="1" dirty="0" err="1">
                <a:latin typeface="Inter" panose="020B0604020202020204" charset="0"/>
                <a:ea typeface="Inter" panose="020B0604020202020204" charset="0"/>
              </a:rPr>
              <a:t>Turkey</a:t>
            </a:r>
            <a:r>
              <a:rPr lang="fr-FR" sz="1200" i="1" dirty="0">
                <a:latin typeface="Inter" panose="020B0604020202020204" charset="0"/>
                <a:ea typeface="Inter" panose="020B0604020202020204" charset="0"/>
              </a:rPr>
              <a:t>, Full </a:t>
            </a:r>
            <a:r>
              <a:rPr lang="fr-FR" sz="1200" i="1" dirty="0" err="1">
                <a:latin typeface="Inter" panose="020B0604020202020204" charset="0"/>
                <a:ea typeface="Inter" panose="020B0604020202020204" charset="0"/>
              </a:rPr>
              <a:t>Text</a:t>
            </a:r>
            <a:r>
              <a:rPr lang="fr-FR" sz="1200" i="1" dirty="0">
                <a:latin typeface="Inter" panose="020B0604020202020204" charset="0"/>
                <a:ea typeface="Inter" panose="020B0604020202020204" charset="0"/>
              </a:rPr>
              <a:t> Book </a:t>
            </a:r>
            <a:r>
              <a:rPr lang="fr-FR" sz="1200" i="1" dirty="0" err="1">
                <a:latin typeface="Inter" panose="020B0604020202020204" charset="0"/>
                <a:ea typeface="Inter" panose="020B0604020202020204" charset="0"/>
              </a:rPr>
              <a:t>Book</a:t>
            </a:r>
            <a:r>
              <a:rPr lang="fr-FR" sz="1200" dirty="0">
                <a:latin typeface="Inter" panose="020B0604020202020204" charset="0"/>
                <a:ea typeface="Inter" panose="020B0604020202020204" charset="0"/>
              </a:rPr>
              <a:t>, Ankara, IKSAD </a:t>
            </a:r>
            <a:r>
              <a:rPr lang="fr-FR" sz="1200" dirty="0" err="1">
                <a:latin typeface="Inter" panose="020B0604020202020204" charset="0"/>
                <a:ea typeface="Inter" panose="020B0604020202020204" charset="0"/>
              </a:rPr>
              <a:t>Publishing</a:t>
            </a:r>
            <a:r>
              <a:rPr lang="fr-FR" sz="1200" dirty="0">
                <a:latin typeface="Inter" panose="020B0604020202020204" charset="0"/>
                <a:ea typeface="Inter" panose="020B0604020202020204" charset="0"/>
              </a:rPr>
              <a:t> House, 2021, p. 727-736.</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Maria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Chromatic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symbiosis</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Calin</a:t>
            </a:r>
            <a:r>
              <a:rPr lang="fr-FR" sz="1200" dirty="0">
                <a:latin typeface="Inter" panose="020B0604020202020204" charset="0"/>
                <a:ea typeface="Inter" panose="020B0604020202020204" charset="0"/>
              </a:rPr>
              <a:t> (fragments </a:t>
            </a:r>
            <a:r>
              <a:rPr lang="fr-FR" sz="1200" dirty="0" err="1">
                <a:latin typeface="Inter" panose="020B0604020202020204" charset="0"/>
                <a:ea typeface="Inter" panose="020B0604020202020204" charset="0"/>
              </a:rPr>
              <a:t>from</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tail</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7th International Mardin </a:t>
            </a:r>
            <a:r>
              <a:rPr lang="fr-FR" sz="1200" i="1" dirty="0" err="1">
                <a:latin typeface="Inter" panose="020B0604020202020204" charset="0"/>
                <a:ea typeface="Inter" panose="020B0604020202020204" charset="0"/>
              </a:rPr>
              <a:t>Artuklu</a:t>
            </a:r>
            <a:r>
              <a:rPr lang="fr-FR" sz="1200" i="1" dirty="0">
                <a:latin typeface="Inter" panose="020B0604020202020204" charset="0"/>
                <a:ea typeface="Inter" panose="020B0604020202020204" charset="0"/>
              </a:rPr>
              <a:t> Scientific </a:t>
            </a:r>
            <a:r>
              <a:rPr lang="fr-FR" sz="1200" i="1" dirty="0" err="1">
                <a:latin typeface="Inter" panose="020B0604020202020204" charset="0"/>
                <a:ea typeface="Inter" panose="020B0604020202020204" charset="0"/>
              </a:rPr>
              <a:t>Researches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Conference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December</a:t>
            </a:r>
            <a:r>
              <a:rPr lang="fr-FR" sz="1200" i="1" dirty="0">
                <a:latin typeface="Inter" panose="020B0604020202020204" charset="0"/>
                <a:ea typeface="Inter" panose="020B0604020202020204" charset="0"/>
              </a:rPr>
              <a:t> 10-12 2021 Social Sciences and </a:t>
            </a:r>
            <a:r>
              <a:rPr lang="fr-FR" sz="1200" i="1" dirty="0" err="1">
                <a:latin typeface="Inter" panose="020B0604020202020204" charset="0"/>
                <a:ea typeface="Inter" panose="020B0604020202020204" charset="0"/>
              </a:rPr>
              <a:t>Humanities</a:t>
            </a:r>
            <a:r>
              <a:rPr lang="fr-FR" sz="1200" dirty="0">
                <a:latin typeface="Inter" panose="020B0604020202020204" charset="0"/>
                <a:ea typeface="Inter" panose="020B0604020202020204" charset="0"/>
              </a:rPr>
              <a:t>, Mardin, </a:t>
            </a:r>
            <a:r>
              <a:rPr lang="fr-FR" sz="1200" dirty="0" err="1">
                <a:latin typeface="Inter" panose="020B0604020202020204" charset="0"/>
                <a:ea typeface="Inter" panose="020B0604020202020204" charset="0"/>
              </a:rPr>
              <a:t>Farabi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Publishing</a:t>
            </a:r>
            <a:r>
              <a:rPr lang="fr-FR" sz="1200" dirty="0">
                <a:latin typeface="Inter" panose="020B0604020202020204" charset="0"/>
                <a:ea typeface="Inter" panose="020B0604020202020204" charset="0"/>
              </a:rPr>
              <a:t> House, 2021, p. 20-27. </a:t>
            </a:r>
            <a:endParaRPr lang="ro-RO"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Maria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Chromatic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Symbolism</a:t>
            </a:r>
            <a:r>
              <a:rPr lang="fr-FR" sz="1200" dirty="0">
                <a:latin typeface="Inter" panose="020B0604020202020204" charset="0"/>
                <a:ea typeface="Inter" panose="020B0604020202020204" charset="0"/>
              </a:rPr>
              <a:t> in Angel and </a:t>
            </a:r>
            <a:r>
              <a:rPr lang="fr-FR" sz="1200" dirty="0" err="1">
                <a:latin typeface="Inter" panose="020B0604020202020204" charset="0"/>
                <a:ea typeface="Inter" panose="020B0604020202020204" charset="0"/>
              </a:rPr>
              <a:t>Demon</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Taras </a:t>
            </a:r>
            <a:r>
              <a:rPr lang="fr-FR" sz="1200" i="1" dirty="0" err="1">
                <a:latin typeface="Inter" panose="020B0604020202020204" charset="0"/>
                <a:ea typeface="Inter" panose="020B0604020202020204" charset="0"/>
              </a:rPr>
              <a:t>Shevchenko</a:t>
            </a:r>
            <a:r>
              <a:rPr lang="fr-FR" sz="1200" i="1" dirty="0">
                <a:latin typeface="Inter" panose="020B0604020202020204" charset="0"/>
                <a:ea typeface="Inter" panose="020B0604020202020204" charset="0"/>
              </a:rPr>
              <a:t> 7th International </a:t>
            </a:r>
            <a:r>
              <a:rPr lang="fr-FR" sz="1200" i="1" dirty="0" err="1">
                <a:latin typeface="Inter" panose="020B0604020202020204" charset="0"/>
                <a:ea typeface="Inter" panose="020B0604020202020204" charset="0"/>
              </a:rPr>
              <a:t>Conference</a:t>
            </a:r>
            <a:r>
              <a:rPr lang="fr-FR" sz="1200" i="1" dirty="0">
                <a:latin typeface="Inter" panose="020B0604020202020204" charset="0"/>
                <a:ea typeface="Inter" panose="020B0604020202020204" charset="0"/>
              </a:rPr>
              <a:t> on Social Sciences, 24-25 </a:t>
            </a:r>
            <a:r>
              <a:rPr lang="fr-FR" sz="1200" i="1" dirty="0" err="1">
                <a:latin typeface="Inter" panose="020B0604020202020204" charset="0"/>
                <a:ea typeface="Inter" panose="020B0604020202020204" charset="0"/>
              </a:rPr>
              <a:t>November</a:t>
            </a:r>
            <a:r>
              <a:rPr lang="fr-FR" sz="1200" i="1" dirty="0">
                <a:latin typeface="Inter" panose="020B0604020202020204" charset="0"/>
                <a:ea typeface="Inter" panose="020B0604020202020204" charset="0"/>
              </a:rPr>
              <a:t> 2021, Ankara </a:t>
            </a:r>
            <a:r>
              <a:rPr lang="fr-FR" sz="1200" i="1" dirty="0" err="1">
                <a:latin typeface="Inter" panose="020B0604020202020204" charset="0"/>
                <a:ea typeface="Inter" panose="020B0604020202020204" charset="0"/>
              </a:rPr>
              <a:t>Proceedings</a:t>
            </a:r>
            <a:r>
              <a:rPr lang="fr-FR" sz="1200" i="1" dirty="0">
                <a:latin typeface="Inter" panose="020B0604020202020204" charset="0"/>
                <a:ea typeface="Inter" panose="020B0604020202020204" charset="0"/>
              </a:rPr>
              <a:t> Book</a:t>
            </a:r>
            <a:r>
              <a:rPr lang="fr-FR" sz="1200" dirty="0">
                <a:latin typeface="Inter" panose="020B0604020202020204" charset="0"/>
                <a:ea typeface="Inter" panose="020B0604020202020204" charset="0"/>
              </a:rPr>
              <a:t>, IKSAD Global, 2021, p. 481-488.</a:t>
            </a:r>
            <a:endParaRPr lang="en-US" sz="1200" spc="22" dirty="0">
              <a:solidFill>
                <a:srgbClr val="000000"/>
              </a:solidFill>
              <a:latin typeface="Inter" panose="020B0604020202020204" charset="0"/>
              <a:ea typeface="Inter" panose="020B0604020202020204" charset="0"/>
            </a:endParaRP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28</a:t>
            </a:r>
            <a:endParaRPr lang="en-US" sz="1103" spc="22" dirty="0">
              <a:solidFill>
                <a:srgbClr val="164F84"/>
              </a:solidFill>
              <a:latin typeface="Inter Bold"/>
            </a:endParaRPr>
          </a:p>
        </p:txBody>
      </p:sp>
      <p:sp>
        <p:nvSpPr>
          <p:cNvPr id="12" name="TextBox 11"/>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67793" y="2732948"/>
            <a:ext cx="6424414" cy="6540252"/>
          </a:xfrm>
          <a:prstGeom prst="rect">
            <a:avLst/>
          </a:prstGeom>
        </p:spPr>
        <p:txBody>
          <a:bodyPr wrap="square" lIns="0" tIns="0" rIns="0" bIns="0" rtlCol="0" anchor="t">
            <a:spAutoFit/>
          </a:bodyPr>
          <a:lstStyle/>
          <a:p>
            <a:pPr algn="just">
              <a:lnSpc>
                <a:spcPts val="1544"/>
              </a:lnSpc>
            </a:pPr>
            <a:r>
              <a:rPr lang="ro-RO" sz="1400" b="1" spc="22" dirty="0">
                <a:solidFill>
                  <a:srgbClr val="000000"/>
                </a:solidFill>
                <a:latin typeface="Inter"/>
              </a:rPr>
              <a:t>B</a:t>
            </a:r>
            <a:r>
              <a:rPr lang="en-US" sz="1400" b="1" spc="22" dirty="0">
                <a:solidFill>
                  <a:srgbClr val="000000"/>
                </a:solidFill>
                <a:latin typeface="Inter"/>
              </a:rPr>
              <a:t>. </a:t>
            </a:r>
            <a:r>
              <a:rPr lang="fr-FR" sz="1400" b="1" dirty="0" err="1">
                <a:latin typeface="Inter" panose="020B0604020202020204" charset="0"/>
                <a:ea typeface="Inter" panose="020B0604020202020204" charset="0"/>
              </a:rPr>
              <a:t>Articole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publicate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în</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Analele</a:t>
            </a:r>
            <a:r>
              <a:rPr lang="fr-FR" sz="1400" b="1" dirty="0">
                <a:latin typeface="Inter" panose="020B0604020202020204" charset="0"/>
                <a:ea typeface="Inter" panose="020B0604020202020204" charset="0"/>
              </a:rPr>
              <a:t>/</a:t>
            </a:r>
            <a:r>
              <a:rPr lang="fr-FR" sz="1400" b="1" dirty="0" err="1">
                <a:latin typeface="Inter" panose="020B0604020202020204" charset="0"/>
                <a:ea typeface="Inter" panose="020B0604020202020204" charset="0"/>
              </a:rPr>
              <a:t>Buletinele</a:t>
            </a:r>
            <a:r>
              <a:rPr lang="fr-FR" sz="1400" b="1" dirty="0">
                <a:latin typeface="Inter" panose="020B0604020202020204" charset="0"/>
                <a:ea typeface="Inter" panose="020B0604020202020204" charset="0"/>
              </a:rPr>
              <a:t>/</a:t>
            </a:r>
            <a:r>
              <a:rPr lang="fr-FR" sz="1400" b="1" dirty="0" err="1">
                <a:latin typeface="Inter" panose="020B0604020202020204" charset="0"/>
                <a:ea typeface="Inter" panose="020B0604020202020204" charset="0"/>
              </a:rPr>
              <a:t>Anuarele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Universităţilor</a:t>
            </a:r>
            <a:r>
              <a:rPr lang="fr-FR" sz="1400" b="1" dirty="0">
                <a:latin typeface="Inter" panose="020B0604020202020204" charset="0"/>
                <a:ea typeface="Inter" panose="020B0604020202020204" charset="0"/>
              </a:rPr>
              <a:t>/</a:t>
            </a:r>
            <a:r>
              <a:rPr lang="fr-FR" sz="1400" b="1" dirty="0" err="1">
                <a:latin typeface="Inter" panose="020B0604020202020204" charset="0"/>
                <a:ea typeface="Inter" panose="020B0604020202020204" charset="0"/>
              </a:rPr>
              <a:t>Academiei</a:t>
            </a:r>
            <a:r>
              <a:rPr lang="fr-FR" sz="1400" b="1" dirty="0">
                <a:latin typeface="Inter" panose="020B0604020202020204" charset="0"/>
                <a:ea typeface="Inter" panose="020B0604020202020204" charset="0"/>
              </a:rPr>
              <a:t>, volume </a:t>
            </a:r>
            <a:r>
              <a:rPr lang="fr-FR" sz="1400" b="1" dirty="0" err="1">
                <a:latin typeface="Inter" panose="020B0604020202020204" charset="0"/>
                <a:ea typeface="Inter" panose="020B0604020202020204" charset="0"/>
              </a:rPr>
              <a:t>colective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ocazionale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omagiale</a:t>
            </a:r>
            <a:r>
              <a:rPr lang="fr-FR" sz="1400" b="1" dirty="0">
                <a:latin typeface="Inter" panose="020B0604020202020204" charset="0"/>
                <a:ea typeface="Inter" panose="020B0604020202020204" charset="0"/>
              </a:rPr>
              <a:t>, </a:t>
            </a:r>
            <a:r>
              <a:rPr lang="fr-FR" sz="1400" b="1" i="1" dirty="0">
                <a:latin typeface="Inter" panose="020B0604020202020204" charset="0"/>
                <a:ea typeface="Inter" panose="020B0604020202020204" charset="0"/>
              </a:rPr>
              <a:t>in memoriam</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în</a:t>
            </a:r>
            <a:r>
              <a:rPr lang="fr-FR" sz="1400" b="1" dirty="0">
                <a:latin typeface="Inter" panose="020B0604020202020204" charset="0"/>
                <a:ea typeface="Inter" panose="020B0604020202020204" charset="0"/>
              </a:rPr>
              <a:t> volume de </a:t>
            </a:r>
            <a:r>
              <a:rPr lang="fr-FR" sz="1400" b="1" dirty="0" err="1">
                <a:latin typeface="Inter" panose="020B0604020202020204" charset="0"/>
                <a:ea typeface="Inter" panose="020B0604020202020204" charset="0"/>
              </a:rPr>
              <a:t>comunicări</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prezentate</a:t>
            </a:r>
            <a:r>
              <a:rPr lang="fr-FR" sz="1400" b="1" dirty="0">
                <a:latin typeface="Inter" panose="020B0604020202020204" charset="0"/>
                <a:ea typeface="Inter" panose="020B0604020202020204" charset="0"/>
              </a:rPr>
              <a:t> la </a:t>
            </a:r>
            <a:r>
              <a:rPr lang="fr-FR" sz="1400" b="1" dirty="0" err="1">
                <a:latin typeface="Inter" panose="020B0604020202020204" charset="0"/>
                <a:ea typeface="Inter" panose="020B0604020202020204" charset="0"/>
              </a:rPr>
              <a:t>manifestări</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ştiinţifice</a:t>
            </a:r>
            <a:r>
              <a:rPr lang="fr-FR" sz="1400" b="1" dirty="0">
                <a:latin typeface="Inter" panose="020B0604020202020204" charset="0"/>
                <a:ea typeface="Inter" panose="020B0604020202020204" charset="0"/>
              </a:rPr>
              <a:t> interne </a:t>
            </a:r>
            <a:r>
              <a:rPr lang="fr-FR" sz="1400" b="1" dirty="0" err="1">
                <a:latin typeface="Inter" panose="020B0604020202020204" charset="0"/>
                <a:ea typeface="Inter" panose="020B0604020202020204" charset="0"/>
              </a:rPr>
              <a:t>şi</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internaţionale</a:t>
            </a:r>
            <a:endParaRPr lang="ro-RO" sz="1400" b="1" dirty="0">
              <a:latin typeface="Inter" panose="020B0604020202020204" charset="0"/>
              <a:ea typeface="Inter" panose="020B0604020202020204" charset="0"/>
            </a:endParaRPr>
          </a:p>
          <a:p>
            <a:pPr algn="just">
              <a:lnSpc>
                <a:spcPts val="1544"/>
              </a:lnSpc>
            </a:pPr>
            <a:endParaRPr lang="ro-RO" sz="1200" spc="22" dirty="0">
              <a:solidFill>
                <a:srgbClr val="000000"/>
              </a:solidFill>
              <a:latin typeface="Inter" panose="020B0604020202020204" charset="0"/>
              <a:ea typeface="Inter" panose="020B0604020202020204" charset="0"/>
            </a:endParaRPr>
          </a:p>
          <a:p>
            <a:pPr algn="just">
              <a:lnSpc>
                <a:spcPts val="1544"/>
              </a:lnSpc>
            </a:pPr>
            <a:endParaRPr lang="ro-RO" sz="1200" spc="22" dirty="0">
              <a:solidFill>
                <a:srgbClr val="000000"/>
              </a:solidFill>
              <a:latin typeface="Inter" panose="020B0604020202020204" charset="0"/>
              <a:ea typeface="Inter" panose="020B0604020202020204" charset="0"/>
            </a:endParaRPr>
          </a:p>
          <a:p>
            <a:pPr indent="269875" algn="just">
              <a:lnSpc>
                <a:spcPts val="1540"/>
              </a:lnSpc>
              <a:buFont typeface="+mj-lt"/>
              <a:buAutoNum type="arabicPeriod" startAt="10"/>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Maria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Diversitate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cromatică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poezia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eminesciană</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Abordări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actuale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în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cercetarea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filologică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doctorală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Actele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Colocviul</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Național</a:t>
            </a:r>
            <a:r>
              <a:rPr lang="fr-FR" sz="1200" i="1" dirty="0">
                <a:latin typeface="Inter" panose="020B0604020202020204" charset="0"/>
                <a:ea typeface="Inter" panose="020B0604020202020204" charset="0"/>
              </a:rPr>
              <a:t> al </a:t>
            </a:r>
            <a:r>
              <a:rPr lang="fr-FR" sz="1200" i="1" dirty="0" err="1">
                <a:latin typeface="Inter" panose="020B0604020202020204" charset="0"/>
                <a:ea typeface="Inter" panose="020B0604020202020204" charset="0"/>
              </a:rPr>
              <a:t>Școlii</a:t>
            </a:r>
            <a:r>
              <a:rPr lang="fr-FR" sz="1200" i="1" dirty="0">
                <a:latin typeface="Inter" panose="020B0604020202020204" charset="0"/>
                <a:ea typeface="Inter" panose="020B0604020202020204" charset="0"/>
              </a:rPr>
              <a:t> doctorale „Alexandru Piru”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ediția</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III-a</a:t>
            </a:r>
            <a:r>
              <a:rPr lang="fr-FR" sz="1200" dirty="0">
                <a:latin typeface="Inter" panose="020B0604020202020204" charset="0"/>
                <a:ea typeface="Inter" panose="020B0604020202020204" charset="0"/>
              </a:rPr>
              <a:t>, Craiova, 2019”, Craiova,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Universitaria</a:t>
            </a:r>
            <a:r>
              <a:rPr lang="fr-FR" sz="1200" dirty="0">
                <a:latin typeface="Inter" panose="020B0604020202020204" charset="0"/>
                <a:ea typeface="Inter" panose="020B0604020202020204" charset="0"/>
              </a:rPr>
              <a:t>, 2021, p. 67-73.</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10"/>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Maria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“Dynamics of the </a:t>
            </a:r>
            <a:r>
              <a:rPr lang="fr-FR" sz="1200" dirty="0" err="1">
                <a:latin typeface="Inter" panose="020B0604020202020204" charset="0"/>
                <a:ea typeface="Inter" panose="020B0604020202020204" charset="0"/>
              </a:rPr>
              <a:t>chromatic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term</a:t>
            </a:r>
            <a:r>
              <a:rPr lang="fr-FR" sz="1200" dirty="0">
                <a:latin typeface="Inter" panose="020B0604020202020204" charset="0"/>
                <a:ea typeface="Inter" panose="020B0604020202020204" charset="0"/>
              </a:rPr>
              <a:t> green in the </a:t>
            </a:r>
            <a:r>
              <a:rPr lang="fr-FR" sz="1200" dirty="0" err="1">
                <a:latin typeface="Inter" panose="020B0604020202020204" charset="0"/>
                <a:ea typeface="Inter" panose="020B0604020202020204" charset="0"/>
              </a:rPr>
              <a:t>lyrical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poetry</a:t>
            </a:r>
            <a:r>
              <a:rPr lang="fr-FR" sz="1200" dirty="0">
                <a:latin typeface="Inter" panose="020B0604020202020204" charset="0"/>
                <a:ea typeface="Inter" panose="020B0604020202020204" charset="0"/>
              </a:rPr>
              <a:t> of </a:t>
            </a:r>
            <a:r>
              <a:rPr lang="fr-FR" sz="1200" dirty="0" err="1">
                <a:latin typeface="Inter" panose="020B0604020202020204" charset="0"/>
                <a:ea typeface="Inter" panose="020B0604020202020204" charset="0"/>
              </a:rPr>
              <a:t>Mihai</a:t>
            </a:r>
            <a:r>
              <a:rPr lang="fr-FR" sz="1200" dirty="0">
                <a:latin typeface="Inter" panose="020B0604020202020204" charset="0"/>
                <a:ea typeface="Inter" panose="020B0604020202020204" charset="0"/>
              </a:rPr>
              <a:t> Eminescu.” </a:t>
            </a:r>
            <a:r>
              <a:rPr lang="fr-FR" sz="1200" i="1" dirty="0">
                <a:latin typeface="Inter" panose="020B0604020202020204" charset="0"/>
                <a:ea typeface="Inter" panose="020B0604020202020204" charset="0"/>
              </a:rPr>
              <a:t>Journal of </a:t>
            </a:r>
            <a:r>
              <a:rPr lang="fr-FR" sz="1200" i="1" dirty="0" err="1">
                <a:latin typeface="Inter" panose="020B0604020202020204" charset="0"/>
                <a:ea typeface="Inter" panose="020B0604020202020204" charset="0"/>
              </a:rPr>
              <a:t>Romanian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Literary</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nr. 24/2021, </a:t>
            </a:r>
            <a:r>
              <a:rPr lang="fr-FR" sz="1200" dirty="0" err="1">
                <a:latin typeface="Inter" panose="020B0604020202020204" charset="0"/>
                <a:ea typeface="Inter" panose="020B0604020202020204" charset="0"/>
              </a:rPr>
              <a:t>Tîrgu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Mureș</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Arhipelag</a:t>
            </a:r>
            <a:r>
              <a:rPr lang="fr-FR" sz="1200" dirty="0">
                <a:latin typeface="Inter" panose="020B0604020202020204" charset="0"/>
                <a:ea typeface="Inter" panose="020B0604020202020204" charset="0"/>
              </a:rPr>
              <a:t> XXI </a:t>
            </a:r>
            <a:r>
              <a:rPr lang="fr-FR" sz="1200" dirty="0" err="1">
                <a:latin typeface="Inter" panose="020B0604020202020204" charset="0"/>
                <a:ea typeface="Inter" panose="020B0604020202020204" charset="0"/>
              </a:rPr>
              <a:t>Press</a:t>
            </a:r>
            <a:r>
              <a:rPr lang="fr-FR" sz="1200" dirty="0">
                <a:latin typeface="Inter" panose="020B0604020202020204" charset="0"/>
                <a:ea typeface="Inter" panose="020B0604020202020204" charset="0"/>
              </a:rPr>
              <a:t>, 2021, p. 960-965.</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10"/>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Maria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Echoes</a:t>
            </a:r>
            <a:r>
              <a:rPr lang="fr-FR" sz="1200" dirty="0">
                <a:latin typeface="Inter" panose="020B0604020202020204" charset="0"/>
                <a:ea typeface="Inter" panose="020B0604020202020204" charset="0"/>
              </a:rPr>
              <a:t> of </a:t>
            </a:r>
            <a:r>
              <a:rPr lang="fr-FR" sz="1200" dirty="0" err="1">
                <a:latin typeface="Inter" panose="020B0604020202020204" charset="0"/>
                <a:ea typeface="Inter" panose="020B0604020202020204" charset="0"/>
              </a:rPr>
              <a:t>Eminescu's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poetry</a:t>
            </a:r>
            <a:r>
              <a:rPr lang="fr-FR" sz="1200" dirty="0">
                <a:latin typeface="Inter" panose="020B0604020202020204" charset="0"/>
                <a:ea typeface="Inter" panose="020B0604020202020204" charset="0"/>
              </a:rPr>
              <a:t> in the world.” </a:t>
            </a:r>
            <a:r>
              <a:rPr lang="fr-FR" sz="1200" i="1" dirty="0">
                <a:latin typeface="Inter" panose="020B0604020202020204" charset="0"/>
                <a:ea typeface="Inter" panose="020B0604020202020204" charset="0"/>
              </a:rPr>
              <a:t>Istanbul International Modern Scientific </a:t>
            </a:r>
            <a:r>
              <a:rPr lang="fr-FR" sz="1200" i="1" dirty="0" err="1">
                <a:latin typeface="Inter" panose="020B0604020202020204" charset="0"/>
                <a:ea typeface="Inter" panose="020B0604020202020204" charset="0"/>
              </a:rPr>
              <a:t>Research</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Congress</a:t>
            </a:r>
            <a:r>
              <a:rPr lang="fr-FR" sz="1200" i="1" dirty="0">
                <a:latin typeface="Inter" panose="020B0604020202020204" charset="0"/>
                <a:ea typeface="Inter" panose="020B0604020202020204" charset="0"/>
              </a:rPr>
              <a:t> Full </a:t>
            </a:r>
            <a:r>
              <a:rPr lang="fr-FR" sz="1200" i="1" dirty="0" err="1">
                <a:latin typeface="Inter" panose="020B0604020202020204" charset="0"/>
                <a:ea typeface="Inter" panose="020B0604020202020204" charset="0"/>
              </a:rPr>
              <a:t>Text</a:t>
            </a:r>
            <a:r>
              <a:rPr lang="fr-FR" sz="1200" i="1" dirty="0">
                <a:latin typeface="Inter" panose="020B0604020202020204" charset="0"/>
                <a:ea typeface="Inter" panose="020B0604020202020204" charset="0"/>
              </a:rPr>
              <a:t> Book</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June</a:t>
            </a:r>
            <a:r>
              <a:rPr lang="fr-FR" sz="1200" i="1" dirty="0">
                <a:latin typeface="Inter" panose="020B0604020202020204" charset="0"/>
                <a:ea typeface="Inter" panose="020B0604020202020204" charset="0"/>
              </a:rPr>
              <a:t> 4-5 2021, Istanbul, </a:t>
            </a:r>
            <a:r>
              <a:rPr lang="fr-FR" sz="1200" i="1" dirty="0" err="1">
                <a:latin typeface="Inter" panose="020B0604020202020204" charset="0"/>
                <a:ea typeface="Inter" panose="020B0604020202020204" charset="0"/>
              </a:rPr>
              <a:t>Turkey</a:t>
            </a:r>
            <a:r>
              <a:rPr lang="fr-FR" sz="1200" i="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Istanbul, IKSAD </a:t>
            </a:r>
            <a:r>
              <a:rPr lang="fr-FR" sz="1200" dirty="0" err="1">
                <a:latin typeface="Inter" panose="020B0604020202020204" charset="0"/>
                <a:ea typeface="Inter" panose="020B0604020202020204" charset="0"/>
              </a:rPr>
              <a:t>Publishing</a:t>
            </a:r>
            <a:r>
              <a:rPr lang="fr-FR" sz="1200" dirty="0">
                <a:latin typeface="Inter" panose="020B0604020202020204" charset="0"/>
                <a:ea typeface="Inter" panose="020B0604020202020204" charset="0"/>
              </a:rPr>
              <a:t> House, 2021, p. 162-168.</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10"/>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Maria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Female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stereotype</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Eminescu's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poetry</a:t>
            </a:r>
            <a:r>
              <a:rPr lang="fr-FR" sz="1200" dirty="0">
                <a:latin typeface="Inter" panose="020B0604020202020204" charset="0"/>
                <a:ea typeface="Inter" panose="020B0604020202020204" charset="0"/>
              </a:rPr>
              <a:t> and prose.” </a:t>
            </a:r>
            <a:r>
              <a:rPr lang="fr-FR" sz="1200" i="1" dirty="0">
                <a:latin typeface="Inter" panose="020B0604020202020204" charset="0"/>
                <a:ea typeface="Inter" panose="020B0604020202020204" charset="0"/>
              </a:rPr>
              <a:t>1st International </a:t>
            </a:r>
            <a:r>
              <a:rPr lang="fr-FR" sz="1200" i="1" dirty="0" err="1">
                <a:latin typeface="Inter" panose="020B0604020202020204" charset="0"/>
                <a:ea typeface="Inter" panose="020B0604020202020204" charset="0"/>
              </a:rPr>
              <a:t>Women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Studies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Congress</a:t>
            </a:r>
            <a:r>
              <a:rPr lang="fr-FR" sz="1200" i="1" dirty="0">
                <a:latin typeface="Inter" panose="020B0604020202020204" charset="0"/>
                <a:ea typeface="Inter" panose="020B0604020202020204" charset="0"/>
              </a:rPr>
              <a:t>, 08-09 March 2021 </a:t>
            </a:r>
            <a:r>
              <a:rPr lang="fr-FR" sz="1200" i="1" dirty="0" err="1">
                <a:latin typeface="Inter" panose="020B0604020202020204" charset="0"/>
                <a:ea typeface="Inter" panose="020B0604020202020204" charset="0"/>
              </a:rPr>
              <a:t>Congress</a:t>
            </a:r>
            <a:r>
              <a:rPr lang="fr-FR" sz="1200" i="1" dirty="0">
                <a:latin typeface="Inter" panose="020B0604020202020204" charset="0"/>
                <a:ea typeface="Inter" panose="020B0604020202020204" charset="0"/>
              </a:rPr>
              <a:t> Book</a:t>
            </a:r>
            <a:r>
              <a:rPr lang="fr-FR" sz="1200" dirty="0">
                <a:latin typeface="Inter" panose="020B0604020202020204" charset="0"/>
                <a:ea typeface="Inter" panose="020B0604020202020204" charset="0"/>
              </a:rPr>
              <a:t>, Ankara, IKSAD </a:t>
            </a:r>
            <a:r>
              <a:rPr lang="fr-FR" sz="1200" dirty="0" err="1">
                <a:latin typeface="Inter" panose="020B0604020202020204" charset="0"/>
                <a:ea typeface="Inter" panose="020B0604020202020204" charset="0"/>
              </a:rPr>
              <a:t>Publishing</a:t>
            </a:r>
            <a:r>
              <a:rPr lang="fr-FR" sz="1200" dirty="0">
                <a:latin typeface="Inter" panose="020B0604020202020204" charset="0"/>
                <a:ea typeface="Inter" panose="020B0604020202020204" charset="0"/>
              </a:rPr>
              <a:t> House, 2021, p. 22-32.</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10"/>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Maria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“Minor </a:t>
            </a:r>
            <a:r>
              <a:rPr lang="fr-FR" sz="1200" dirty="0" err="1">
                <a:latin typeface="Inter" panose="020B0604020202020204" charset="0"/>
                <a:ea typeface="Inter" panose="020B0604020202020204" charset="0"/>
              </a:rPr>
              <a:t>colours</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Eminescu’s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poetry</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Journal of </a:t>
            </a:r>
            <a:r>
              <a:rPr lang="fr-FR" sz="1200" i="1" dirty="0" err="1">
                <a:latin typeface="Inter" panose="020B0604020202020204" charset="0"/>
                <a:ea typeface="Inter" panose="020B0604020202020204" charset="0"/>
              </a:rPr>
              <a:t>Romanian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Literary</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nr. 25/2021, </a:t>
            </a:r>
            <a:r>
              <a:rPr lang="fr-FR" sz="1200" dirty="0" err="1">
                <a:latin typeface="Inter" panose="020B0604020202020204" charset="0"/>
                <a:ea typeface="Inter" panose="020B0604020202020204" charset="0"/>
              </a:rPr>
              <a:t>Tîrgu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Mureș</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Arhipelag</a:t>
            </a:r>
            <a:r>
              <a:rPr lang="fr-FR" sz="1200" dirty="0">
                <a:latin typeface="Inter" panose="020B0604020202020204" charset="0"/>
                <a:ea typeface="Inter" panose="020B0604020202020204" charset="0"/>
              </a:rPr>
              <a:t> XXI </a:t>
            </a:r>
            <a:r>
              <a:rPr lang="fr-FR" sz="1200" dirty="0" err="1">
                <a:latin typeface="Inter" panose="020B0604020202020204" charset="0"/>
                <a:ea typeface="Inter" panose="020B0604020202020204" charset="0"/>
              </a:rPr>
              <a:t>Press</a:t>
            </a:r>
            <a:r>
              <a:rPr lang="fr-FR" sz="1200" dirty="0">
                <a:latin typeface="Inter" panose="020B0604020202020204" charset="0"/>
                <a:ea typeface="Inter" panose="020B0604020202020204" charset="0"/>
              </a:rPr>
              <a:t>, 2021, p. 1054-1060.</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10"/>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Maria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Peisaj</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liric</a:t>
            </a:r>
            <a:r>
              <a:rPr lang="fr-FR" sz="1200" dirty="0">
                <a:latin typeface="Inter" panose="020B0604020202020204" charset="0"/>
                <a:ea typeface="Inter" panose="020B0604020202020204" charset="0"/>
              </a:rPr>
              <a:t>. Eminescu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Turner.” </a:t>
            </a:r>
            <a:r>
              <a:rPr lang="fr-FR" sz="1200" i="1" dirty="0" err="1">
                <a:latin typeface="Inter" panose="020B0604020202020204" charset="0"/>
                <a:ea typeface="Inter" panose="020B0604020202020204" charset="0"/>
              </a:rPr>
              <a:t>Tendințe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actuale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în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Științele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Umaniste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Lucrările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conferinței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doctoranzilor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umaniști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din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Consorțiu</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Universitaria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Timișoara</a:t>
            </a:r>
            <a:r>
              <a:rPr lang="fr-FR" sz="1200" i="1" dirty="0">
                <a:latin typeface="Inter" panose="020B0604020202020204" charset="0"/>
                <a:ea typeface="Inter" panose="020B0604020202020204" charset="0"/>
              </a:rPr>
              <a:t>, 9-10 </a:t>
            </a:r>
            <a:r>
              <a:rPr lang="fr-FR" sz="1200" i="1" dirty="0" err="1">
                <a:latin typeface="Inter" panose="020B0604020202020204" charset="0"/>
                <a:ea typeface="Inter" panose="020B0604020202020204" charset="0"/>
              </a:rPr>
              <a:t>octombrie</a:t>
            </a:r>
            <a:r>
              <a:rPr lang="fr-FR" sz="1200" i="1" dirty="0">
                <a:latin typeface="Inter" panose="020B0604020202020204" charset="0"/>
                <a:ea typeface="Inter" panose="020B0604020202020204" charset="0"/>
              </a:rPr>
              <a:t> 2020</a:t>
            </a:r>
            <a:r>
              <a:rPr lang="fr-FR" sz="1200" dirty="0">
                <a:latin typeface="Inter" panose="020B0604020202020204" charset="0"/>
                <a:ea typeface="Inter" panose="020B0604020202020204" charset="0"/>
              </a:rPr>
              <a:t>, vol. I,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2021, p. 333-343.</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10"/>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Maria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“The </a:t>
            </a:r>
            <a:r>
              <a:rPr lang="fr-FR" sz="1200" dirty="0" err="1">
                <a:latin typeface="Inter" panose="020B0604020202020204" charset="0"/>
                <a:ea typeface="Inter" panose="020B0604020202020204" charset="0"/>
              </a:rPr>
              <a:t>role</a:t>
            </a:r>
            <a:r>
              <a:rPr lang="fr-FR" sz="1200" dirty="0">
                <a:latin typeface="Inter" panose="020B0604020202020204" charset="0"/>
                <a:ea typeface="Inter" panose="020B0604020202020204" charset="0"/>
              </a:rPr>
              <a:t> of music in </a:t>
            </a:r>
            <a:r>
              <a:rPr lang="fr-FR" sz="1200" dirty="0" err="1">
                <a:latin typeface="Inter" panose="020B0604020202020204" charset="0"/>
                <a:ea typeface="Inter" panose="020B0604020202020204" charset="0"/>
              </a:rPr>
              <a:t>Spanish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classrooms</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Journal of </a:t>
            </a:r>
            <a:r>
              <a:rPr lang="fr-FR" sz="1200" i="1" dirty="0" err="1">
                <a:latin typeface="Inter" panose="020B0604020202020204" charset="0"/>
                <a:ea typeface="Inter" panose="020B0604020202020204" charset="0"/>
              </a:rPr>
              <a:t>Romanian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Literary</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nr. 26/2021, </a:t>
            </a:r>
            <a:r>
              <a:rPr lang="fr-FR" sz="1200" dirty="0" err="1">
                <a:latin typeface="Inter" panose="020B0604020202020204" charset="0"/>
                <a:ea typeface="Inter" panose="020B0604020202020204" charset="0"/>
              </a:rPr>
              <a:t>Tîrgu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Mureș</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Arhipelag</a:t>
            </a:r>
            <a:r>
              <a:rPr lang="fr-FR" sz="1200" dirty="0">
                <a:latin typeface="Inter" panose="020B0604020202020204" charset="0"/>
                <a:ea typeface="Inter" panose="020B0604020202020204" charset="0"/>
              </a:rPr>
              <a:t> XXI </a:t>
            </a:r>
            <a:r>
              <a:rPr lang="fr-FR" sz="1200" dirty="0" err="1">
                <a:latin typeface="Inter" panose="020B0604020202020204" charset="0"/>
                <a:ea typeface="Inter" panose="020B0604020202020204" charset="0"/>
              </a:rPr>
              <a:t>Press</a:t>
            </a:r>
            <a:r>
              <a:rPr lang="fr-FR" sz="1200" dirty="0">
                <a:latin typeface="Inter" panose="020B0604020202020204" charset="0"/>
                <a:ea typeface="Inter" panose="020B0604020202020204" charset="0"/>
              </a:rPr>
              <a:t>, 2021, p. 849-856.</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10"/>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Maria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“The </a:t>
            </a:r>
            <a:r>
              <a:rPr lang="fr-FR" sz="1200" dirty="0" err="1">
                <a:latin typeface="Inter" panose="020B0604020202020204" charset="0"/>
                <a:ea typeface="Inter" panose="020B0604020202020204" charset="0"/>
              </a:rPr>
              <a:t>role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play</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Spanish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classrooms</a:t>
            </a:r>
            <a:r>
              <a:rPr lang="fr-FR" sz="1200"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Journal of </a:t>
            </a:r>
            <a:r>
              <a:rPr lang="fr-FR" sz="1200" i="1" dirty="0" err="1">
                <a:latin typeface="Inter" panose="020B0604020202020204" charset="0"/>
                <a:ea typeface="Inter" panose="020B0604020202020204" charset="0"/>
              </a:rPr>
              <a:t>Romanian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Literary</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nr. 27/2021, </a:t>
            </a:r>
            <a:r>
              <a:rPr lang="fr-FR" sz="1200" dirty="0" err="1">
                <a:latin typeface="Inter" panose="020B0604020202020204" charset="0"/>
                <a:ea typeface="Inter" panose="020B0604020202020204" charset="0"/>
              </a:rPr>
              <a:t>Tîrgu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Mureș</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Arhipelag</a:t>
            </a:r>
            <a:r>
              <a:rPr lang="fr-FR" sz="1200" dirty="0">
                <a:latin typeface="Inter" panose="020B0604020202020204" charset="0"/>
                <a:ea typeface="Inter" panose="020B0604020202020204" charset="0"/>
              </a:rPr>
              <a:t> XXI </a:t>
            </a:r>
            <a:r>
              <a:rPr lang="fr-FR" sz="1200" dirty="0" err="1">
                <a:latin typeface="Inter" panose="020B0604020202020204" charset="0"/>
                <a:ea typeface="Inter" panose="020B0604020202020204" charset="0"/>
              </a:rPr>
              <a:t>Press</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10"/>
            </a:pPr>
            <a:r>
              <a:rPr lang="fr-FR" sz="1200" b="1" dirty="0">
                <a:latin typeface="Inter" panose="020B0604020202020204" charset="0"/>
                <a:ea typeface="Inter" panose="020B0604020202020204" charset="0"/>
              </a:rPr>
              <a:t>Aba-Carina </a:t>
            </a:r>
            <a:r>
              <a:rPr lang="fr-FR" sz="1200" b="1" dirty="0" err="1">
                <a:latin typeface="Inter" panose="020B0604020202020204" charset="0"/>
                <a:ea typeface="Inter" panose="020B0604020202020204" charset="0"/>
              </a:rPr>
              <a:t>Pârlog</a:t>
            </a:r>
            <a:r>
              <a:rPr lang="ro-RO" sz="1200" b="1" dirty="0">
                <a:latin typeface="Inter" panose="020B0604020202020204" charset="0"/>
                <a:ea typeface="Inter" panose="020B0604020202020204" charset="0"/>
              </a:rPr>
              <a:t>,</a:t>
            </a:r>
            <a:r>
              <a:rPr lang="fr-FR" sz="1200" b="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Crişan</a:t>
            </a:r>
            <a:r>
              <a:rPr lang="fr-FR" sz="1200" dirty="0">
                <a:latin typeface="Inter" panose="020B0604020202020204" charset="0"/>
                <a:ea typeface="Inter" panose="020B0604020202020204" charset="0"/>
              </a:rPr>
              <a:t> Marius-Mircea. “</a:t>
            </a:r>
            <a:r>
              <a:rPr lang="fr-FR" sz="1200" dirty="0" err="1">
                <a:latin typeface="Inter" panose="020B0604020202020204" charset="0"/>
                <a:ea typeface="Inter" panose="020B0604020202020204" charset="0"/>
              </a:rPr>
              <a:t>Promovarea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învățării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centrate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procesul</a:t>
            </a:r>
            <a:r>
              <a:rPr lang="fr-FR" sz="1200" dirty="0">
                <a:latin typeface="Inter" panose="020B0604020202020204" charset="0"/>
                <a:ea typeface="Inter" panose="020B0604020202020204" charset="0"/>
              </a:rPr>
              <a:t> de la </a:t>
            </a:r>
            <a:r>
              <a:rPr lang="fr-FR" sz="1200" dirty="0" err="1">
                <a:latin typeface="Inter" panose="020B0604020202020204" charset="0"/>
                <a:ea typeface="Inter" panose="020B0604020202020204" charset="0"/>
              </a:rPr>
              <a:t>Bologna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şi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valorificarea</a:t>
            </a:r>
            <a:r>
              <a:rPr lang="fr-FR" sz="1200" dirty="0">
                <a:latin typeface="Inter" panose="020B0604020202020204" charset="0"/>
                <a:ea typeface="Inter" panose="020B0604020202020204" charset="0"/>
              </a:rPr>
              <a:t> feedback-</a:t>
            </a:r>
            <a:r>
              <a:rPr lang="fr-FR" sz="1200" dirty="0" err="1">
                <a:latin typeface="Inter" panose="020B0604020202020204" charset="0"/>
                <a:ea typeface="Inter" panose="020B0604020202020204" charset="0"/>
              </a:rPr>
              <a:t>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prin</a:t>
            </a:r>
            <a:r>
              <a:rPr lang="fr-FR" sz="1200" dirty="0">
                <a:latin typeface="Inter" panose="020B0604020202020204" charset="0"/>
                <a:ea typeface="Inter" panose="020B0604020202020204" charset="0"/>
              </a:rPr>
              <a:t> instrumente digitale.”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Surse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şi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valori</a:t>
            </a:r>
            <a:r>
              <a:rPr lang="fr-FR" sz="1200" i="1" dirty="0">
                <a:latin typeface="Inter" panose="020B0604020202020204" charset="0"/>
                <a:ea typeface="Inter" panose="020B0604020202020204" charset="0"/>
              </a:rPr>
              <a:t> ale </a:t>
            </a:r>
            <a:r>
              <a:rPr lang="fr-FR" sz="1200" i="1" dirty="0" err="1">
                <a:latin typeface="Inter" panose="020B0604020202020204" charset="0"/>
                <a:ea typeface="Inter" panose="020B0604020202020204" charset="0"/>
              </a:rPr>
              <a:t>educaţiei</a:t>
            </a:r>
            <a:r>
              <a:rPr lang="fr-FR" sz="1200" i="1" dirty="0">
                <a:latin typeface="Inter" panose="020B0604020202020204" charset="0"/>
                <a:ea typeface="Inter" panose="020B0604020202020204" charset="0"/>
              </a:rPr>
              <a:t>. Perspective </a:t>
            </a:r>
            <a:r>
              <a:rPr lang="fr-FR" sz="1200" i="1" dirty="0" err="1">
                <a:latin typeface="Inter" panose="020B0604020202020204" charset="0"/>
                <a:ea typeface="Inter" panose="020B0604020202020204" charset="0"/>
              </a:rPr>
              <a:t>pluridisciplinare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Universităţii</a:t>
            </a:r>
            <a:r>
              <a:rPr lang="fr-FR" sz="1200" dirty="0">
                <a:latin typeface="Inter" panose="020B0604020202020204" charset="0"/>
                <a:ea typeface="Inter" panose="020B0604020202020204" charset="0"/>
              </a:rPr>
              <a:t> „Alexandru Ioan Cuza”, Iaşi, 2021, pp. 215-228.</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10"/>
            </a:pPr>
            <a:r>
              <a:rPr lang="fr-FR" sz="1200" b="1" dirty="0" err="1">
                <a:latin typeface="Inter" panose="020B0604020202020204" charset="0"/>
                <a:ea typeface="Inter" panose="020B0604020202020204" charset="0"/>
              </a:rPr>
              <a:t>Andreea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Dobrescu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Georgeta</a:t>
            </a:r>
            <a:r>
              <a:rPr lang="fr-FR" sz="1200" dirty="0">
                <a:latin typeface="Inter" panose="020B0604020202020204" charset="0"/>
                <a:ea typeface="Inter" panose="020B0604020202020204" charset="0"/>
              </a:rPr>
              <a:t> Prada, ‘Les métamorphoses identitaires dans l’écriture de Kim </a:t>
            </a:r>
            <a:r>
              <a:rPr lang="fr-FR" sz="1200" dirty="0" err="1">
                <a:latin typeface="Inter" panose="020B0604020202020204" charset="0"/>
                <a:ea typeface="Inter" panose="020B0604020202020204" charset="0"/>
              </a:rPr>
              <a:t>Thúy</a:t>
            </a:r>
            <a:r>
              <a:rPr lang="fr-FR" sz="1200" dirty="0">
                <a:latin typeface="Inter" panose="020B0604020202020204" charset="0"/>
                <a:ea typeface="Inter" panose="020B0604020202020204" charset="0"/>
              </a:rPr>
              <a:t>, Ying Chen, Dany Laferrière et </a:t>
            </a:r>
            <a:r>
              <a:rPr lang="fr-FR" sz="1200" dirty="0" err="1">
                <a:latin typeface="Inter" panose="020B0604020202020204" charset="0"/>
                <a:ea typeface="Inter" panose="020B0604020202020204" charset="0"/>
              </a:rPr>
              <a:t>Wajdi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Mouawad</a:t>
            </a:r>
            <a:r>
              <a:rPr lang="fr-FR" sz="1200" dirty="0">
                <a:latin typeface="Inter" panose="020B0604020202020204" charset="0"/>
                <a:ea typeface="Inter" panose="020B0604020202020204" charset="0"/>
              </a:rPr>
              <a:t>,’ Casa </a:t>
            </a:r>
            <a:r>
              <a:rPr lang="fr-FR" sz="1200" dirty="0" err="1">
                <a:latin typeface="Inter" panose="020B0604020202020204" charset="0"/>
                <a:ea typeface="Inter" panose="020B0604020202020204" charset="0"/>
              </a:rPr>
              <a:t>Cărții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Știință</a:t>
            </a:r>
            <a:r>
              <a:rPr lang="fr-FR" sz="1200" dirty="0">
                <a:latin typeface="Inter" panose="020B0604020202020204" charset="0"/>
                <a:ea typeface="Inter" panose="020B0604020202020204" charset="0"/>
              </a:rPr>
              <a:t>, Cluj-Napoca, 2021.” </a:t>
            </a:r>
            <a:r>
              <a:rPr lang="fr-FR" sz="1200" i="1" dirty="0">
                <a:latin typeface="Inter" panose="020B0604020202020204" charset="0"/>
                <a:ea typeface="Inter" panose="020B0604020202020204" charset="0"/>
              </a:rPr>
              <a:t>Dialogues Francophones</a:t>
            </a:r>
            <a:r>
              <a:rPr lang="fr-FR" sz="1200" dirty="0">
                <a:latin typeface="Inter" panose="020B0604020202020204" charset="0"/>
                <a:ea typeface="Inter" panose="020B0604020202020204" charset="0"/>
              </a:rPr>
              <a:t>, no. 25/2021, pp. 393-397</a:t>
            </a:r>
            <a:r>
              <a:rPr lang="ro-RO"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29</a:t>
            </a:r>
            <a:endParaRPr lang="en-US" sz="1103" spc="22" dirty="0">
              <a:solidFill>
                <a:srgbClr val="164F84"/>
              </a:solidFill>
              <a:latin typeface="Inter Bold"/>
            </a:endParaRPr>
          </a:p>
        </p:txBody>
      </p:sp>
      <p:sp>
        <p:nvSpPr>
          <p:cNvPr id="12" name="TextBox 11"/>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extLst>
      <p:ext uri="{BB962C8B-B14F-4D97-AF65-F5344CB8AC3E}">
        <p14:creationId xmlns:p14="http://schemas.microsoft.com/office/powerpoint/2010/main" val="741731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957857" cy="160730"/>
          </a:xfrm>
        </p:grpSpPr>
        <p:sp>
          <p:nvSpPr>
            <p:cNvPr id="5" name="Freeform 5"/>
            <p:cNvSpPr/>
            <p:nvPr/>
          </p:nvSpPr>
          <p:spPr>
            <a:xfrm>
              <a:off x="0" y="0"/>
              <a:ext cx="3957856" cy="160730"/>
            </a:xfrm>
            <a:custGeom>
              <a:avLst/>
              <a:gdLst/>
              <a:ahLst/>
              <a:cxnLst/>
              <a:rect l="l" t="t" r="r" b="b"/>
              <a:pathLst>
                <a:path w="3957856" h="160730">
                  <a:moveTo>
                    <a:pt x="0" y="0"/>
                  </a:moveTo>
                  <a:lnTo>
                    <a:pt x="3957856" y="0"/>
                  </a:lnTo>
                  <a:lnTo>
                    <a:pt x="3957856" y="160730"/>
                  </a:lnTo>
                  <a:lnTo>
                    <a:pt x="0" y="16073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pic>
        <p:nvPicPr>
          <p:cNvPr id="7" name="Picture 7"/>
          <p:cNvPicPr>
            <a:picLocks noChangeAspect="1"/>
          </p:cNvPicPr>
          <p:nvPr/>
        </p:nvPicPr>
        <p:blipFill>
          <a:blip r:embed="rId2"/>
          <a:srcRect/>
          <a:stretch>
            <a:fillRect/>
          </a:stretch>
        </p:blipFill>
        <p:spPr>
          <a:xfrm>
            <a:off x="569025" y="4402927"/>
            <a:ext cx="2850309" cy="1603299"/>
          </a:xfrm>
          <a:prstGeom prst="rect">
            <a:avLst/>
          </a:prstGeom>
        </p:spPr>
      </p:pic>
      <p:sp>
        <p:nvSpPr>
          <p:cNvPr id="11" name="TextBox 11"/>
          <p:cNvSpPr txBox="1"/>
          <p:nvPr/>
        </p:nvSpPr>
        <p:spPr>
          <a:xfrm>
            <a:off x="697631" y="328913"/>
            <a:ext cx="6298250" cy="1390082"/>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I. ORGANIZAREA DE CONFERINŢE, SIMPOZIOANE, COLOCVII, MESE ROTUNDE</a:t>
            </a:r>
          </a:p>
        </p:txBody>
      </p:sp>
      <p:sp>
        <p:nvSpPr>
          <p:cNvPr id="12" name="TextBox 12"/>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3"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
        <p:nvSpPr>
          <p:cNvPr id="14" name="TextBox 14"/>
          <p:cNvSpPr txBox="1"/>
          <p:nvPr/>
        </p:nvSpPr>
        <p:spPr>
          <a:xfrm>
            <a:off x="4309831" y="10123425"/>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3</a:t>
            </a:r>
          </a:p>
        </p:txBody>
      </p:sp>
      <p:sp>
        <p:nvSpPr>
          <p:cNvPr id="15" name="TextBox 15"/>
          <p:cNvSpPr txBox="1"/>
          <p:nvPr/>
        </p:nvSpPr>
        <p:spPr>
          <a:xfrm>
            <a:off x="3473450" y="2736745"/>
            <a:ext cx="3522431" cy="3267882"/>
          </a:xfrm>
          <a:prstGeom prst="rect">
            <a:avLst/>
          </a:prstGeom>
        </p:spPr>
        <p:txBody>
          <a:bodyPr wrap="square" lIns="0" tIns="0" rIns="0" bIns="0" rtlCol="0" anchor="t">
            <a:spAutoFit/>
          </a:bodyPr>
          <a:lstStyle/>
          <a:p>
            <a:pPr lvl="0" algn="just">
              <a:lnSpc>
                <a:spcPts val="1550"/>
              </a:lnSpc>
            </a:pPr>
            <a:r>
              <a:rPr lang="ro-RO" sz="1200" dirty="0">
                <a:latin typeface="Inter" panose="020B0604020202020204" charset="0"/>
                <a:ea typeface="Inter" panose="020B0604020202020204" charset="0"/>
              </a:rPr>
              <a:t>1. </a:t>
            </a:r>
            <a:r>
              <a:rPr lang="fr-FR" sz="1200" dirty="0" err="1">
                <a:latin typeface="Inter" panose="020B0604020202020204" charset="0"/>
                <a:ea typeface="Inter" panose="020B0604020202020204" charset="0"/>
              </a:rPr>
              <a:t>Conferința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Internațională</a:t>
            </a:r>
            <a:r>
              <a:rPr lang="fr-FR" sz="1200" dirty="0">
                <a:latin typeface="Inter" panose="020B0604020202020204" charset="0"/>
                <a:ea typeface="Inter" panose="020B0604020202020204" charset="0"/>
              </a:rPr>
              <a:t> </a:t>
            </a:r>
            <a:r>
              <a:rPr lang="fr-FR" sz="1200" b="1" dirty="0">
                <a:latin typeface="Inter" panose="020B0604020202020204" charset="0"/>
                <a:ea typeface="Inter" panose="020B0604020202020204" charset="0"/>
              </a:rPr>
              <a:t>Colloque International d’Études Francophones (CIEFT)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ediția</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XVa</a:t>
            </a:r>
            <a:r>
              <a:rPr lang="fr-FR" sz="1200" dirty="0">
                <a:latin typeface="Inter" panose="020B0604020202020204" charset="0"/>
                <a:ea typeface="Inter" panose="020B0604020202020204" charset="0"/>
              </a:rPr>
              <a:t>: Frontière(s), 17-18 </a:t>
            </a:r>
            <a:r>
              <a:rPr lang="fr-FR" sz="1200" dirty="0" err="1">
                <a:latin typeface="Inter" panose="020B0604020202020204" charset="0"/>
                <a:ea typeface="Inter" panose="020B0604020202020204" charset="0"/>
              </a:rPr>
              <a:t>martie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lvl="0" algn="just">
              <a:lnSpc>
                <a:spcPts val="1550"/>
              </a:lnSpc>
            </a:pPr>
            <a:r>
              <a:rPr lang="ro-RO" sz="1200" dirty="0">
                <a:latin typeface="Inter" panose="020B0604020202020204" charset="0"/>
                <a:ea typeface="Inter" panose="020B0604020202020204" charset="0"/>
              </a:rPr>
              <a:t>2. </a:t>
            </a:r>
            <a:r>
              <a:rPr lang="fr-FR" sz="1200" dirty="0" err="1">
                <a:latin typeface="Inter" panose="020B0604020202020204" charset="0"/>
                <a:ea typeface="Inter" panose="020B0604020202020204" charset="0"/>
              </a:rPr>
              <a:t>Conferința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Internațională</a:t>
            </a:r>
            <a:r>
              <a:rPr lang="fr-FR" sz="1200" dirty="0">
                <a:latin typeface="Inter" panose="020B0604020202020204" charset="0"/>
                <a:ea typeface="Inter" panose="020B0604020202020204" charset="0"/>
              </a:rPr>
              <a:t> </a:t>
            </a:r>
            <a:r>
              <a:rPr lang="fr-FR" sz="1200" b="1" dirty="0">
                <a:latin typeface="Inter" panose="020B0604020202020204" charset="0"/>
                <a:ea typeface="Inter" panose="020B0604020202020204" charset="0"/>
              </a:rPr>
              <a:t>British and American </a:t>
            </a:r>
            <a:r>
              <a:rPr lang="fr-FR" sz="1200" b="1" dirty="0" err="1">
                <a:latin typeface="Inter" panose="020B0604020202020204" charset="0"/>
                <a:ea typeface="Inter" panose="020B0604020202020204" charset="0"/>
              </a:rPr>
              <a:t>Studies</a:t>
            </a:r>
            <a:r>
              <a:rPr lang="fr-FR" sz="1200" b="1" dirty="0">
                <a:latin typeface="Inter" panose="020B0604020202020204" charset="0"/>
                <a:ea typeface="Inter" panose="020B0604020202020204" charset="0"/>
              </a:rPr>
              <a:t> (BAS)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ediția</a:t>
            </a:r>
            <a:r>
              <a:rPr lang="fr-FR" sz="1200" dirty="0">
                <a:latin typeface="Inter" panose="020B0604020202020204" charset="0"/>
                <a:ea typeface="Inter" panose="020B0604020202020204" charset="0"/>
              </a:rPr>
              <a:t> a XXX-a, 13-15 mai 2021.</a:t>
            </a:r>
            <a:endParaRPr lang="en-US" sz="1200" dirty="0">
              <a:latin typeface="Inter" panose="020B0604020202020204" charset="0"/>
              <a:ea typeface="Inter" panose="020B0604020202020204" charset="0"/>
            </a:endParaRPr>
          </a:p>
          <a:p>
            <a:pPr algn="just">
              <a:lnSpc>
                <a:spcPts val="1550"/>
              </a:lnSpc>
            </a:pPr>
            <a:r>
              <a:rPr lang="ro-RO" sz="1200" dirty="0">
                <a:latin typeface="Inter" panose="020B0604020202020204" charset="0"/>
                <a:ea typeface="Inter" panose="020B0604020202020204" charset="0"/>
              </a:rPr>
              <a:t>3. </a:t>
            </a:r>
            <a:r>
              <a:rPr lang="fr-FR" sz="1200" dirty="0" err="1">
                <a:latin typeface="Inter" panose="020B0604020202020204" charset="0"/>
                <a:ea typeface="Inter" panose="020B0604020202020204" charset="0"/>
              </a:rPr>
              <a:t>Colocviul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a:t>
            </a:r>
            <a:r>
              <a:rPr lang="fr-FR" sz="1200"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Comunicare</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cultură</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în</a:t>
            </a:r>
            <a:r>
              <a:rPr lang="fr-FR" sz="1200" b="1" dirty="0">
                <a:latin typeface="Inter" panose="020B0604020202020204" charset="0"/>
                <a:ea typeface="Inter" panose="020B0604020202020204" charset="0"/>
              </a:rPr>
              <a:t> Romania </a:t>
            </a:r>
            <a:r>
              <a:rPr lang="fr-FR" sz="1200" b="1" dirty="0" err="1">
                <a:latin typeface="Inter" panose="020B0604020202020204" charset="0"/>
                <a:ea typeface="Inter" panose="020B0604020202020204" charset="0"/>
              </a:rPr>
              <a:t>europeană</a:t>
            </a:r>
            <a:r>
              <a:rPr lang="fr-FR" sz="1200" b="1" dirty="0">
                <a:latin typeface="Inter" panose="020B0604020202020204" charset="0"/>
                <a:ea typeface="Inter" panose="020B0604020202020204" charset="0"/>
              </a:rPr>
              <a:t> (CICCRE)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ediția</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IXa</a:t>
            </a:r>
            <a:r>
              <a:rPr lang="fr-FR" sz="1200" dirty="0">
                <a:latin typeface="Inter" panose="020B0604020202020204" charset="0"/>
                <a:ea typeface="Inter" panose="020B0604020202020204" charset="0"/>
              </a:rPr>
              <a:t>, 10-11 </a:t>
            </a:r>
            <a:r>
              <a:rPr lang="fr-FR" sz="1200" dirty="0" err="1">
                <a:latin typeface="Inter" panose="020B0604020202020204" charset="0"/>
                <a:ea typeface="Inter" panose="020B0604020202020204" charset="0"/>
              </a:rPr>
              <a:t>iunie</a:t>
            </a:r>
            <a:r>
              <a:rPr lang="fr-FR" sz="1200" dirty="0">
                <a:latin typeface="Inter" panose="020B0604020202020204" charset="0"/>
                <a:ea typeface="Inter" panose="020B0604020202020204" charset="0"/>
              </a:rPr>
              <a:t> 2021.</a:t>
            </a:r>
            <a:endParaRPr lang="ro-RO" sz="1200" dirty="0">
              <a:latin typeface="Inter" panose="020B0604020202020204" charset="0"/>
              <a:ea typeface="Inter" panose="020B0604020202020204" charset="0"/>
            </a:endParaRPr>
          </a:p>
          <a:p>
            <a:pPr lvl="0" algn="just">
              <a:lnSpc>
                <a:spcPts val="1550"/>
              </a:lnSpc>
            </a:pPr>
            <a:r>
              <a:rPr lang="ro-RO" sz="1200" dirty="0">
                <a:latin typeface="Inter" panose="020B0604020202020204" charset="0"/>
                <a:ea typeface="Inter" panose="020B0604020202020204" charset="0"/>
              </a:rPr>
              <a:t>4. </a:t>
            </a:r>
            <a:r>
              <a:rPr lang="fr-FR" sz="1200" dirty="0" err="1">
                <a:latin typeface="Inter" panose="020B0604020202020204" charset="0"/>
                <a:ea typeface="Inter" panose="020B0604020202020204" charset="0"/>
              </a:rPr>
              <a:t>Simpozion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Itinerant</a:t>
            </a:r>
            <a:r>
              <a:rPr lang="fr-FR" sz="1200" dirty="0">
                <a:latin typeface="Inter" panose="020B0604020202020204" charset="0"/>
                <a:ea typeface="Inter" panose="020B0604020202020204" charset="0"/>
              </a:rPr>
              <a:t> </a:t>
            </a:r>
            <a:r>
              <a:rPr lang="fr-FR" sz="1200" b="1" dirty="0">
                <a:latin typeface="Inter" panose="020B0604020202020204" charset="0"/>
                <a:ea typeface="Inter" panose="020B0604020202020204" charset="0"/>
              </a:rPr>
              <a:t>Cultura </a:t>
            </a:r>
            <a:r>
              <a:rPr lang="fr-FR" sz="1200" b="1" dirty="0" err="1">
                <a:latin typeface="Inter" panose="020B0604020202020204" charset="0"/>
                <a:ea typeface="Inter" panose="020B0604020202020204" charset="0"/>
              </a:rPr>
              <a:t>materială</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spirituală</a:t>
            </a:r>
            <a:r>
              <a:rPr lang="fr-FR" sz="1200" b="1" dirty="0">
                <a:latin typeface="Inter" panose="020B0604020202020204" charset="0"/>
                <a:ea typeface="Inter" panose="020B0604020202020204" charset="0"/>
              </a:rPr>
              <a:t> a </a:t>
            </a:r>
            <a:r>
              <a:rPr lang="fr-FR" sz="1200" b="1" dirty="0" err="1">
                <a:latin typeface="Inter" panose="020B0604020202020204" charset="0"/>
                <a:ea typeface="Inter" panose="020B0604020202020204" charset="0"/>
              </a:rPr>
              <a:t>sârbilor</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din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regiunile</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multietnice</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și</a:t>
            </a:r>
            <a:r>
              <a:rPr lang="fr-FR" sz="1200" b="1" dirty="0">
                <a:latin typeface="Inter" panose="020B0604020202020204" charset="0"/>
                <a:ea typeface="Inter" panose="020B0604020202020204" charset="0"/>
              </a:rPr>
              <a:t>/</a:t>
            </a:r>
            <a:r>
              <a:rPr lang="fr-FR" sz="1200" b="1" dirty="0" err="1">
                <a:latin typeface="Inter" panose="020B0604020202020204" charset="0"/>
                <a:ea typeface="Inter" panose="020B0604020202020204" charset="0"/>
              </a:rPr>
              <a:t>sau</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periferice</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Materijalna</a:t>
            </a:r>
            <a:r>
              <a:rPr lang="fr-FR" sz="1200" dirty="0">
                <a:latin typeface="Inter" panose="020B0604020202020204" charset="0"/>
                <a:ea typeface="Inter" panose="020B0604020202020204" charset="0"/>
              </a:rPr>
              <a:t> i </a:t>
            </a:r>
            <a:r>
              <a:rPr lang="fr-FR" sz="1200" dirty="0" err="1">
                <a:latin typeface="Inter" panose="020B0604020202020204" charset="0"/>
                <a:ea typeface="Inter" panose="020B0604020202020204" charset="0"/>
              </a:rPr>
              <a:t>duhovna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kultura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srba</a:t>
            </a:r>
            <a:r>
              <a:rPr lang="fr-FR" sz="1200" dirty="0">
                <a:latin typeface="Inter" panose="020B0604020202020204" charset="0"/>
                <a:ea typeface="Inter" panose="020B0604020202020204" charset="0"/>
              </a:rPr>
              <a:t> u </a:t>
            </a:r>
            <a:r>
              <a:rPr lang="fr-FR" sz="1200" dirty="0" err="1">
                <a:latin typeface="Inter" panose="020B0604020202020204" charset="0"/>
                <a:ea typeface="Inter" panose="020B0604020202020204" charset="0"/>
              </a:rPr>
              <a:t>multietničkim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sredinama</a:t>
            </a:r>
            <a:r>
              <a:rPr lang="fr-FR" sz="1200" dirty="0">
                <a:latin typeface="Inter" panose="020B0604020202020204" charset="0"/>
                <a:ea typeface="Inter" panose="020B0604020202020204" charset="0"/>
              </a:rPr>
              <a:t> i/ </a:t>
            </a:r>
            <a:r>
              <a:rPr lang="fr-FR" sz="1200" dirty="0" err="1">
                <a:latin typeface="Inter" panose="020B0604020202020204" charset="0"/>
                <a:ea typeface="Inter" panose="020B0604020202020204" charset="0"/>
              </a:rPr>
              <a:t>ili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perifernim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oblastima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ediția</a:t>
            </a:r>
            <a:r>
              <a:rPr lang="fr-FR" sz="1200" dirty="0">
                <a:latin typeface="Inter" panose="020B0604020202020204" charset="0"/>
                <a:ea typeface="Inter" panose="020B0604020202020204" charset="0"/>
              </a:rPr>
              <a:t> a VIII-a, </a:t>
            </a:r>
            <a:r>
              <a:rPr lang="fr-FR" sz="1200" dirty="0" err="1">
                <a:latin typeface="Inter" panose="020B0604020202020204" charset="0"/>
                <a:ea typeface="Inter" panose="020B0604020202020204" charset="0"/>
              </a:rPr>
              <a:t>octombrie</a:t>
            </a:r>
            <a:r>
              <a:rPr lang="fr-FR" sz="1200" dirty="0">
                <a:latin typeface="Inter" panose="020B0604020202020204" charset="0"/>
                <a:ea typeface="Inter" panose="020B0604020202020204" charset="0"/>
              </a:rPr>
              <a:t> 2021),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parteneriat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Niš, </a:t>
            </a:r>
            <a:r>
              <a:rPr lang="fr-FR" sz="1200" dirty="0" err="1">
                <a:latin typeface="Inter" panose="020B0604020202020204" charset="0"/>
                <a:ea typeface="Inter" panose="020B0604020202020204" charset="0"/>
              </a:rPr>
              <a:t>Serbia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organizată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rotație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cele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două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a:t>
            </a:r>
            <a:r>
              <a:rPr lang="fr-FR" sz="1200" dirty="0">
                <a:latin typeface="Inter" panose="020B0604020202020204" charset="0"/>
                <a:ea typeface="Inter" panose="020B0604020202020204" charset="0"/>
              </a:rPr>
              <a:t>.</a:t>
            </a:r>
            <a:endParaRPr lang="ro-RO" sz="1200" dirty="0">
              <a:latin typeface="Inter" panose="020B0604020202020204" charset="0"/>
              <a:ea typeface="Inter" panose="020B0604020202020204" charset="0"/>
            </a:endParaRPr>
          </a:p>
        </p:txBody>
      </p:sp>
      <p:sp>
        <p:nvSpPr>
          <p:cNvPr id="16" name="TextBox 16"/>
          <p:cNvSpPr txBox="1"/>
          <p:nvPr/>
        </p:nvSpPr>
        <p:spPr>
          <a:xfrm>
            <a:off x="2514718" y="6088445"/>
            <a:ext cx="3590225" cy="184666"/>
          </a:xfrm>
          <a:prstGeom prst="rect">
            <a:avLst/>
          </a:prstGeom>
        </p:spPr>
        <p:txBody>
          <a:bodyPr wrap="square" lIns="0" tIns="0" rIns="0" bIns="0" rtlCol="0" anchor="t">
            <a:spAutoFit/>
          </a:bodyPr>
          <a:lstStyle/>
          <a:p>
            <a:pPr lvl="0" algn="just"/>
            <a:endParaRPr lang="en-US" sz="1200" dirty="0">
              <a:latin typeface="Inter" panose="020B0604020202020204" charset="0"/>
              <a:ea typeface="Inter" panose="020B0604020202020204" charset="0"/>
            </a:endParaRPr>
          </a:p>
        </p:txBody>
      </p:sp>
      <p:sp>
        <p:nvSpPr>
          <p:cNvPr id="17" name="TextBox 17"/>
          <p:cNvSpPr txBox="1"/>
          <p:nvPr/>
        </p:nvSpPr>
        <p:spPr>
          <a:xfrm>
            <a:off x="569025" y="6206763"/>
            <a:ext cx="3361626" cy="2239074"/>
          </a:xfrm>
          <a:prstGeom prst="rect">
            <a:avLst/>
          </a:prstGeom>
        </p:spPr>
        <p:txBody>
          <a:bodyPr wrap="square" lIns="0" tIns="0" rIns="0" bIns="0" rtlCol="0" anchor="t">
            <a:spAutoFit/>
          </a:bodyPr>
          <a:lstStyle/>
          <a:p>
            <a:pPr lvl="0" algn="just"/>
            <a:r>
              <a:rPr lang="ro-RO" sz="1200" dirty="0">
                <a:latin typeface="Inter" panose="020B0604020202020204" charset="0"/>
                <a:ea typeface="Inter" panose="020B0604020202020204" charset="0"/>
              </a:rPr>
              <a:t>5. </a:t>
            </a:r>
            <a:r>
              <a:rPr lang="fr-FR" sz="1200" b="1" dirty="0" err="1">
                <a:latin typeface="Inter" panose="020B0604020202020204" charset="0"/>
                <a:ea typeface="Inter" panose="020B0604020202020204" charset="0"/>
              </a:rPr>
              <a:t>Conferința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Internațională</a:t>
            </a:r>
            <a:r>
              <a:rPr lang="fr-FR" sz="1200" b="1" dirty="0">
                <a:latin typeface="Inter" panose="020B0604020202020204" charset="0"/>
                <a:ea typeface="Inter" panose="020B0604020202020204" charset="0"/>
              </a:rPr>
              <a:t> a </a:t>
            </a:r>
            <a:r>
              <a:rPr lang="fr-FR" sz="1200" b="1" dirty="0" err="1">
                <a:latin typeface="Inter" panose="020B0604020202020204" charset="0"/>
                <a:ea typeface="Inter" panose="020B0604020202020204" charset="0"/>
              </a:rPr>
              <a:t>Germanisticii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Timișorene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ediția</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III-a</a:t>
            </a:r>
            <a:r>
              <a:rPr lang="fr-FR" sz="1200" dirty="0">
                <a:latin typeface="Inter" panose="020B0604020202020204" charset="0"/>
                <a:ea typeface="Inter" panose="020B0604020202020204" charset="0"/>
              </a:rPr>
              <a:t>, 18-20 </a:t>
            </a:r>
            <a:r>
              <a:rPr lang="fr-FR" sz="1200" dirty="0" err="1">
                <a:latin typeface="Inter" panose="020B0604020202020204" charset="0"/>
                <a:ea typeface="Inter" panose="020B0604020202020204" charset="0"/>
              </a:rPr>
              <a:t>noiembrie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algn="just"/>
            <a:r>
              <a:rPr lang="ro-RO" sz="1200" dirty="0">
                <a:latin typeface="Inter" panose="020B0604020202020204" charset="0"/>
                <a:ea typeface="Inter" panose="020B0604020202020204" charset="0"/>
              </a:rPr>
              <a:t>6. </a:t>
            </a:r>
            <a:r>
              <a:rPr lang="fr-FR" sz="1200" dirty="0">
                <a:latin typeface="Inter" panose="020B0604020202020204" charset="0"/>
                <a:ea typeface="Inter" panose="020B0604020202020204" charset="0"/>
              </a:rPr>
              <a:t>A </a:t>
            </a:r>
            <a:r>
              <a:rPr lang="fr-FR" sz="1200" dirty="0" err="1">
                <a:latin typeface="Inter" panose="020B0604020202020204" charset="0"/>
                <a:ea typeface="Inter" panose="020B0604020202020204" charset="0"/>
              </a:rPr>
              <a:t>XXV-a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ediție</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Simpozionul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studenților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angliști</a:t>
            </a:r>
            <a:r>
              <a:rPr lang="fr-FR" sz="1200" dirty="0">
                <a:latin typeface="Inter" panose="020B0604020202020204" charset="0"/>
                <a:ea typeface="Inter" panose="020B0604020202020204" charset="0"/>
              </a:rPr>
              <a:t>: </a:t>
            </a:r>
            <a:r>
              <a:rPr lang="fr-FR" sz="1200" b="1" dirty="0">
                <a:latin typeface="Inter" panose="020B0604020202020204" charset="0"/>
                <a:ea typeface="Inter" panose="020B0604020202020204" charset="0"/>
              </a:rPr>
              <a:t>The 25th Symposium Of </a:t>
            </a:r>
            <a:r>
              <a:rPr lang="fr-FR" sz="1200" b="1" dirty="0" err="1">
                <a:latin typeface="Inter" panose="020B0604020202020204" charset="0"/>
                <a:ea typeface="Inter" panose="020B0604020202020204" charset="0"/>
              </a:rPr>
              <a:t>Students</a:t>
            </a:r>
            <a:r>
              <a:rPr lang="fr-FR" sz="1200" b="1" dirty="0">
                <a:latin typeface="Inter" panose="020B0604020202020204" charset="0"/>
                <a:ea typeface="Inter" panose="020B0604020202020204" charset="0"/>
              </a:rPr>
              <a:t> In English</a:t>
            </a:r>
            <a:r>
              <a:rPr lang="fr-FR" sz="1200" dirty="0">
                <a:latin typeface="Inter" panose="020B0604020202020204" charset="0"/>
                <a:ea typeface="Inter" panose="020B0604020202020204" charset="0"/>
              </a:rPr>
              <a:t>, 16 </a:t>
            </a:r>
            <a:r>
              <a:rPr lang="fr-FR" sz="1200" dirty="0" err="1">
                <a:latin typeface="Inter" panose="020B0604020202020204" charset="0"/>
                <a:ea typeface="Inter" panose="020B0604020202020204" charset="0"/>
              </a:rPr>
              <a:t>aprilie</a:t>
            </a:r>
            <a:r>
              <a:rPr lang="fr-FR" sz="1200" dirty="0">
                <a:latin typeface="Inter" panose="020B0604020202020204" charset="0"/>
                <a:ea typeface="Inter" panose="020B0604020202020204" charset="0"/>
              </a:rPr>
              <a:t> 2021.</a:t>
            </a:r>
            <a:endParaRPr lang="ro-RO" sz="1200" dirty="0">
              <a:latin typeface="Inter" panose="020B0604020202020204" charset="0"/>
              <a:ea typeface="Inter" panose="020B0604020202020204" charset="0"/>
            </a:endParaRPr>
          </a:p>
          <a:p>
            <a:pPr lvl="0" algn="just"/>
            <a:r>
              <a:rPr lang="ro-RO" sz="1200" dirty="0">
                <a:latin typeface="Inter" panose="020B0604020202020204" charset="0"/>
                <a:ea typeface="Inter" panose="020B0604020202020204" charset="0"/>
              </a:rPr>
              <a:t>7. </a:t>
            </a:r>
            <a:r>
              <a:rPr lang="fr-FR" sz="1200" dirty="0" err="1">
                <a:latin typeface="Inter" panose="020B0604020202020204" charset="0"/>
                <a:ea typeface="Inter" panose="020B0604020202020204" charset="0"/>
              </a:rPr>
              <a:t>Colocviul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studenților</a:t>
            </a:r>
            <a:r>
              <a:rPr lang="fr-FR" sz="1200" dirty="0">
                <a:latin typeface="Inter" panose="020B0604020202020204" charset="0"/>
                <a:ea typeface="Inter" panose="020B0604020202020204" charset="0"/>
              </a:rPr>
              <a:t> de la </a:t>
            </a:r>
            <a:r>
              <a:rPr lang="fr-FR" sz="1200" dirty="0" err="1">
                <a:latin typeface="Inter" panose="020B0604020202020204" charset="0"/>
                <a:ea typeface="Inter" panose="020B0604020202020204" charset="0"/>
              </a:rPr>
              <a:t>studii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hispanice</a:t>
            </a:r>
            <a:r>
              <a:rPr lang="fr-FR" sz="1200"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Unidad</a:t>
            </a:r>
            <a:r>
              <a:rPr lang="fr-FR" sz="1200" b="1" dirty="0">
                <a:latin typeface="Inter" panose="020B0604020202020204" charset="0"/>
                <a:ea typeface="Inter" panose="020B0604020202020204" charset="0"/>
              </a:rPr>
              <a:t> y </a:t>
            </a:r>
            <a:r>
              <a:rPr lang="fr-FR" sz="1200" b="1" dirty="0" err="1">
                <a:latin typeface="Inter" panose="020B0604020202020204" charset="0"/>
                <a:ea typeface="Inter" panose="020B0604020202020204" charset="0"/>
              </a:rPr>
              <a:t>diversidad</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lingüística</a:t>
            </a:r>
            <a:r>
              <a:rPr lang="fr-FR" sz="1200" b="1" dirty="0">
                <a:latin typeface="Inter" panose="020B0604020202020204" charset="0"/>
                <a:ea typeface="Inter" panose="020B0604020202020204" charset="0"/>
              </a:rPr>
              <a:t> en el </a:t>
            </a:r>
            <a:r>
              <a:rPr lang="fr-FR" sz="1200" b="1" dirty="0" err="1">
                <a:latin typeface="Inter" panose="020B0604020202020204" charset="0"/>
                <a:ea typeface="Inter" panose="020B0604020202020204" charset="0"/>
              </a:rPr>
              <a:t>español</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ectual</a:t>
            </a:r>
            <a:r>
              <a:rPr lang="fr-FR" sz="1200" dirty="0">
                <a:latin typeface="Inter" panose="020B0604020202020204" charset="0"/>
                <a:ea typeface="Inter" panose="020B0604020202020204" charset="0"/>
              </a:rPr>
              <a:t>, 18 mai 2021.</a:t>
            </a:r>
            <a:endParaRPr lang="en-US" sz="1200" dirty="0">
              <a:latin typeface="Inter" panose="020B0604020202020204" charset="0"/>
              <a:ea typeface="Inter" panose="020B0604020202020204" charset="0"/>
            </a:endParaRPr>
          </a:p>
          <a:p>
            <a:pPr algn="just"/>
            <a:r>
              <a:rPr lang="ro-RO" sz="1200" dirty="0">
                <a:latin typeface="Inter" panose="020B0604020202020204" charset="0"/>
                <a:ea typeface="Inter" panose="020B0604020202020204" charset="0"/>
              </a:rPr>
              <a:t>8. </a:t>
            </a:r>
            <a:r>
              <a:rPr lang="fr-FR" sz="1200" dirty="0" err="1">
                <a:latin typeface="Inter" panose="020B0604020202020204" charset="0"/>
                <a:ea typeface="Inter" panose="020B0604020202020204" charset="0"/>
              </a:rPr>
              <a:t>Concursul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interuniversitar</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traduceri</a:t>
            </a:r>
            <a:r>
              <a:rPr lang="fr-FR" sz="1200" dirty="0">
                <a:latin typeface="Inter" panose="020B0604020202020204" charset="0"/>
                <a:ea typeface="Inter" panose="020B0604020202020204" charset="0"/>
              </a:rPr>
              <a:t> </a:t>
            </a:r>
            <a:r>
              <a:rPr lang="fr-FR" sz="1200" b="1" dirty="0">
                <a:latin typeface="Inter" panose="020B0604020202020204" charset="0"/>
                <a:ea typeface="Inter" panose="020B0604020202020204" charset="0"/>
              </a:rPr>
              <a:t>“</a:t>
            </a:r>
            <a:r>
              <a:rPr lang="fr-FR" sz="1200" b="1" dirty="0" err="1">
                <a:latin typeface="Inter" panose="020B0604020202020204" charset="0"/>
                <a:ea typeface="Inter" panose="020B0604020202020204" charset="0"/>
              </a:rPr>
              <a:t>Shades</a:t>
            </a:r>
            <a:r>
              <a:rPr lang="fr-FR" sz="1200" b="1" dirty="0">
                <a:latin typeface="Inter" panose="020B0604020202020204" charset="0"/>
                <a:ea typeface="Inter" panose="020B0604020202020204" charset="0"/>
              </a:rPr>
              <a:t> of </a:t>
            </a:r>
            <a:r>
              <a:rPr lang="fr-FR" sz="1200" b="1" dirty="0" err="1">
                <a:latin typeface="Inter" panose="020B0604020202020204" charset="0"/>
                <a:ea typeface="Inter" panose="020B0604020202020204" charset="0"/>
              </a:rPr>
              <a:t>meaning</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ediția</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VI-a</a:t>
            </a:r>
            <a:r>
              <a:rPr lang="fr-FR" sz="1200" dirty="0">
                <a:latin typeface="Inter" panose="020B0604020202020204" charset="0"/>
                <a:ea typeface="Inter" panose="020B0604020202020204" charset="0"/>
              </a:rPr>
              <a:t>, 9-10 </a:t>
            </a:r>
            <a:r>
              <a:rPr lang="fr-FR" sz="1200" dirty="0" err="1">
                <a:latin typeface="Inter" panose="020B0604020202020204" charset="0"/>
                <a:ea typeface="Inter" panose="020B0604020202020204" charset="0"/>
              </a:rPr>
              <a:t>martie</a:t>
            </a:r>
            <a:r>
              <a:rPr lang="fr-FR" sz="1200" dirty="0">
                <a:latin typeface="Inter" panose="020B0604020202020204" charset="0"/>
                <a:ea typeface="Inter" panose="020B0604020202020204" charset="0"/>
              </a:rPr>
              <a:t> 2021.</a:t>
            </a:r>
            <a:endParaRPr lang="en-US" sz="1200" dirty="0">
              <a:solidFill>
                <a:srgbClr val="000000"/>
              </a:solidFill>
              <a:latin typeface="Inter" panose="020B0604020202020204" charset="0"/>
              <a:ea typeface="Inter" panose="020B0604020202020204" charset="0"/>
            </a:endParaRPr>
          </a:p>
        </p:txBody>
      </p:sp>
      <p:pic>
        <p:nvPicPr>
          <p:cNvPr id="1026" name="Picture 2" descr="https://scontent.ftsr1-1.fna.fbcdn.net/v/t1.6435-9/174777507_106537778233233_2567696678659821764_n.jpg?stp=dst-jpg_p960x960&amp;_nc_cat=100&amp;ccb=1-5&amp;_nc_sid=e3f864&amp;_nc_eui2=AeFRQ8TMgW6w4MA4cFqZil8K1j9rUfNF1YPWP2tR80XVg83nb3Sd2G7OfRc-fYWXvFIcDgFcorV1ERrkMf8qVoVe&amp;_nc_ohc=quLCTagA7P0AX-WrcE9&amp;_nc_ht=scontent.ftsr1-1.fna&amp;oh=00_AT_MUTKpBfumrdQcAx8SGHThLNuQ2YwNlwhgfIVPsVaSww&amp;oe=628EB5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025" y="2729405"/>
            <a:ext cx="2850309" cy="16029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 putea fi o caricatură cu unul sau mai mulţi oameni şi text care spune „The 25th Symposium of Students in English WEST UNIVERSITY OF TIMISOARA FACULTY OF LETTERS, HISTORY AND THEOLOGY DEPARTMENT OF MODERN LANGUAGES AND LITERATURE 16 APRIL 2021 ONLINE ON GOOGLE MEET KEYNOTE BY DR. ANDREEA ŞERBAN SHAKESPEARE'S ROMEO AND JULIET: POPULAR CULTURE AND CULTURAL REPRESENTATION Alexandra Meszaros ORGANISED BY LIT WITH THE HELP OF cărturești muzică, dich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4013" y="6201624"/>
            <a:ext cx="3006725" cy="2126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 STUDII PUBLICATE</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 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67793" y="2732948"/>
            <a:ext cx="6424414" cy="6347892"/>
          </a:xfrm>
          <a:prstGeom prst="rect">
            <a:avLst/>
          </a:prstGeom>
        </p:spPr>
        <p:txBody>
          <a:bodyPr wrap="square" lIns="0" tIns="0" rIns="0" bIns="0" rtlCol="0" anchor="t">
            <a:spAutoFit/>
          </a:bodyPr>
          <a:lstStyle/>
          <a:p>
            <a:pPr algn="just">
              <a:lnSpc>
                <a:spcPts val="1544"/>
              </a:lnSpc>
            </a:pPr>
            <a:r>
              <a:rPr lang="ro-RO" sz="1400" b="1" spc="22" dirty="0">
                <a:solidFill>
                  <a:srgbClr val="000000"/>
                </a:solidFill>
                <a:latin typeface="Inter"/>
              </a:rPr>
              <a:t>B</a:t>
            </a:r>
            <a:r>
              <a:rPr lang="en-US" sz="1400" b="1" spc="22" dirty="0">
                <a:solidFill>
                  <a:srgbClr val="000000"/>
                </a:solidFill>
                <a:latin typeface="Inter"/>
              </a:rPr>
              <a:t>. </a:t>
            </a:r>
            <a:r>
              <a:rPr lang="fr-FR" sz="1400" b="1" dirty="0" err="1">
                <a:latin typeface="Inter" panose="020B0604020202020204" charset="0"/>
                <a:ea typeface="Inter" panose="020B0604020202020204" charset="0"/>
              </a:rPr>
              <a:t>Articole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publicate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în</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Analele</a:t>
            </a:r>
            <a:r>
              <a:rPr lang="fr-FR" sz="1400" b="1" dirty="0">
                <a:latin typeface="Inter" panose="020B0604020202020204" charset="0"/>
                <a:ea typeface="Inter" panose="020B0604020202020204" charset="0"/>
              </a:rPr>
              <a:t>/</a:t>
            </a:r>
            <a:r>
              <a:rPr lang="fr-FR" sz="1400" b="1" dirty="0" err="1">
                <a:latin typeface="Inter" panose="020B0604020202020204" charset="0"/>
                <a:ea typeface="Inter" panose="020B0604020202020204" charset="0"/>
              </a:rPr>
              <a:t>Buletinele</a:t>
            </a:r>
            <a:r>
              <a:rPr lang="fr-FR" sz="1400" b="1" dirty="0">
                <a:latin typeface="Inter" panose="020B0604020202020204" charset="0"/>
                <a:ea typeface="Inter" panose="020B0604020202020204" charset="0"/>
              </a:rPr>
              <a:t>/</a:t>
            </a:r>
            <a:r>
              <a:rPr lang="fr-FR" sz="1400" b="1" dirty="0" err="1">
                <a:latin typeface="Inter" panose="020B0604020202020204" charset="0"/>
                <a:ea typeface="Inter" panose="020B0604020202020204" charset="0"/>
              </a:rPr>
              <a:t>Anuarele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Universităţilor</a:t>
            </a:r>
            <a:r>
              <a:rPr lang="fr-FR" sz="1400" b="1" dirty="0">
                <a:latin typeface="Inter" panose="020B0604020202020204" charset="0"/>
                <a:ea typeface="Inter" panose="020B0604020202020204" charset="0"/>
              </a:rPr>
              <a:t>/</a:t>
            </a:r>
            <a:r>
              <a:rPr lang="fr-FR" sz="1400" b="1" dirty="0" err="1">
                <a:latin typeface="Inter" panose="020B0604020202020204" charset="0"/>
                <a:ea typeface="Inter" panose="020B0604020202020204" charset="0"/>
              </a:rPr>
              <a:t>Academiei</a:t>
            </a:r>
            <a:r>
              <a:rPr lang="fr-FR" sz="1400" b="1" dirty="0">
                <a:latin typeface="Inter" panose="020B0604020202020204" charset="0"/>
                <a:ea typeface="Inter" panose="020B0604020202020204" charset="0"/>
              </a:rPr>
              <a:t>, volume </a:t>
            </a:r>
            <a:r>
              <a:rPr lang="fr-FR" sz="1400" b="1" dirty="0" err="1">
                <a:latin typeface="Inter" panose="020B0604020202020204" charset="0"/>
                <a:ea typeface="Inter" panose="020B0604020202020204" charset="0"/>
              </a:rPr>
              <a:t>colective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ocazionale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omagiale</a:t>
            </a:r>
            <a:r>
              <a:rPr lang="fr-FR" sz="1400" b="1" dirty="0">
                <a:latin typeface="Inter" panose="020B0604020202020204" charset="0"/>
                <a:ea typeface="Inter" panose="020B0604020202020204" charset="0"/>
              </a:rPr>
              <a:t>, </a:t>
            </a:r>
            <a:r>
              <a:rPr lang="fr-FR" sz="1400" b="1" i="1" dirty="0">
                <a:latin typeface="Inter" panose="020B0604020202020204" charset="0"/>
                <a:ea typeface="Inter" panose="020B0604020202020204" charset="0"/>
              </a:rPr>
              <a:t>in memoriam</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în</a:t>
            </a:r>
            <a:r>
              <a:rPr lang="fr-FR" sz="1400" b="1" dirty="0">
                <a:latin typeface="Inter" panose="020B0604020202020204" charset="0"/>
                <a:ea typeface="Inter" panose="020B0604020202020204" charset="0"/>
              </a:rPr>
              <a:t> volume de </a:t>
            </a:r>
            <a:r>
              <a:rPr lang="fr-FR" sz="1400" b="1" dirty="0" err="1">
                <a:latin typeface="Inter" panose="020B0604020202020204" charset="0"/>
                <a:ea typeface="Inter" panose="020B0604020202020204" charset="0"/>
              </a:rPr>
              <a:t>comunicări</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prezentate</a:t>
            </a:r>
            <a:r>
              <a:rPr lang="fr-FR" sz="1400" b="1" dirty="0">
                <a:latin typeface="Inter" panose="020B0604020202020204" charset="0"/>
                <a:ea typeface="Inter" panose="020B0604020202020204" charset="0"/>
              </a:rPr>
              <a:t> la </a:t>
            </a:r>
            <a:r>
              <a:rPr lang="fr-FR" sz="1400" b="1" dirty="0" err="1">
                <a:latin typeface="Inter" panose="020B0604020202020204" charset="0"/>
                <a:ea typeface="Inter" panose="020B0604020202020204" charset="0"/>
              </a:rPr>
              <a:t>manifestări</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ştiinţifice</a:t>
            </a:r>
            <a:r>
              <a:rPr lang="fr-FR" sz="1400" b="1" dirty="0">
                <a:latin typeface="Inter" panose="020B0604020202020204" charset="0"/>
                <a:ea typeface="Inter" panose="020B0604020202020204" charset="0"/>
              </a:rPr>
              <a:t> interne </a:t>
            </a:r>
            <a:r>
              <a:rPr lang="fr-FR" sz="1400" b="1" dirty="0" err="1">
                <a:latin typeface="Inter" panose="020B0604020202020204" charset="0"/>
                <a:ea typeface="Inter" panose="020B0604020202020204" charset="0"/>
              </a:rPr>
              <a:t>şi</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internaţionale</a:t>
            </a:r>
            <a:endParaRPr lang="ro-RO" sz="1400" b="1" dirty="0">
              <a:latin typeface="Inter" panose="020B0604020202020204" charset="0"/>
              <a:ea typeface="Inter" panose="020B0604020202020204" charset="0"/>
            </a:endParaRPr>
          </a:p>
          <a:p>
            <a:pPr algn="just">
              <a:lnSpc>
                <a:spcPts val="1544"/>
              </a:lnSpc>
            </a:pPr>
            <a:endParaRPr lang="ro-RO" sz="1200" spc="22" dirty="0">
              <a:solidFill>
                <a:srgbClr val="000000"/>
              </a:solidFill>
              <a:latin typeface="Inter" panose="020B0604020202020204" charset="0"/>
              <a:ea typeface="Inter" panose="020B0604020202020204" charset="0"/>
            </a:endParaRPr>
          </a:p>
          <a:p>
            <a:pPr algn="just">
              <a:lnSpc>
                <a:spcPts val="1544"/>
              </a:lnSpc>
            </a:pPr>
            <a:endParaRPr lang="ro-RO" sz="1200" spc="22" dirty="0">
              <a:solidFill>
                <a:srgbClr val="000000"/>
              </a:solidFill>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a:latin typeface="Inter" panose="020B0604020202020204" charset="0"/>
                <a:ea typeface="Inter" panose="020B0604020202020204" charset="0"/>
              </a:rPr>
              <a:t>Ileana </a:t>
            </a:r>
            <a:r>
              <a:rPr lang="fr-FR" sz="1200" b="1" dirty="0" err="1">
                <a:latin typeface="Inter" panose="020B0604020202020204" charset="0"/>
                <a:ea typeface="Inter" panose="020B0604020202020204" charset="0"/>
              </a:rPr>
              <a:t>Neli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Eiben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“De la </a:t>
            </a:r>
            <a:r>
              <a:rPr lang="fr-FR" sz="1200" dirty="0" err="1">
                <a:latin typeface="Inter" panose="020B0604020202020204" charset="0"/>
                <a:ea typeface="Inter" panose="020B0604020202020204" charset="0"/>
              </a:rPr>
              <a:t>strategii</a:t>
            </a:r>
            <a:r>
              <a:rPr lang="fr-FR" sz="1200" dirty="0">
                <a:latin typeface="Inter" panose="020B0604020202020204" charset="0"/>
                <a:ea typeface="Inter" panose="020B0604020202020204" charset="0"/>
              </a:rPr>
              <a:t> la </a:t>
            </a:r>
            <a:r>
              <a:rPr lang="fr-FR" sz="1200" dirty="0" err="1">
                <a:latin typeface="Inter" panose="020B0604020202020204" charset="0"/>
                <a:ea typeface="Inter" panose="020B0604020202020204" charset="0"/>
              </a:rPr>
              <a:t>procedee</a:t>
            </a:r>
            <a:r>
              <a:rPr lang="fr-FR" sz="1200" dirty="0">
                <a:latin typeface="Inter" panose="020B0604020202020204" charset="0"/>
                <a:ea typeface="Inter" panose="020B0604020202020204" charset="0"/>
              </a:rPr>
              <a:t> traductive </a:t>
            </a:r>
            <a:r>
              <a:rPr lang="fr-FR" sz="1200" dirty="0" err="1">
                <a:latin typeface="Inter" panose="020B0604020202020204" charset="0"/>
                <a:ea typeface="Inter" panose="020B0604020202020204" charset="0"/>
              </a:rPr>
              <a:t>într</a:t>
            </a:r>
            <a:r>
              <a:rPr lang="fr-FR" sz="1200" dirty="0">
                <a:latin typeface="Inter" panose="020B0604020202020204" charset="0"/>
                <a:ea typeface="Inter" panose="020B0604020202020204" charset="0"/>
              </a:rPr>
              <a:t>-o </a:t>
            </a:r>
            <a:r>
              <a:rPr lang="fr-FR" sz="1200" dirty="0" err="1">
                <a:latin typeface="Inter" panose="020B0604020202020204" charset="0"/>
                <a:ea typeface="Inter" panose="020B0604020202020204" charset="0"/>
              </a:rPr>
              <a:t>nouă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apariție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editorială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recenzie</a:t>
            </a:r>
            <a:r>
              <a:rPr lang="fr-FR" sz="1200" dirty="0">
                <a:latin typeface="Inter" panose="020B0604020202020204" charset="0"/>
                <a:ea typeface="Inter" panose="020B0604020202020204" charset="0"/>
              </a:rPr>
              <a:t> la Anda </a:t>
            </a:r>
            <a:r>
              <a:rPr lang="fr-FR" sz="1200" dirty="0" err="1">
                <a:latin typeface="Inter" panose="020B0604020202020204" charset="0"/>
                <a:ea typeface="Inter" panose="020B0604020202020204" charset="0"/>
              </a:rPr>
              <a:t>Rădulescu</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Strategii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și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procedee</a:t>
            </a:r>
            <a:r>
              <a:rPr lang="fr-FR" sz="1200" i="1" dirty="0">
                <a:latin typeface="Inter" panose="020B0604020202020204" charset="0"/>
                <a:ea typeface="Inter" panose="020B0604020202020204" charset="0"/>
              </a:rPr>
              <a:t> de </a:t>
            </a:r>
            <a:r>
              <a:rPr lang="fr-FR" sz="1200" i="1" dirty="0" err="1">
                <a:latin typeface="Inter" panose="020B0604020202020204" charset="0"/>
                <a:ea typeface="Inter" panose="020B0604020202020204" charset="0"/>
              </a:rPr>
              <a:t>traducere</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Questiones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Romanicae</a:t>
            </a:r>
            <a:r>
              <a:rPr lang="fr-FR" sz="1200" dirty="0">
                <a:latin typeface="Inter" panose="020B0604020202020204" charset="0"/>
                <a:ea typeface="Inter" panose="020B0604020202020204" charset="0"/>
              </a:rPr>
              <a:t>, IX/2021, 427-429.</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Kinga</a:t>
            </a:r>
            <a:r>
              <a:rPr lang="fr-FR" sz="1200" b="1" dirty="0">
                <a:latin typeface="Inter" panose="020B0604020202020204" charset="0"/>
                <a:ea typeface="Inter" panose="020B0604020202020204" charset="0"/>
              </a:rPr>
              <a:t> Gall.</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Herzmetaphern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Deutschen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Rumänischen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Kronstädter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Beiträge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zur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germanistischen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Forschung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Carmen E. </a:t>
            </a:r>
            <a:r>
              <a:rPr lang="fr-FR" sz="1200" dirty="0" err="1">
                <a:latin typeface="Inter" panose="020B0604020202020204" charset="0"/>
                <a:ea typeface="Inter" panose="020B0604020202020204" charset="0"/>
              </a:rPr>
              <a:t>Puchianu</a:t>
            </a:r>
            <a:r>
              <a:rPr lang="fr-FR" sz="1200" dirty="0">
                <a:latin typeface="Inter" panose="020B0604020202020204" charset="0"/>
                <a:ea typeface="Inter" panose="020B0604020202020204" charset="0"/>
              </a:rPr>
              <a:t>, Vol. 21/2021, Braşov, Ed. </a:t>
            </a:r>
            <a:r>
              <a:rPr lang="fr-FR" sz="1200" dirty="0" err="1">
                <a:latin typeface="Inter" panose="020B0604020202020204" charset="0"/>
                <a:ea typeface="Inter" panose="020B0604020202020204" charset="0"/>
              </a:rPr>
              <a:t>Aldus</a:t>
            </a:r>
            <a:r>
              <a:rPr lang="fr-FR" sz="1200" dirty="0">
                <a:latin typeface="Inter" panose="020B0604020202020204" charset="0"/>
                <a:ea typeface="Inter" panose="020B0604020202020204" charset="0"/>
              </a:rPr>
              <a:t>, p. 175-187.</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a:latin typeface="Inter" panose="020B0604020202020204" charset="0"/>
                <a:ea typeface="Inter" panose="020B0604020202020204" charset="0"/>
              </a:rPr>
              <a:t>Valentina </a:t>
            </a:r>
            <a:r>
              <a:rPr lang="fr-FR" sz="1200" b="1" dirty="0" err="1">
                <a:latin typeface="Inter" panose="020B0604020202020204" charset="0"/>
                <a:ea typeface="Inter" panose="020B0604020202020204" charset="0"/>
              </a:rPr>
              <a:t>Cosmina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Goje</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“Analogie/comparaison homme-animal dans la prose courte de Guy de Maupassant</a:t>
            </a:r>
            <a:r>
              <a:rPr lang="fr-FR" sz="1200" i="1" dirty="0">
                <a:latin typeface="Inter" panose="020B0604020202020204" charset="0"/>
                <a:ea typeface="Inter" panose="020B0604020202020204" charset="0"/>
              </a:rPr>
              <a:t>.” REVUE DE PHILOLOGIE ET DE COMMUNICATION INTERCULTURELLE</a:t>
            </a:r>
            <a:r>
              <a:rPr lang="fr-FR" sz="1200" dirty="0">
                <a:latin typeface="Inter" panose="020B0604020202020204" charset="0"/>
                <a:ea typeface="Inter" panose="020B0604020202020204" charset="0"/>
              </a:rPr>
              <a:t>, Vol. V, No. 1 CONFLUENCES, </a:t>
            </a:r>
            <a:r>
              <a:rPr lang="fr-FR" sz="1200" dirty="0" err="1">
                <a:latin typeface="Inter" panose="020B0604020202020204" charset="0"/>
                <a:ea typeface="Inter" panose="020B0604020202020204" charset="0"/>
              </a:rPr>
              <a:t>secția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Literatură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Military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Technical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Academy</a:t>
            </a:r>
            <a:r>
              <a:rPr lang="fr-FR" sz="1200" dirty="0">
                <a:latin typeface="Inter" panose="020B0604020202020204" charset="0"/>
                <a:ea typeface="Inter" panose="020B0604020202020204" charset="0"/>
              </a:rPr>
              <a:t> “Ferdinand I” </a:t>
            </a:r>
            <a:r>
              <a:rPr lang="fr-FR" sz="1200" dirty="0" err="1">
                <a:latin typeface="Inter" panose="020B0604020202020204" charset="0"/>
                <a:ea typeface="Inter" panose="020B0604020202020204" charset="0"/>
              </a:rPr>
              <a:t>Publishing</a:t>
            </a:r>
            <a:r>
              <a:rPr lang="fr-FR" sz="1200" dirty="0">
                <a:latin typeface="Inter" panose="020B0604020202020204" charset="0"/>
                <a:ea typeface="Inter" panose="020B0604020202020204" charset="0"/>
              </a:rPr>
              <a:t> House </a:t>
            </a:r>
            <a:r>
              <a:rPr lang="fr-FR" sz="1200" dirty="0" err="1">
                <a:latin typeface="Inter" panose="020B0604020202020204" charset="0"/>
                <a:ea typeface="Inter" panose="020B0604020202020204" charset="0"/>
              </a:rPr>
              <a:t>Bucharest</a:t>
            </a:r>
            <a:r>
              <a:rPr lang="fr-FR" sz="1200" dirty="0">
                <a:latin typeface="Inter" panose="020B0604020202020204" charset="0"/>
                <a:ea typeface="Inter" panose="020B0604020202020204" charset="0"/>
              </a:rPr>
              <a:t>, Romania, </a:t>
            </a:r>
            <a:r>
              <a:rPr lang="fr-FR" sz="1200" dirty="0" err="1">
                <a:latin typeface="Inter" panose="020B0604020202020204" charset="0"/>
                <a:ea typeface="Inter" panose="020B0604020202020204" charset="0"/>
              </a:rPr>
              <a:t>February</a:t>
            </a:r>
            <a:r>
              <a:rPr lang="fr-FR" sz="1200" dirty="0">
                <a:latin typeface="Inter" panose="020B0604020202020204" charset="0"/>
                <a:ea typeface="Inter" panose="020B0604020202020204" charset="0"/>
              </a:rPr>
              <a:t> 2021, pp.116-125.</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Oana-Roxana</a:t>
            </a:r>
            <a:r>
              <a:rPr lang="fr-FR" sz="1200" b="1" dirty="0">
                <a:latin typeface="Inter" panose="020B0604020202020204" charset="0"/>
                <a:ea typeface="Inter" panose="020B0604020202020204" charset="0"/>
              </a:rPr>
              <a:t> Ivan.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Activitatea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răspândire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şi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popularizare</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ştiinţei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Drapelul</a:t>
            </a:r>
            <a:r>
              <a:rPr lang="fr-FR" sz="1200" dirty="0">
                <a:latin typeface="Inter" panose="020B0604020202020204" charset="0"/>
                <a:ea typeface="Inter" panose="020B0604020202020204" charset="0"/>
              </a:rPr>
              <a:t>” (Lugoj 1901-1918).” </a:t>
            </a:r>
            <a:r>
              <a:rPr lang="fr-FR" sz="1200" i="1" dirty="0" err="1">
                <a:latin typeface="Inter" panose="020B0604020202020204" charset="0"/>
                <a:ea typeface="Inter" panose="020B0604020202020204" charset="0"/>
              </a:rPr>
              <a:t>Restituiri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Bănăţene</a:t>
            </a:r>
            <a:r>
              <a:rPr lang="fr-FR" sz="1200" i="1" dirty="0">
                <a:latin typeface="Inter" panose="020B0604020202020204" charset="0"/>
                <a:ea typeface="Inter" panose="020B0604020202020204" charset="0"/>
              </a:rPr>
              <a:t> IX</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Societăţii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Ştiinţe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Istorice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Filiala</a:t>
            </a:r>
            <a:r>
              <a:rPr lang="fr-FR" sz="1200" dirty="0">
                <a:latin typeface="Inter" panose="020B0604020202020204" charset="0"/>
                <a:ea typeface="Inter" panose="020B0604020202020204" charset="0"/>
              </a:rPr>
              <a:t> Lugoj,  Timişoara,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Eurostampa</a:t>
            </a:r>
            <a:r>
              <a:rPr lang="fr-FR" sz="1200" dirty="0">
                <a:latin typeface="Inter" panose="020B0604020202020204" charset="0"/>
                <a:ea typeface="Inter" panose="020B0604020202020204" charset="0"/>
              </a:rPr>
              <a:t>, 2021, pp. 180-187.</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a:latin typeface="Inter" panose="020B0604020202020204" charset="0"/>
                <a:ea typeface="Inter" panose="020B0604020202020204" charset="0"/>
              </a:rPr>
              <a:t>Gabriel </a:t>
            </a:r>
            <a:r>
              <a:rPr lang="fr-FR" sz="1200" b="1" dirty="0" err="1">
                <a:latin typeface="Inter" panose="020B0604020202020204" charset="0"/>
                <a:ea typeface="Inter" panose="020B0604020202020204" charset="0"/>
              </a:rPr>
              <a:t>Kohn</a:t>
            </a:r>
            <a:r>
              <a:rPr lang="fr-FR" sz="1200" b="1" dirty="0">
                <a:latin typeface="Inter" panose="020B0604020202020204" charset="0"/>
                <a:ea typeface="Inter" panose="020B0604020202020204" charset="0"/>
              </a:rPr>
              <a:t>, Daniela </a:t>
            </a:r>
            <a:r>
              <a:rPr lang="fr-FR" sz="1200" b="1" dirty="0" err="1">
                <a:latin typeface="Inter" panose="020B0604020202020204" charset="0"/>
                <a:ea typeface="Inter" panose="020B0604020202020204" charset="0"/>
              </a:rPr>
              <a:t>Kohn</a:t>
            </a:r>
            <a:r>
              <a:rPr lang="fr-FR" sz="1200" dirty="0">
                <a:latin typeface="Inter" panose="020B0604020202020204" charset="0"/>
                <a:ea typeface="Inter" panose="020B0604020202020204" charset="0"/>
              </a:rPr>
              <a:t>. “The </a:t>
            </a:r>
            <a:r>
              <a:rPr lang="fr-FR" sz="1200" dirty="0" err="1">
                <a:latin typeface="Inter" panose="020B0604020202020204" charset="0"/>
                <a:ea typeface="Inter" panose="020B0604020202020204" charset="0"/>
              </a:rPr>
              <a:t>Student</a:t>
            </a:r>
            <a:r>
              <a:rPr lang="fr-FR" sz="1200" dirty="0">
                <a:latin typeface="Inter" panose="020B0604020202020204" charset="0"/>
                <a:ea typeface="Inter" panose="020B0604020202020204" charset="0"/>
              </a:rPr>
              <a:t> as </a:t>
            </a:r>
            <a:r>
              <a:rPr lang="fr-FR" sz="1200" dirty="0" err="1">
                <a:latin typeface="Inter" panose="020B0604020202020204" charset="0"/>
                <a:ea typeface="Inter" panose="020B0604020202020204" charset="0"/>
              </a:rPr>
              <a:t>Text</a:t>
            </a:r>
            <a:r>
              <a:rPr lang="fr-FR" sz="1200" dirty="0">
                <a:latin typeface="Inter" panose="020B0604020202020204" charset="0"/>
                <a:ea typeface="Inter" panose="020B0604020202020204" charset="0"/>
              </a:rPr>
              <a:t> Producer, </a:t>
            </a:r>
            <a:r>
              <a:rPr lang="fr-FR" sz="1200" dirty="0" err="1">
                <a:latin typeface="Inter" panose="020B0604020202020204" charset="0"/>
                <a:ea typeface="Inter" panose="020B0604020202020204" charset="0"/>
              </a:rPr>
              <a:t>Mediator</a:t>
            </a:r>
            <a:r>
              <a:rPr lang="fr-FR" sz="1200" dirty="0">
                <a:latin typeface="Inter" panose="020B0604020202020204" charset="0"/>
                <a:ea typeface="Inter" panose="020B0604020202020204" charset="0"/>
              </a:rPr>
              <a:t> and Co-</a:t>
            </a:r>
            <a:r>
              <a:rPr lang="fr-FR" sz="1200" dirty="0" err="1">
                <a:latin typeface="Inter" panose="020B0604020202020204" charset="0"/>
                <a:ea typeface="Inter" panose="020B0604020202020204" charset="0"/>
              </a:rPr>
              <a:t>Assessor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Using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Student-Generated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Written</a:t>
            </a:r>
            <a:r>
              <a:rPr lang="fr-FR" sz="1200" dirty="0">
                <a:latin typeface="Inter" panose="020B0604020202020204" charset="0"/>
                <a:ea typeface="Inter" panose="020B0604020202020204" charset="0"/>
              </a:rPr>
              <a:t> or </a:t>
            </a:r>
            <a:r>
              <a:rPr lang="fr-FR" sz="1200" dirty="0" err="1">
                <a:latin typeface="Inter" panose="020B0604020202020204" charset="0"/>
                <a:ea typeface="Inter" panose="020B0604020202020204" charset="0"/>
              </a:rPr>
              <a:t>Spoken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Texts</a:t>
            </a:r>
            <a:r>
              <a:rPr lang="fr-FR" sz="1200" dirty="0">
                <a:latin typeface="Inter" panose="020B0604020202020204" charset="0"/>
                <a:ea typeface="Inter" panose="020B0604020202020204" charset="0"/>
              </a:rPr>
              <a:t> for </a:t>
            </a:r>
            <a:r>
              <a:rPr lang="fr-FR" sz="1200" dirty="0" err="1">
                <a:latin typeface="Inter" panose="020B0604020202020204" charset="0"/>
                <a:ea typeface="Inter" panose="020B0604020202020204" charset="0"/>
              </a:rPr>
              <a:t>Practicing</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Assessing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Mediation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Collated</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Papers</a:t>
            </a:r>
            <a:r>
              <a:rPr lang="fr-FR" sz="1200" i="1" dirty="0">
                <a:latin typeface="Inter" panose="020B0604020202020204" charset="0"/>
                <a:ea typeface="Inter" panose="020B0604020202020204" charset="0"/>
              </a:rPr>
              <a:t> for the ALTE 7th International </a:t>
            </a:r>
            <a:r>
              <a:rPr lang="fr-FR" sz="1200" i="1" dirty="0" err="1">
                <a:latin typeface="Inter" panose="020B0604020202020204" charset="0"/>
                <a:ea typeface="Inter" panose="020B0604020202020204" charset="0"/>
              </a:rPr>
              <a:t>Conference</a:t>
            </a:r>
            <a:r>
              <a:rPr lang="fr-FR" sz="1200" dirty="0">
                <a:latin typeface="Inter" panose="020B0604020202020204" charset="0"/>
                <a:ea typeface="Inter" panose="020B0604020202020204" charset="0"/>
              </a:rPr>
              <a:t>, 2021, pp. 212 – 215.</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Marcu</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“Le polar « de banlieue » comme scène de déploiement du malaise social français le cas des romans « </a:t>
            </a:r>
            <a:r>
              <a:rPr lang="fr-FR" sz="1200" dirty="0" err="1">
                <a:latin typeface="Inter" panose="020B0604020202020204" charset="0"/>
                <a:ea typeface="Inter" panose="020B0604020202020204" charset="0"/>
              </a:rPr>
              <a:t>dyonisiens</a:t>
            </a:r>
            <a:r>
              <a:rPr lang="fr-FR" sz="1200" dirty="0">
                <a:latin typeface="Inter" panose="020B0604020202020204" charset="0"/>
                <a:ea typeface="Inter" panose="020B0604020202020204" charset="0"/>
              </a:rPr>
              <a:t> » de Rachid </a:t>
            </a:r>
            <a:r>
              <a:rPr lang="fr-FR" sz="1200" dirty="0" err="1">
                <a:latin typeface="Inter" panose="020B0604020202020204" charset="0"/>
                <a:ea typeface="Inter" panose="020B0604020202020204" charset="0"/>
              </a:rPr>
              <a:t>Santaki</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Intercâmbio</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Revue d’Études Françaises= French </a:t>
            </a:r>
            <a:r>
              <a:rPr lang="fr-FR" sz="1200" i="1" dirty="0" err="1">
                <a:latin typeface="Inter" panose="020B0604020202020204" charset="0"/>
                <a:ea typeface="Inter" panose="020B0604020202020204" charset="0"/>
              </a:rPr>
              <a:t>Studies</a:t>
            </a:r>
            <a:r>
              <a:rPr lang="fr-FR" sz="1200" i="1" dirty="0">
                <a:latin typeface="Inter" panose="020B0604020202020204" charset="0"/>
                <a:ea typeface="Inter" panose="020B0604020202020204" charset="0"/>
              </a:rPr>
              <a:t> Journal</a:t>
            </a:r>
            <a:r>
              <a:rPr lang="fr-FR" sz="1200" dirty="0">
                <a:latin typeface="Inter" panose="020B0604020202020204" charset="0"/>
                <a:ea typeface="Inter" panose="020B0604020202020204" charset="0"/>
              </a:rPr>
              <a:t>, no 14/2021,  p. 69-86.</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Mihai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Radan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Centar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za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naučna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istraživanaja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kulture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Srba</a:t>
            </a:r>
            <a:r>
              <a:rPr lang="fr-FR" sz="1200" dirty="0">
                <a:latin typeface="Inter" panose="020B0604020202020204" charset="0"/>
                <a:ea typeface="Inter" panose="020B0604020202020204" charset="0"/>
              </a:rPr>
              <a:t> u </a:t>
            </a:r>
            <a:r>
              <a:rPr lang="fr-FR" sz="1200" dirty="0" err="1">
                <a:latin typeface="Inter" panose="020B0604020202020204" charset="0"/>
                <a:ea typeface="Inter" panose="020B0604020202020204" charset="0"/>
              </a:rPr>
              <a:t>Rumuniji</a:t>
            </a:r>
            <a:r>
              <a:rPr lang="fr-FR" sz="1200" dirty="0">
                <a:latin typeface="Inter" panose="020B0604020202020204" charset="0"/>
                <a:ea typeface="Inter" panose="020B0604020202020204" charset="0"/>
              </a:rPr>
              <a:t> (CNIKSR) – </a:t>
            </a:r>
            <a:r>
              <a:rPr lang="fr-FR" sz="1200" dirty="0" err="1">
                <a:latin typeface="Inter" panose="020B0604020202020204" charset="0"/>
                <a:ea typeface="Inter" panose="020B0604020202020204" charset="0"/>
              </a:rPr>
              <a:t>ciljevi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projekti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dosadašnji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rezultati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perspektive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Srbi</a:t>
            </a:r>
            <a:r>
              <a:rPr lang="fr-FR" sz="1200" dirty="0">
                <a:latin typeface="Inter" panose="020B0604020202020204" charset="0"/>
                <a:ea typeface="Inter" panose="020B0604020202020204" charset="0"/>
              </a:rPr>
              <a:t> u </a:t>
            </a:r>
            <a:r>
              <a:rPr lang="fr-FR" sz="1200" dirty="0" err="1">
                <a:latin typeface="Inter" panose="020B0604020202020204" charset="0"/>
                <a:ea typeface="Inter" panose="020B0604020202020204" charset="0"/>
              </a:rPr>
              <a:t>Rumuniji</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sadašnje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stanje</a:t>
            </a:r>
            <a:r>
              <a:rPr lang="fr-FR" sz="1200" dirty="0">
                <a:latin typeface="Inter" panose="020B0604020202020204" charset="0"/>
                <a:ea typeface="Inter" panose="020B0604020202020204" charset="0"/>
              </a:rPr>
              <a:t> i </a:t>
            </a:r>
            <a:r>
              <a:rPr lang="fr-FR" sz="1200" dirty="0" err="1">
                <a:latin typeface="Inter" panose="020B0604020202020204" charset="0"/>
                <a:ea typeface="Inter" panose="020B0604020202020204" charset="0"/>
              </a:rPr>
              <a:t>perspektive</a:t>
            </a:r>
            <a:r>
              <a:rPr lang="fr-FR" sz="1200" dirty="0">
                <a:latin typeface="Inter" panose="020B0604020202020204" charset="0"/>
                <a:ea typeface="Inter" panose="020B0604020202020204" charset="0"/>
              </a:rPr>
              <a:t>”.  Beograd: </a:t>
            </a:r>
            <a:r>
              <a:rPr lang="fr-FR" sz="1200" dirty="0" err="1">
                <a:latin typeface="Inter" panose="020B0604020202020204" charset="0"/>
                <a:ea typeface="Inter" panose="020B0604020202020204" charset="0"/>
              </a:rPr>
              <a:t>Srpska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akademija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nauka</a:t>
            </a:r>
            <a:r>
              <a:rPr lang="fr-FR" sz="1200" dirty="0">
                <a:latin typeface="Inter" panose="020B0604020202020204" charset="0"/>
                <a:ea typeface="Inter" panose="020B0604020202020204" charset="0"/>
              </a:rPr>
              <a:t> i </a:t>
            </a:r>
            <a:r>
              <a:rPr lang="fr-FR" sz="1200" dirty="0" err="1">
                <a:latin typeface="Inter" panose="020B0604020202020204" charset="0"/>
                <a:ea typeface="Inter" panose="020B0604020202020204" charset="0"/>
              </a:rPr>
              <a:t>umetnosti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Naučni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skupovi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Knjiga</a:t>
            </a:r>
            <a:r>
              <a:rPr lang="fr-FR" sz="1200" dirty="0">
                <a:latin typeface="Inter" panose="020B0604020202020204" charset="0"/>
                <a:ea typeface="Inter" panose="020B0604020202020204" charset="0"/>
              </a:rPr>
              <a:t> CXCVI, </a:t>
            </a:r>
            <a:r>
              <a:rPr lang="fr-FR" sz="1200" dirty="0" err="1">
                <a:latin typeface="Inter" panose="020B0604020202020204" charset="0"/>
                <a:ea typeface="Inter" panose="020B0604020202020204" charset="0"/>
              </a:rPr>
              <a:t>Odeljenje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društvenih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nauka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Knjiga</a:t>
            </a:r>
            <a:r>
              <a:rPr lang="fr-FR" sz="1200" dirty="0">
                <a:latin typeface="Inter" panose="020B0604020202020204" charset="0"/>
                <a:ea typeface="Inter" panose="020B0604020202020204" charset="0"/>
              </a:rPr>
              <a:t> 47, 2021, p. 19-50.</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Mihai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Radan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Međunarodni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časopis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Ishodišta</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Originations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geneza</a:t>
            </a:r>
            <a:r>
              <a:rPr lang="fr-FR" sz="1200" dirty="0">
                <a:latin typeface="Inter" panose="020B0604020202020204" charset="0"/>
                <a:ea typeface="Inter" panose="020B0604020202020204" charset="0"/>
              </a:rPr>
              <a:t> i </a:t>
            </a:r>
            <a:r>
              <a:rPr lang="fr-FR" sz="1200" dirty="0" err="1">
                <a:latin typeface="Inter" panose="020B0604020202020204" charset="0"/>
                <a:ea typeface="Inter" panose="020B0604020202020204" charset="0"/>
              </a:rPr>
              <a:t>bibliografija</a:t>
            </a:r>
            <a:r>
              <a:rPr lang="fr-FR" sz="1200" dirty="0">
                <a:latin typeface="Inter" panose="020B0604020202020204" charset="0"/>
                <a:ea typeface="Inter" panose="020B0604020202020204" charset="0"/>
              </a:rPr>
              <a:t>.” Niš: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Godišnjak</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za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srpski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jezik</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Godina</a:t>
            </a:r>
            <a:r>
              <a:rPr lang="fr-FR" sz="1200" dirty="0">
                <a:latin typeface="Inter" panose="020B0604020202020204" charset="0"/>
                <a:ea typeface="Inter" panose="020B0604020202020204" charset="0"/>
              </a:rPr>
              <a:t> XXXII, </a:t>
            </a:r>
            <a:r>
              <a:rPr lang="fr-FR" sz="1200" dirty="0" err="1">
                <a:latin typeface="Inter" panose="020B0604020202020204" charset="0"/>
                <a:ea typeface="Inter" panose="020B0604020202020204" charset="0"/>
              </a:rPr>
              <a:t>broj</a:t>
            </a:r>
            <a:r>
              <a:rPr lang="fr-FR" sz="1200" dirty="0">
                <a:latin typeface="Inter" panose="020B0604020202020204" charset="0"/>
                <a:ea typeface="Inter" panose="020B0604020202020204" charset="0"/>
              </a:rPr>
              <a:t> 19,  </a:t>
            </a:r>
            <a:r>
              <a:rPr lang="fr-FR" sz="1200" dirty="0" err="1">
                <a:latin typeface="Inter" panose="020B0604020202020204" charset="0"/>
                <a:ea typeface="Inter" panose="020B0604020202020204" charset="0"/>
              </a:rPr>
              <a:t>Izdavački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centar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Univerziteta</a:t>
            </a:r>
            <a:r>
              <a:rPr lang="fr-FR" sz="1200" dirty="0">
                <a:latin typeface="Inter" panose="020B0604020202020204" charset="0"/>
                <a:ea typeface="Inter" panose="020B0604020202020204" charset="0"/>
              </a:rPr>
              <a:t> u </a:t>
            </a:r>
            <a:r>
              <a:rPr lang="fr-FR" sz="1200" dirty="0" err="1">
                <a:latin typeface="Inter" panose="020B0604020202020204" charset="0"/>
                <a:ea typeface="Inter" panose="020B0604020202020204" charset="0"/>
              </a:rPr>
              <a:t>Nišu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Filozofski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fakultet</a:t>
            </a:r>
            <a:r>
              <a:rPr lang="fr-FR" sz="1200" dirty="0">
                <a:latin typeface="Inter" panose="020B0604020202020204" charset="0"/>
                <a:ea typeface="Inter" panose="020B0604020202020204" charset="0"/>
              </a:rPr>
              <a:t>, Niš, 2021, p. 323-356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colab</a:t>
            </a:r>
            <a:r>
              <a:rPr lang="fr-FR" sz="1200" dirty="0">
                <a:latin typeface="Inter" panose="020B0604020202020204" charset="0"/>
                <a:ea typeface="Inter" panose="020B0604020202020204" charset="0"/>
              </a:rPr>
              <a:t>.).</a:t>
            </a:r>
            <a:endParaRPr lang="en-US" sz="1000" dirty="0">
              <a:latin typeface="Inter" panose="020B0604020202020204" charset="0"/>
              <a:ea typeface="Inter" panose="020B0604020202020204" charset="0"/>
            </a:endParaRP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30</a:t>
            </a:r>
            <a:endParaRPr lang="en-US" sz="1103" spc="22" dirty="0">
              <a:solidFill>
                <a:srgbClr val="164F84"/>
              </a:solidFill>
              <a:latin typeface="Inter Bold"/>
            </a:endParaRPr>
          </a:p>
        </p:txBody>
      </p:sp>
      <p:sp>
        <p:nvSpPr>
          <p:cNvPr id="12" name="TextBox 11"/>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extLst>
      <p:ext uri="{BB962C8B-B14F-4D97-AF65-F5344CB8AC3E}">
        <p14:creationId xmlns:p14="http://schemas.microsoft.com/office/powerpoint/2010/main" val="972437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67793" y="2732948"/>
            <a:ext cx="6424414" cy="5578450"/>
          </a:xfrm>
          <a:prstGeom prst="rect">
            <a:avLst/>
          </a:prstGeom>
        </p:spPr>
        <p:txBody>
          <a:bodyPr wrap="square" lIns="0" tIns="0" rIns="0" bIns="0" rtlCol="0" anchor="t">
            <a:spAutoFit/>
          </a:bodyPr>
          <a:lstStyle/>
          <a:p>
            <a:pPr algn="just">
              <a:lnSpc>
                <a:spcPts val="1544"/>
              </a:lnSpc>
            </a:pPr>
            <a:r>
              <a:rPr lang="ro-RO" sz="1400" b="1" spc="22" dirty="0">
                <a:solidFill>
                  <a:srgbClr val="000000"/>
                </a:solidFill>
                <a:latin typeface="Inter"/>
              </a:rPr>
              <a:t>B</a:t>
            </a:r>
            <a:r>
              <a:rPr lang="en-US" sz="1400" b="1" spc="22" dirty="0">
                <a:solidFill>
                  <a:srgbClr val="000000"/>
                </a:solidFill>
                <a:latin typeface="Inter"/>
              </a:rPr>
              <a:t>. </a:t>
            </a:r>
            <a:r>
              <a:rPr lang="fr-FR" sz="1400" b="1" dirty="0" err="1">
                <a:latin typeface="Inter" panose="020B0604020202020204" charset="0"/>
                <a:ea typeface="Inter" panose="020B0604020202020204" charset="0"/>
              </a:rPr>
              <a:t>Articole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publicate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în</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Analele</a:t>
            </a:r>
            <a:r>
              <a:rPr lang="fr-FR" sz="1400" b="1" dirty="0">
                <a:latin typeface="Inter" panose="020B0604020202020204" charset="0"/>
                <a:ea typeface="Inter" panose="020B0604020202020204" charset="0"/>
              </a:rPr>
              <a:t>/</a:t>
            </a:r>
            <a:r>
              <a:rPr lang="fr-FR" sz="1400" b="1" dirty="0" err="1">
                <a:latin typeface="Inter" panose="020B0604020202020204" charset="0"/>
                <a:ea typeface="Inter" panose="020B0604020202020204" charset="0"/>
              </a:rPr>
              <a:t>Buletinele</a:t>
            </a:r>
            <a:r>
              <a:rPr lang="fr-FR" sz="1400" b="1" dirty="0">
                <a:latin typeface="Inter" panose="020B0604020202020204" charset="0"/>
                <a:ea typeface="Inter" panose="020B0604020202020204" charset="0"/>
              </a:rPr>
              <a:t>/</a:t>
            </a:r>
            <a:r>
              <a:rPr lang="fr-FR" sz="1400" b="1" dirty="0" err="1">
                <a:latin typeface="Inter" panose="020B0604020202020204" charset="0"/>
                <a:ea typeface="Inter" panose="020B0604020202020204" charset="0"/>
              </a:rPr>
              <a:t>Anuarele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Universităţilor</a:t>
            </a:r>
            <a:r>
              <a:rPr lang="fr-FR" sz="1400" b="1" dirty="0">
                <a:latin typeface="Inter" panose="020B0604020202020204" charset="0"/>
                <a:ea typeface="Inter" panose="020B0604020202020204" charset="0"/>
              </a:rPr>
              <a:t>/</a:t>
            </a:r>
            <a:r>
              <a:rPr lang="fr-FR" sz="1400" b="1" dirty="0" err="1">
                <a:latin typeface="Inter" panose="020B0604020202020204" charset="0"/>
                <a:ea typeface="Inter" panose="020B0604020202020204" charset="0"/>
              </a:rPr>
              <a:t>Academiei</a:t>
            </a:r>
            <a:r>
              <a:rPr lang="fr-FR" sz="1400" b="1" dirty="0">
                <a:latin typeface="Inter" panose="020B0604020202020204" charset="0"/>
                <a:ea typeface="Inter" panose="020B0604020202020204" charset="0"/>
              </a:rPr>
              <a:t>, volume </a:t>
            </a:r>
            <a:r>
              <a:rPr lang="fr-FR" sz="1400" b="1" dirty="0" err="1">
                <a:latin typeface="Inter" panose="020B0604020202020204" charset="0"/>
                <a:ea typeface="Inter" panose="020B0604020202020204" charset="0"/>
              </a:rPr>
              <a:t>colective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ocazionale</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omagiale</a:t>
            </a:r>
            <a:r>
              <a:rPr lang="fr-FR" sz="1400" b="1" dirty="0">
                <a:latin typeface="Inter" panose="020B0604020202020204" charset="0"/>
                <a:ea typeface="Inter" panose="020B0604020202020204" charset="0"/>
              </a:rPr>
              <a:t>, </a:t>
            </a:r>
            <a:r>
              <a:rPr lang="fr-FR" sz="1400" b="1" i="1" dirty="0">
                <a:latin typeface="Inter" panose="020B0604020202020204" charset="0"/>
                <a:ea typeface="Inter" panose="020B0604020202020204" charset="0"/>
              </a:rPr>
              <a:t>in memoriam</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în</a:t>
            </a:r>
            <a:r>
              <a:rPr lang="fr-FR" sz="1400" b="1" dirty="0">
                <a:latin typeface="Inter" panose="020B0604020202020204" charset="0"/>
                <a:ea typeface="Inter" panose="020B0604020202020204" charset="0"/>
              </a:rPr>
              <a:t> volume de </a:t>
            </a:r>
            <a:r>
              <a:rPr lang="fr-FR" sz="1400" b="1" dirty="0" err="1">
                <a:latin typeface="Inter" panose="020B0604020202020204" charset="0"/>
                <a:ea typeface="Inter" panose="020B0604020202020204" charset="0"/>
              </a:rPr>
              <a:t>comunicări</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prezentate</a:t>
            </a:r>
            <a:r>
              <a:rPr lang="fr-FR" sz="1400" b="1" dirty="0">
                <a:latin typeface="Inter" panose="020B0604020202020204" charset="0"/>
                <a:ea typeface="Inter" panose="020B0604020202020204" charset="0"/>
              </a:rPr>
              <a:t> la </a:t>
            </a:r>
            <a:r>
              <a:rPr lang="fr-FR" sz="1400" b="1" dirty="0" err="1">
                <a:latin typeface="Inter" panose="020B0604020202020204" charset="0"/>
                <a:ea typeface="Inter" panose="020B0604020202020204" charset="0"/>
              </a:rPr>
              <a:t>manifestări</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ştiinţifice</a:t>
            </a:r>
            <a:r>
              <a:rPr lang="fr-FR" sz="1400" b="1" dirty="0">
                <a:latin typeface="Inter" panose="020B0604020202020204" charset="0"/>
                <a:ea typeface="Inter" panose="020B0604020202020204" charset="0"/>
              </a:rPr>
              <a:t> interne </a:t>
            </a:r>
            <a:r>
              <a:rPr lang="fr-FR" sz="1400" b="1" dirty="0" err="1">
                <a:latin typeface="Inter" panose="020B0604020202020204" charset="0"/>
                <a:ea typeface="Inter" panose="020B0604020202020204" charset="0"/>
              </a:rPr>
              <a:t>şi</a:t>
            </a:r>
            <a:r>
              <a:rPr lang="fr-FR" sz="1400" b="1" dirty="0">
                <a:latin typeface="Inter" panose="020B0604020202020204" charset="0"/>
                <a:ea typeface="Inter" panose="020B0604020202020204" charset="0"/>
              </a:rPr>
              <a:t> </a:t>
            </a:r>
            <a:r>
              <a:rPr lang="fr-FR" sz="1400" b="1" dirty="0" err="1">
                <a:latin typeface="Inter" panose="020B0604020202020204" charset="0"/>
                <a:ea typeface="Inter" panose="020B0604020202020204" charset="0"/>
              </a:rPr>
              <a:t>internaţionale</a:t>
            </a:r>
            <a:endParaRPr lang="ro-RO" sz="1400" b="1" dirty="0">
              <a:latin typeface="Inter" panose="020B0604020202020204" charset="0"/>
              <a:ea typeface="Inter" panose="020B0604020202020204" charset="0"/>
            </a:endParaRPr>
          </a:p>
          <a:p>
            <a:pPr algn="just">
              <a:lnSpc>
                <a:spcPts val="1544"/>
              </a:lnSpc>
            </a:pPr>
            <a:endParaRPr lang="ro-RO" sz="1200" spc="22" dirty="0">
              <a:solidFill>
                <a:srgbClr val="000000"/>
              </a:solidFill>
              <a:latin typeface="Inter" panose="020B0604020202020204" charset="0"/>
              <a:ea typeface="Inter" panose="020B0604020202020204" charset="0"/>
            </a:endParaRPr>
          </a:p>
          <a:p>
            <a:pPr algn="just">
              <a:lnSpc>
                <a:spcPts val="1544"/>
              </a:lnSpc>
            </a:pPr>
            <a:endParaRPr lang="ro-RO" sz="1200" spc="22" dirty="0">
              <a:solidFill>
                <a:srgbClr val="000000"/>
              </a:solidFill>
              <a:latin typeface="Inter" panose="020B0604020202020204" charset="0"/>
              <a:ea typeface="Inter" panose="020B0604020202020204" charset="0"/>
            </a:endParaRPr>
          </a:p>
          <a:p>
            <a:pPr indent="269875" algn="just">
              <a:lnSpc>
                <a:spcPts val="1540"/>
              </a:lnSpc>
              <a:buFont typeface="+mj-lt"/>
              <a:buAutoNum type="arabicPeriod" startAt="28"/>
            </a:pPr>
            <a:r>
              <a:rPr lang="fr-FR" sz="1200" b="1" dirty="0" err="1">
                <a:latin typeface="Inter" panose="020B0604020202020204" charset="0"/>
                <a:ea typeface="Inter" panose="020B0604020202020204" charset="0"/>
              </a:rPr>
              <a:t>Mihai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Radan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Predgovor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Srbi</a:t>
            </a:r>
            <a:r>
              <a:rPr lang="fr-FR" sz="1200" dirty="0">
                <a:latin typeface="Inter" panose="020B0604020202020204" charset="0"/>
                <a:ea typeface="Inter" panose="020B0604020202020204" charset="0"/>
              </a:rPr>
              <a:t> u </a:t>
            </a:r>
            <a:r>
              <a:rPr lang="fr-FR" sz="1200" dirty="0" err="1">
                <a:latin typeface="Inter" panose="020B0604020202020204" charset="0"/>
                <a:ea typeface="Inter" panose="020B0604020202020204" charset="0"/>
              </a:rPr>
              <a:t>Rumuniji</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sadašnje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stanje</a:t>
            </a:r>
            <a:r>
              <a:rPr lang="fr-FR" sz="1200" dirty="0">
                <a:latin typeface="Inter" panose="020B0604020202020204" charset="0"/>
                <a:ea typeface="Inter" panose="020B0604020202020204" charset="0"/>
              </a:rPr>
              <a:t> i </a:t>
            </a:r>
            <a:r>
              <a:rPr lang="fr-FR" sz="1200" dirty="0" err="1">
                <a:latin typeface="Inter" panose="020B0604020202020204" charset="0"/>
                <a:ea typeface="Inter" panose="020B0604020202020204" charset="0"/>
              </a:rPr>
              <a:t>perspektive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Beograd:Srpska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akademija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nauka</a:t>
            </a:r>
            <a:r>
              <a:rPr lang="fr-FR" sz="1200" dirty="0">
                <a:latin typeface="Inter" panose="020B0604020202020204" charset="0"/>
                <a:ea typeface="Inter" panose="020B0604020202020204" charset="0"/>
              </a:rPr>
              <a:t> i </a:t>
            </a:r>
            <a:r>
              <a:rPr lang="fr-FR" sz="1200" dirty="0" err="1">
                <a:latin typeface="Inter" panose="020B0604020202020204" charset="0"/>
                <a:ea typeface="Inter" panose="020B0604020202020204" charset="0"/>
              </a:rPr>
              <a:t>umetnosti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Naučni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skupovi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Knjiga</a:t>
            </a:r>
            <a:r>
              <a:rPr lang="fr-FR" sz="1200" dirty="0">
                <a:latin typeface="Inter" panose="020B0604020202020204" charset="0"/>
                <a:ea typeface="Inter" panose="020B0604020202020204" charset="0"/>
              </a:rPr>
              <a:t> CXCVI, </a:t>
            </a:r>
            <a:r>
              <a:rPr lang="fr-FR" sz="1200" dirty="0" err="1">
                <a:latin typeface="Inter" panose="020B0604020202020204" charset="0"/>
                <a:ea typeface="Inter" panose="020B0604020202020204" charset="0"/>
              </a:rPr>
              <a:t>Odeljenje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društvenih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nauka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Knjiga</a:t>
            </a:r>
            <a:r>
              <a:rPr lang="fr-FR" sz="1200" dirty="0">
                <a:latin typeface="Inter" panose="020B0604020202020204" charset="0"/>
                <a:ea typeface="Inter" panose="020B0604020202020204" charset="0"/>
              </a:rPr>
              <a:t> 47, 2021, p. 7-9.</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8"/>
            </a:pPr>
            <a:r>
              <a:rPr lang="fr-FR" sz="1200" b="1" dirty="0" err="1">
                <a:latin typeface="Inter" panose="020B0604020202020204" charset="0"/>
                <a:ea typeface="Inter" panose="020B0604020202020204" charset="0"/>
              </a:rPr>
              <a:t>Mihai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Radan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“The </a:t>
            </a:r>
            <a:r>
              <a:rPr lang="fr-FR" sz="1200" dirty="0" err="1">
                <a:latin typeface="Inter" panose="020B0604020202020204" charset="0"/>
                <a:ea typeface="Inter" panose="020B0604020202020204" charset="0"/>
              </a:rPr>
              <a:t>Ehnic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Origin</a:t>
            </a:r>
            <a:r>
              <a:rPr lang="fr-FR" sz="1200" dirty="0">
                <a:latin typeface="Inter" panose="020B0604020202020204" charset="0"/>
                <a:ea typeface="Inter" panose="020B0604020202020204" charset="0"/>
              </a:rPr>
              <a:t> of the </a:t>
            </a:r>
            <a:r>
              <a:rPr lang="fr-FR" sz="1200" dirty="0" err="1">
                <a:latin typeface="Inter" panose="020B0604020202020204" charset="0"/>
                <a:ea typeface="Inter" panose="020B0604020202020204" charset="0"/>
              </a:rPr>
              <a:t>Karashovean</a:t>
            </a:r>
            <a:r>
              <a:rPr lang="fr-FR" sz="1200" dirty="0">
                <a:latin typeface="Inter" panose="020B0604020202020204" charset="0"/>
                <a:ea typeface="Inter" panose="020B0604020202020204" charset="0"/>
              </a:rPr>
              <a:t> Enclave. Reality and Myth.” </a:t>
            </a:r>
            <a:r>
              <a:rPr lang="fr-FR" sz="1200" i="1" dirty="0">
                <a:latin typeface="Inter" panose="020B0604020202020204" charset="0"/>
                <a:ea typeface="Inter" panose="020B0604020202020204" charset="0"/>
              </a:rPr>
              <a:t>OUR LANGUAGES AND CULTURES MEET AND MIX: A VIEW FROM SERBIA. </a:t>
            </a:r>
            <a:r>
              <a:rPr lang="fr-FR" sz="1200" i="1" dirty="0" err="1">
                <a:latin typeface="Inter" panose="020B0604020202020204" charset="0"/>
                <a:ea typeface="Inter" panose="020B0604020202020204" charset="0"/>
              </a:rPr>
              <a:t>Selected</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Papers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from</a:t>
            </a:r>
            <a:r>
              <a:rPr lang="fr-FR" sz="1200" i="1" dirty="0">
                <a:latin typeface="Inter" panose="020B0604020202020204" charset="0"/>
                <a:ea typeface="Inter" panose="020B0604020202020204" charset="0"/>
              </a:rPr>
              <a:t> the </a:t>
            </a:r>
            <a:r>
              <a:rPr lang="fr-FR" sz="1200" i="1" dirty="0" err="1">
                <a:latin typeface="Inter" panose="020B0604020202020204" charset="0"/>
                <a:ea typeface="Inter" panose="020B0604020202020204" charset="0"/>
              </a:rPr>
              <a:t>Research</a:t>
            </a:r>
            <a:r>
              <a:rPr lang="fr-FR" sz="1200" i="1" dirty="0">
                <a:latin typeface="Inter" panose="020B0604020202020204" charset="0"/>
                <a:ea typeface="Inter" panose="020B0604020202020204" charset="0"/>
              </a:rPr>
              <a:t> Project </a:t>
            </a:r>
            <a:r>
              <a:rPr lang="fr-FR" sz="1200" i="1" dirty="0" err="1">
                <a:latin typeface="Inter" panose="020B0604020202020204" charset="0"/>
                <a:ea typeface="Inter" panose="020B0604020202020204" charset="0"/>
              </a:rPr>
              <a:t>Languages</a:t>
            </a:r>
            <a:r>
              <a:rPr lang="fr-FR" sz="1200" i="1" dirty="0">
                <a:latin typeface="Inter" panose="020B0604020202020204" charset="0"/>
                <a:ea typeface="Inter" panose="020B0604020202020204" charset="0"/>
              </a:rPr>
              <a:t> and Cultures in Time and </a:t>
            </a:r>
            <a:r>
              <a:rPr lang="fr-FR" sz="1200" i="1" dirty="0" err="1">
                <a:latin typeface="Inter" panose="020B0604020202020204" charset="0"/>
                <a:ea typeface="Inter" panose="020B0604020202020204" charset="0"/>
              </a:rPr>
              <a:t>Space</a:t>
            </a:r>
            <a:r>
              <a:rPr lang="fr-FR" sz="1200" i="1" dirty="0">
                <a:latin typeface="Inter" panose="020B0604020202020204" charset="0"/>
                <a:ea typeface="Inter" panose="020B0604020202020204" charset="0"/>
              </a:rPr>
              <a:t> (2011–2019)</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Editors:Snežana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Gudurić</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Tvrtko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Prćić</a:t>
            </a:r>
            <a:r>
              <a:rPr lang="fr-FR" sz="1200" dirty="0">
                <a:latin typeface="Inter" panose="020B0604020202020204" charset="0"/>
                <a:ea typeface="Inter" panose="020B0604020202020204" charset="0"/>
              </a:rPr>
              <a:t>, 2021, p. 511-538.</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8"/>
            </a:pPr>
            <a:r>
              <a:rPr lang="fr-FR" sz="1200" b="1" dirty="0" err="1">
                <a:latin typeface="Inter" panose="020B0604020202020204" charset="0"/>
                <a:ea typeface="Inter" panose="020B0604020202020204" charset="0"/>
              </a:rPr>
              <a:t>Mihai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Radan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Vodenička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terminologija</a:t>
            </a:r>
            <a:r>
              <a:rPr lang="fr-FR" sz="1200" dirty="0">
                <a:latin typeface="Inter" panose="020B0604020202020204" charset="0"/>
                <a:ea typeface="Inter" panose="020B0604020202020204" charset="0"/>
              </a:rPr>
              <a:t> i </a:t>
            </a:r>
            <a:r>
              <a:rPr lang="fr-FR" sz="1200" dirty="0" err="1">
                <a:latin typeface="Inter" panose="020B0604020202020204" charset="0"/>
                <a:ea typeface="Inter" panose="020B0604020202020204" charset="0"/>
              </a:rPr>
              <a:t>vodeničarska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leksika</a:t>
            </a:r>
            <a:r>
              <a:rPr lang="fr-FR" sz="1200" dirty="0">
                <a:latin typeface="Inter" panose="020B0604020202020204" charset="0"/>
                <a:ea typeface="Inter" panose="020B0604020202020204" charset="0"/>
              </a:rPr>
              <a:t> u </a:t>
            </a:r>
            <a:r>
              <a:rPr lang="fr-FR" sz="1200" dirty="0" err="1">
                <a:latin typeface="Inter" panose="020B0604020202020204" charset="0"/>
                <a:ea typeface="Inter" panose="020B0604020202020204" charset="0"/>
              </a:rPr>
              <a:t>srpskom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govoru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Karaševa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Temišvar</a:t>
            </a:r>
            <a:r>
              <a:rPr lang="fr-FR" sz="1200" dirty="0">
                <a:latin typeface="Inter" panose="020B0604020202020204" charset="0"/>
                <a:ea typeface="Inter" panose="020B0604020202020204" charset="0"/>
              </a:rPr>
              <a:t> / Niš:” </a:t>
            </a:r>
            <a:r>
              <a:rPr lang="fr-FR" sz="1200" i="1" dirty="0" err="1">
                <a:latin typeface="Inter" panose="020B0604020202020204" charset="0"/>
                <a:ea typeface="Inter" panose="020B0604020202020204" charset="0"/>
              </a:rPr>
              <a:t>Ishodišta</a:t>
            </a:r>
            <a:r>
              <a:rPr lang="fr-FR" sz="1200" i="1" dirty="0">
                <a:latin typeface="Inter" panose="020B0604020202020204" charset="0"/>
                <a:ea typeface="Inter" panose="020B0604020202020204" charset="0"/>
              </a:rPr>
              <a:t> / </a:t>
            </a:r>
            <a:r>
              <a:rPr lang="fr-FR" sz="1200" i="1" dirty="0" err="1">
                <a:latin typeface="Inter" panose="020B0604020202020204" charset="0"/>
                <a:ea typeface="Inter" panose="020B0604020202020204" charset="0"/>
              </a:rPr>
              <a:t>Originations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br.</a:t>
            </a:r>
            <a:r>
              <a:rPr lang="fr-FR" sz="1200" dirty="0">
                <a:latin typeface="Inter" panose="020B0604020202020204" charset="0"/>
                <a:ea typeface="Inter" panose="020B0604020202020204" charset="0"/>
              </a:rPr>
              <a:t> 7, Savez </a:t>
            </a:r>
            <a:r>
              <a:rPr lang="fr-FR" sz="1200" dirty="0" err="1">
                <a:latin typeface="Inter" panose="020B0604020202020204" charset="0"/>
                <a:ea typeface="Inter" panose="020B0604020202020204" charset="0"/>
              </a:rPr>
              <a:t>Srba</a:t>
            </a:r>
            <a:r>
              <a:rPr lang="fr-FR" sz="1200" dirty="0">
                <a:latin typeface="Inter" panose="020B0604020202020204" charset="0"/>
                <a:ea typeface="Inter" panose="020B0604020202020204" charset="0"/>
              </a:rPr>
              <a:t> u </a:t>
            </a:r>
            <a:r>
              <a:rPr lang="fr-FR" sz="1200" dirty="0" err="1">
                <a:latin typeface="Inter" panose="020B0604020202020204" charset="0"/>
                <a:ea typeface="Inter" panose="020B0604020202020204" charset="0"/>
              </a:rPr>
              <a:t>Rumuniji</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Filozofski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fakultet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Univerziteta</a:t>
            </a:r>
            <a:r>
              <a:rPr lang="fr-FR" sz="1200" dirty="0">
                <a:latin typeface="Inter" panose="020B0604020202020204" charset="0"/>
                <a:ea typeface="Inter" panose="020B0604020202020204" charset="0"/>
              </a:rPr>
              <a:t> u </a:t>
            </a:r>
            <a:r>
              <a:rPr lang="fr-FR" sz="1200" dirty="0" err="1">
                <a:latin typeface="Inter" panose="020B0604020202020204" charset="0"/>
                <a:ea typeface="Inter" panose="020B0604020202020204" charset="0"/>
              </a:rPr>
              <a:t>Nišu</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Filološki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istorijski</a:t>
            </a:r>
            <a:r>
              <a:rPr lang="fr-FR" sz="1200" dirty="0">
                <a:latin typeface="Inter" panose="020B0604020202020204" charset="0"/>
                <a:ea typeface="Inter" panose="020B0604020202020204" charset="0"/>
              </a:rPr>
              <a:t> i </a:t>
            </a:r>
            <a:r>
              <a:rPr lang="fr-FR" sz="1200" dirty="0" err="1">
                <a:latin typeface="Inter" panose="020B0604020202020204" charset="0"/>
                <a:ea typeface="Inter" panose="020B0604020202020204" charset="0"/>
              </a:rPr>
              <a:t>teološki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fakultet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Zapadnog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univerziteta</a:t>
            </a:r>
            <a:r>
              <a:rPr lang="fr-FR" sz="1200" dirty="0">
                <a:latin typeface="Inter" panose="020B0604020202020204" charset="0"/>
                <a:ea typeface="Inter" panose="020B0604020202020204" charset="0"/>
              </a:rPr>
              <a:t> u </a:t>
            </a:r>
            <a:r>
              <a:rPr lang="fr-FR" sz="1200" dirty="0" err="1">
                <a:latin typeface="Inter" panose="020B0604020202020204" charset="0"/>
                <a:ea typeface="Inter" panose="020B0604020202020204" charset="0"/>
              </a:rPr>
              <a:t>Temišvaru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Izdavački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centar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Univerziteta</a:t>
            </a:r>
            <a:r>
              <a:rPr lang="fr-FR" sz="1200" dirty="0">
                <a:latin typeface="Inter" panose="020B0604020202020204" charset="0"/>
                <a:ea typeface="Inter" panose="020B0604020202020204" charset="0"/>
              </a:rPr>
              <a:t> u </a:t>
            </a:r>
            <a:r>
              <a:rPr lang="fr-FR" sz="1200" dirty="0" err="1">
                <a:latin typeface="Inter" panose="020B0604020202020204" charset="0"/>
                <a:ea typeface="Inter" panose="020B0604020202020204" charset="0"/>
              </a:rPr>
              <a:t>Nišu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Filozofski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fakultet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Temišvar</a:t>
            </a:r>
            <a:r>
              <a:rPr lang="fr-FR" sz="1200" dirty="0">
                <a:latin typeface="Inter" panose="020B0604020202020204" charset="0"/>
                <a:ea typeface="Inter" panose="020B0604020202020204" charset="0"/>
              </a:rPr>
              <a:t> / Niš, 2021, p. 259-284</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8"/>
            </a:pPr>
            <a:r>
              <a:rPr lang="fr-FR" sz="1200" b="1" dirty="0" err="1">
                <a:latin typeface="Inter" panose="020B0604020202020204" charset="0"/>
                <a:ea typeface="Inter" panose="020B0604020202020204" charset="0"/>
              </a:rPr>
              <a:t>Mața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Țaran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Andreici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Težina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onlajn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zabave</a:t>
            </a:r>
            <a:r>
              <a:rPr lang="fr-FR" sz="1200" dirty="0">
                <a:latin typeface="Inter" panose="020B0604020202020204" charset="0"/>
                <a:ea typeface="Inter" panose="020B0604020202020204" charset="0"/>
              </a:rPr>
              <a:t> u </a:t>
            </a:r>
            <a:r>
              <a:rPr lang="fr-FR" sz="1200" dirty="0" err="1">
                <a:latin typeface="Inter" panose="020B0604020202020204" charset="0"/>
                <a:ea typeface="Inter" panose="020B0604020202020204" charset="0"/>
              </a:rPr>
              <a:t>svakodnevnom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životu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srpskih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adolescenata</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zbog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čega</a:t>
            </a:r>
            <a:r>
              <a:rPr lang="fr-FR" sz="1200" dirty="0">
                <a:latin typeface="Inter" panose="020B0604020202020204" charset="0"/>
                <a:ea typeface="Inter" panose="020B0604020202020204" charset="0"/>
              </a:rPr>
              <a:t> je </a:t>
            </a:r>
            <a:r>
              <a:rPr lang="fr-FR" sz="1200" dirty="0" err="1">
                <a:latin typeface="Inter" panose="020B0604020202020204" charset="0"/>
                <a:ea typeface="Inter" panose="020B0604020202020204" charset="0"/>
              </a:rPr>
              <a:t>bitno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ubediti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tinejdžere</a:t>
            </a:r>
            <a:r>
              <a:rPr lang="fr-FR" sz="1200" dirty="0">
                <a:latin typeface="Inter" panose="020B0604020202020204" charset="0"/>
                <a:ea typeface="Inter" panose="020B0604020202020204" charset="0"/>
              </a:rPr>
              <a:t> da se </a:t>
            </a:r>
            <a:r>
              <a:rPr lang="fr-FR" sz="1200" dirty="0" err="1">
                <a:latin typeface="Inter" panose="020B0604020202020204" charset="0"/>
                <a:ea typeface="Inter" panose="020B0604020202020204" charset="0"/>
              </a:rPr>
              <a:t>spoje</a:t>
            </a:r>
            <a:r>
              <a:rPr lang="fr-FR" sz="1200" dirty="0">
                <a:latin typeface="Inter" panose="020B0604020202020204" charset="0"/>
                <a:ea typeface="Inter" panose="020B0604020202020204" charset="0"/>
              </a:rPr>
              <a:t> sa </a:t>
            </a:r>
            <a:r>
              <a:rPr lang="fr-FR" sz="1200" dirty="0" err="1">
                <a:latin typeface="Inter" panose="020B0604020202020204" charset="0"/>
                <a:ea typeface="Inter" panose="020B0604020202020204" charset="0"/>
              </a:rPr>
              <a:t>smislenim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sadržajem</a:t>
            </a:r>
            <a:r>
              <a:rPr lang="fr-FR" sz="1200" dirty="0">
                <a:latin typeface="Inter" panose="020B0604020202020204" charset="0"/>
                <a:ea typeface="Inter" panose="020B0604020202020204" charset="0"/>
              </a:rPr>
              <a:t>?(The </a:t>
            </a:r>
            <a:r>
              <a:rPr lang="fr-FR" sz="1200" dirty="0" err="1">
                <a:latin typeface="Inter" panose="020B0604020202020204" charset="0"/>
                <a:ea typeface="Inter" panose="020B0604020202020204" charset="0"/>
              </a:rPr>
              <a:t>Weight</a:t>
            </a:r>
            <a:r>
              <a:rPr lang="fr-FR" sz="1200" dirty="0">
                <a:latin typeface="Inter" panose="020B0604020202020204" charset="0"/>
                <a:ea typeface="Inter" panose="020B0604020202020204" charset="0"/>
              </a:rPr>
              <a:t> of On Line Entertainment in Daily </a:t>
            </a:r>
            <a:r>
              <a:rPr lang="fr-FR" sz="1200" dirty="0" err="1">
                <a:latin typeface="Inter" panose="020B0604020202020204" charset="0"/>
                <a:ea typeface="Inter" panose="020B0604020202020204" charset="0"/>
              </a:rPr>
              <a:t>Lives</a:t>
            </a:r>
            <a:r>
              <a:rPr lang="fr-FR" sz="1200" dirty="0">
                <a:latin typeface="Inter" panose="020B0604020202020204" charset="0"/>
                <a:ea typeface="Inter" panose="020B0604020202020204" charset="0"/>
              </a:rPr>
              <a:t> of Adolescents – </a:t>
            </a:r>
            <a:r>
              <a:rPr lang="fr-FR" sz="1200" dirty="0" err="1">
                <a:latin typeface="Inter" panose="020B0604020202020204" charset="0"/>
                <a:ea typeface="Inter" panose="020B0604020202020204" charset="0"/>
              </a:rPr>
              <a:t>why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is</a:t>
            </a:r>
            <a:r>
              <a:rPr lang="fr-FR" sz="1200" dirty="0">
                <a:latin typeface="Inter" panose="020B0604020202020204" charset="0"/>
                <a:ea typeface="Inter" panose="020B0604020202020204" charset="0"/>
              </a:rPr>
              <a:t> Relevant to Persuade </a:t>
            </a:r>
            <a:r>
              <a:rPr lang="fr-FR" sz="1200" dirty="0" err="1">
                <a:latin typeface="Inter" panose="020B0604020202020204" charset="0"/>
                <a:ea typeface="Inter" panose="020B0604020202020204" charset="0"/>
              </a:rPr>
              <a:t>Teens</a:t>
            </a:r>
            <a:r>
              <a:rPr lang="fr-FR" sz="1200" dirty="0">
                <a:latin typeface="Inter" panose="020B0604020202020204" charset="0"/>
                <a:ea typeface="Inter" panose="020B0604020202020204" charset="0"/>
              </a:rPr>
              <a:t> to </a:t>
            </a:r>
            <a:r>
              <a:rPr lang="fr-FR" sz="1200" dirty="0" err="1">
                <a:latin typeface="Inter" panose="020B0604020202020204" charset="0"/>
                <a:ea typeface="Inter" panose="020B0604020202020204" charset="0"/>
              </a:rPr>
              <a:t>be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Connected</a:t>
            </a:r>
            <a:r>
              <a:rPr lang="fr-FR" sz="1200" dirty="0">
                <a:latin typeface="Inter" panose="020B0604020202020204" charset="0"/>
                <a:ea typeface="Inter" panose="020B0604020202020204" charset="0"/>
              </a:rPr>
              <a:t> to </a:t>
            </a:r>
            <a:r>
              <a:rPr lang="fr-FR" sz="1200" dirty="0" err="1">
                <a:latin typeface="Inter" panose="020B0604020202020204" charset="0"/>
                <a:ea typeface="Inter" panose="020B0604020202020204" charset="0"/>
              </a:rPr>
              <a:t>Meaningful</a:t>
            </a:r>
            <a:r>
              <a:rPr lang="fr-FR" sz="1200" dirty="0">
                <a:latin typeface="Inter" panose="020B0604020202020204" charset="0"/>
                <a:ea typeface="Inter" panose="020B0604020202020204" charset="0"/>
              </a:rPr>
              <a:t> Contents).”  </a:t>
            </a:r>
            <a:r>
              <a:rPr lang="fr-FR" sz="1200" i="1" dirty="0" err="1">
                <a:latin typeface="Inter" panose="020B0604020202020204" charset="0"/>
                <a:ea typeface="Inter" panose="020B0604020202020204" charset="0"/>
              </a:rPr>
              <a:t>Ishodišta</a:t>
            </a:r>
            <a:r>
              <a:rPr lang="fr-FR" sz="1200" dirty="0">
                <a:latin typeface="Inter" panose="020B0604020202020204" charset="0"/>
                <a:ea typeface="Inter" panose="020B0604020202020204" charset="0"/>
              </a:rPr>
              <a:t>,  Vol. VII,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Temišvar</a:t>
            </a:r>
            <a:r>
              <a:rPr lang="fr-FR" sz="1200" dirty="0">
                <a:latin typeface="Inter" panose="020B0604020202020204" charset="0"/>
                <a:ea typeface="Inter" panose="020B0604020202020204" charset="0"/>
              </a:rPr>
              <a:t>-Niš, pp. 349-354,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8"/>
            </a:pPr>
            <a:r>
              <a:rPr lang="fr-FR" sz="1200" b="1" dirty="0" err="1">
                <a:latin typeface="Inter" panose="020B0604020202020204" charset="0"/>
                <a:ea typeface="Inter" panose="020B0604020202020204" charset="0"/>
              </a:rPr>
              <a:t>Luminiţa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Vleja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Maria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Obstrucción</a:t>
            </a:r>
            <a:r>
              <a:rPr lang="fr-FR" sz="1200" dirty="0">
                <a:latin typeface="Inter" panose="020B0604020202020204" charset="0"/>
                <a:ea typeface="Inter" panose="020B0604020202020204" charset="0"/>
              </a:rPr>
              <a:t> de la </a:t>
            </a:r>
            <a:r>
              <a:rPr lang="fr-FR" sz="1200" dirty="0" err="1">
                <a:latin typeface="Inter" panose="020B0604020202020204" charset="0"/>
                <a:ea typeface="Inter" panose="020B0604020202020204" charset="0"/>
              </a:rPr>
              <a:t>expresividad</a:t>
            </a:r>
            <a:r>
              <a:rPr lang="fr-FR" sz="1200" dirty="0">
                <a:latin typeface="Inter" panose="020B0604020202020204" charset="0"/>
                <a:ea typeface="Inter" panose="020B0604020202020204" charset="0"/>
              </a:rPr>
              <a:t> en la </a:t>
            </a:r>
            <a:r>
              <a:rPr lang="fr-FR" sz="1200" dirty="0" err="1">
                <a:latin typeface="Inter" panose="020B0604020202020204" charset="0"/>
                <a:ea typeface="Inter" panose="020B0604020202020204" charset="0"/>
              </a:rPr>
              <a:t>traducción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literaria</a:t>
            </a:r>
            <a:r>
              <a:rPr lang="fr-FR" sz="1200" dirty="0">
                <a:latin typeface="Inter" panose="020B0604020202020204" charset="0"/>
                <a:ea typeface="Inter" panose="020B0604020202020204" charset="0"/>
              </a:rPr>
              <a:t>: Ana </a:t>
            </a:r>
            <a:r>
              <a:rPr lang="fr-FR" sz="1200" dirty="0" err="1">
                <a:latin typeface="Inter" panose="020B0604020202020204" charset="0"/>
                <a:ea typeface="Inter" panose="020B0604020202020204" charset="0"/>
              </a:rPr>
              <a:t>Blandiana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Proyectos</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pasado</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Sparizioni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cancellazioni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dimenticanze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nelle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letterature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romanze</a:t>
            </a:r>
            <a:r>
              <a:rPr lang="fr-FR" sz="1200" i="1" dirty="0">
                <a:latin typeface="Inter" panose="020B0604020202020204" charset="0"/>
                <a:ea typeface="Inter" panose="020B0604020202020204" charset="0"/>
              </a:rPr>
              <a:t>/ Disparitions, effacements, oublis dans les </a:t>
            </a:r>
            <a:r>
              <a:rPr lang="fr-FR" sz="1200" i="1" dirty="0" err="1">
                <a:latin typeface="Inter" panose="020B0604020202020204" charset="0"/>
                <a:ea typeface="Inter" panose="020B0604020202020204" charset="0"/>
              </a:rPr>
              <a:t>literatures</a:t>
            </a:r>
            <a:r>
              <a:rPr lang="fr-FR" sz="1200" i="1" dirty="0">
                <a:latin typeface="Inter" panose="020B0604020202020204" charset="0"/>
                <a:ea typeface="Inter" panose="020B0604020202020204" charset="0"/>
              </a:rPr>
              <a:t> romanes/ </a:t>
            </a:r>
            <a:r>
              <a:rPr lang="fr-FR" sz="1200" i="1" dirty="0" err="1">
                <a:latin typeface="Inter" panose="020B0604020202020204" charset="0"/>
                <a:ea typeface="Inter" panose="020B0604020202020204" charset="0"/>
              </a:rPr>
              <a:t>Desaparición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obliteración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olvido</a:t>
            </a:r>
            <a:r>
              <a:rPr lang="fr-FR" sz="1200" i="1" dirty="0">
                <a:latin typeface="Inter" panose="020B0604020202020204" charset="0"/>
                <a:ea typeface="Inter" panose="020B0604020202020204" charset="0"/>
              </a:rPr>
              <a:t> en las </a:t>
            </a:r>
            <a:r>
              <a:rPr lang="fr-FR" sz="1200" i="1" dirty="0" err="1">
                <a:latin typeface="Inter" panose="020B0604020202020204" charset="0"/>
                <a:ea typeface="Inter" panose="020B0604020202020204" charset="0"/>
              </a:rPr>
              <a:t>literaturas</a:t>
            </a:r>
            <a:r>
              <a:rPr lang="fr-FR" sz="1200" i="1" dirty="0">
                <a:latin typeface="Inter" panose="020B0604020202020204" charset="0"/>
                <a:ea typeface="Inter" panose="020B0604020202020204" charset="0"/>
              </a:rPr>
              <a:t> romances/ </a:t>
            </a:r>
            <a:r>
              <a:rPr lang="fr-FR" sz="1200" i="1" dirty="0" err="1">
                <a:latin typeface="Inter" panose="020B0604020202020204" charset="0"/>
                <a:ea typeface="Inter" panose="020B0604020202020204" charset="0"/>
              </a:rPr>
              <a:t>Desaparecimentos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apagamentos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esquecimentos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nas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literaturas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románicas</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vol I, Cluj-Napoca,  </a:t>
            </a:r>
            <a:r>
              <a:rPr lang="fr-FR" sz="1200" dirty="0" err="1">
                <a:latin typeface="Inter" panose="020B0604020202020204" charset="0"/>
                <a:ea typeface="Inter" panose="020B0604020202020204" charset="0"/>
              </a:rPr>
              <a:t>Presa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Clujeană</a:t>
            </a:r>
            <a:r>
              <a:rPr lang="fr-FR" sz="1200" dirty="0">
                <a:latin typeface="Inter" panose="020B0604020202020204" charset="0"/>
                <a:ea typeface="Inter" panose="020B0604020202020204" charset="0"/>
              </a:rPr>
              <a:t>, 2021, p. 525-538.</a:t>
            </a:r>
            <a:endParaRPr lang="en-US" sz="1200" dirty="0">
              <a:latin typeface="Inter" panose="020B0604020202020204" charset="0"/>
              <a:ea typeface="Inter" panose="020B0604020202020204" charset="0"/>
            </a:endParaRP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31</a:t>
            </a:r>
            <a:endParaRPr lang="en-US" sz="1103" spc="22" dirty="0">
              <a:solidFill>
                <a:srgbClr val="164F84"/>
              </a:solidFill>
              <a:latin typeface="Inter Bold"/>
            </a:endParaRPr>
          </a:p>
        </p:txBody>
      </p:sp>
      <p:sp>
        <p:nvSpPr>
          <p:cNvPr id="12" name="TextBox 11"/>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2001" y="7910025"/>
            <a:ext cx="2216151" cy="1477434"/>
          </a:xfrm>
          <a:prstGeom prst="rect">
            <a:avLst/>
          </a:prstGeom>
        </p:spPr>
      </p:pic>
    </p:spTree>
    <p:extLst>
      <p:ext uri="{BB962C8B-B14F-4D97-AF65-F5344CB8AC3E}">
        <p14:creationId xmlns:p14="http://schemas.microsoft.com/office/powerpoint/2010/main" val="142027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71467" y="2973864"/>
            <a:ext cx="6424414" cy="5578450"/>
          </a:xfrm>
          <a:prstGeom prst="rect">
            <a:avLst/>
          </a:prstGeom>
        </p:spPr>
        <p:txBody>
          <a:bodyPr wrap="square" lIns="0" tIns="0" rIns="0" bIns="0" rtlCol="0" anchor="t">
            <a:spAutoFit/>
          </a:bodyPr>
          <a:lstStyle/>
          <a:p>
            <a:pPr algn="just">
              <a:lnSpc>
                <a:spcPts val="1544"/>
              </a:lnSpc>
            </a:pPr>
            <a:r>
              <a:rPr lang="ro-RO" sz="1400" b="1" spc="22" dirty="0">
                <a:solidFill>
                  <a:srgbClr val="000000"/>
                </a:solidFill>
                <a:latin typeface="Inter"/>
              </a:rPr>
              <a:t>C</a:t>
            </a:r>
            <a:r>
              <a:rPr lang="en-US" sz="1400" b="1" spc="22" dirty="0">
                <a:solidFill>
                  <a:srgbClr val="000000"/>
                </a:solidFill>
                <a:latin typeface="Inter"/>
              </a:rPr>
              <a:t>. </a:t>
            </a:r>
            <a:r>
              <a:rPr lang="en-US" sz="1400" b="1" spc="22" dirty="0" err="1">
                <a:solidFill>
                  <a:srgbClr val="000000"/>
                </a:solidFill>
                <a:latin typeface="Inter"/>
              </a:rPr>
              <a:t>Articole</a:t>
            </a:r>
            <a:r>
              <a:rPr lang="en-US" sz="1400" b="1" spc="22" dirty="0">
                <a:solidFill>
                  <a:srgbClr val="000000"/>
                </a:solidFill>
                <a:latin typeface="Inter"/>
              </a:rPr>
              <a:t> </a:t>
            </a:r>
            <a:r>
              <a:rPr lang="en-US" sz="1400" b="1" spc="22" dirty="0" err="1">
                <a:solidFill>
                  <a:srgbClr val="000000"/>
                </a:solidFill>
                <a:latin typeface="Inter"/>
              </a:rPr>
              <a:t>publicate</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reviste</a:t>
            </a:r>
            <a:r>
              <a:rPr lang="en-US" sz="1400" b="1" spc="22" dirty="0">
                <a:solidFill>
                  <a:srgbClr val="000000"/>
                </a:solidFill>
                <a:latin typeface="Inter"/>
              </a:rPr>
              <a:t> de </a:t>
            </a:r>
            <a:r>
              <a:rPr lang="en-US" sz="1400" b="1" spc="22" dirty="0" err="1">
                <a:solidFill>
                  <a:srgbClr val="000000"/>
                </a:solidFill>
                <a:latin typeface="Inter"/>
              </a:rPr>
              <a:t>specialitate</a:t>
            </a:r>
            <a:r>
              <a:rPr lang="en-US" sz="1400" b="1" spc="22" dirty="0">
                <a:solidFill>
                  <a:srgbClr val="000000"/>
                </a:solidFill>
                <a:latin typeface="Inter"/>
              </a:rPr>
              <a:t>, </a:t>
            </a:r>
            <a:r>
              <a:rPr lang="en-US" sz="1400" b="1" spc="22" dirty="0" err="1">
                <a:solidFill>
                  <a:srgbClr val="000000"/>
                </a:solidFill>
                <a:latin typeface="Inter"/>
              </a:rPr>
              <a:t>neindexate</a:t>
            </a:r>
            <a:r>
              <a:rPr lang="en-US" sz="1400" b="1" spc="22" dirty="0">
                <a:solidFill>
                  <a:srgbClr val="000000"/>
                </a:solidFill>
                <a:latin typeface="Inter"/>
              </a:rPr>
              <a:t>, cu ISSN</a:t>
            </a:r>
            <a:endParaRPr lang="ro-RO" sz="1400" b="1" spc="22" dirty="0">
              <a:solidFill>
                <a:srgbClr val="000000"/>
              </a:solidFill>
              <a:latin typeface="Inter"/>
            </a:endParaRPr>
          </a:p>
          <a:p>
            <a:pPr algn="just">
              <a:lnSpc>
                <a:spcPts val="1544"/>
              </a:lnSpc>
            </a:pPr>
            <a:endParaRPr lang="ro-RO" sz="1103" spc="22" dirty="0">
              <a:solidFill>
                <a:srgbClr val="000000"/>
              </a:solidFill>
              <a:latin typeface="Inter"/>
            </a:endParaRPr>
          </a:p>
          <a:p>
            <a:pPr algn="just">
              <a:lnSpc>
                <a:spcPts val="1544"/>
              </a:lnSpc>
            </a:pPr>
            <a:endParaRPr lang="ro-RO" sz="1103" spc="22" dirty="0">
              <a:solidFill>
                <a:srgbClr val="000000"/>
              </a:solidFill>
              <a:latin typeface="Inter"/>
            </a:endParaRPr>
          </a:p>
          <a:p>
            <a:pPr indent="269875" algn="just">
              <a:lnSpc>
                <a:spcPts val="1540"/>
              </a:lnSpc>
              <a:buFont typeface="+mj-lt"/>
              <a:buAutoNum type="arabicPeriod"/>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Crăciun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„M-a </a:t>
            </a:r>
            <a:r>
              <a:rPr lang="fr-FR" sz="1200" dirty="0" err="1">
                <a:latin typeface="Inter" panose="020B0604020202020204" charset="0"/>
                <a:ea typeface="Inter" panose="020B0604020202020204" charset="0"/>
              </a:rPr>
              <a:t>fascinat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întotdeauna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cât</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vizionare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textele</a:t>
            </a:r>
            <a:r>
              <a:rPr lang="fr-FR" sz="1200" dirty="0">
                <a:latin typeface="Inter" panose="020B0604020202020204" charset="0"/>
                <a:ea typeface="Inter" panose="020B0604020202020204" charset="0"/>
              </a:rPr>
              <a:t> lui Rushdie.” </a:t>
            </a:r>
            <a:r>
              <a:rPr lang="fr-FR" sz="1200" i="1" dirty="0" err="1">
                <a:latin typeface="Inter" panose="020B0604020202020204" charset="0"/>
                <a:ea typeface="Inter" panose="020B0604020202020204" charset="0"/>
              </a:rPr>
              <a:t>Suplimentul</a:t>
            </a:r>
            <a:r>
              <a:rPr lang="fr-FR" sz="1200" i="1" dirty="0">
                <a:latin typeface="Inter" panose="020B0604020202020204" charset="0"/>
                <a:ea typeface="Inter" panose="020B0604020202020204" charset="0"/>
              </a:rPr>
              <a:t> de </a:t>
            </a:r>
            <a:r>
              <a:rPr lang="fr-FR" sz="1200" i="1" dirty="0" err="1">
                <a:latin typeface="Inter" panose="020B0604020202020204" charset="0"/>
                <a:ea typeface="Inter" panose="020B0604020202020204" charset="0"/>
              </a:rPr>
              <a:t>cultură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Iași</a:t>
            </a:r>
            <a:r>
              <a:rPr lang="fr-FR" sz="1200" dirty="0">
                <a:latin typeface="Inter" panose="020B0604020202020204" charset="0"/>
                <a:ea typeface="Inter" panose="020B0604020202020204" charset="0"/>
              </a:rPr>
              <a:t>, 21 </a:t>
            </a:r>
            <a:r>
              <a:rPr lang="fr-FR" sz="1200" dirty="0" err="1">
                <a:latin typeface="Inter" panose="020B0604020202020204" charset="0"/>
                <a:ea typeface="Inter" panose="020B0604020202020204" charset="0"/>
              </a:rPr>
              <a:t>iulie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err="1">
                <a:latin typeface="Inter" panose="020B0604020202020204" charset="0"/>
                <a:ea typeface="Inter" panose="020B0604020202020204" charset="0"/>
              </a:rPr>
              <a:t>Neli</a:t>
            </a:r>
            <a:r>
              <a:rPr lang="fr-FR" sz="1200" b="1" dirty="0">
                <a:latin typeface="Inter" panose="020B0604020202020204" charset="0"/>
                <a:ea typeface="Inter" panose="020B0604020202020204" charset="0"/>
              </a:rPr>
              <a:t> Ileana </a:t>
            </a:r>
            <a:r>
              <a:rPr lang="fr-FR" sz="1200" b="1" dirty="0" err="1">
                <a:latin typeface="Inter" panose="020B0604020202020204" charset="0"/>
                <a:ea typeface="Inter" panose="020B0604020202020204" charset="0"/>
              </a:rPr>
              <a:t>Eiben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Margareta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Gyurcsik</a:t>
            </a:r>
            <a:r>
              <a:rPr lang="fr-FR" sz="1200" dirty="0">
                <a:latin typeface="Inter" panose="020B0604020202020204" charset="0"/>
                <a:ea typeface="Inter" panose="020B0604020202020204" charset="0"/>
              </a:rPr>
              <a:t> ou le triple visage (professeure, chercheure, traductrice) d’une figure clé des études françaises à l’Université de l’Ouest de Timişoara.” </a:t>
            </a:r>
            <a:r>
              <a:rPr lang="fr-FR" sz="1200" i="1" dirty="0">
                <a:latin typeface="Inter" panose="020B0604020202020204" charset="0"/>
                <a:ea typeface="Inter" panose="020B0604020202020204" charset="0"/>
              </a:rPr>
              <a:t>Dialogues francophones</a:t>
            </a:r>
            <a:r>
              <a:rPr lang="fr-FR" sz="1200" dirty="0">
                <a:latin typeface="Inter" panose="020B0604020202020204" charset="0"/>
                <a:ea typeface="Inter" panose="020B0604020202020204" charset="0"/>
              </a:rPr>
              <a:t>, n ° 25/2021, p. 349-352.</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dirty="0">
                <a:latin typeface="Inter" panose="020B0604020202020204" charset="0"/>
                <a:ea typeface="Inter" panose="020B0604020202020204" charset="0"/>
              </a:rPr>
              <a:t>. “Mario Benedetti, </a:t>
            </a:r>
            <a:r>
              <a:rPr lang="fr-FR" sz="1200" dirty="0" err="1">
                <a:latin typeface="Inter" panose="020B0604020202020204" charset="0"/>
                <a:ea typeface="Inter" panose="020B0604020202020204" charset="0"/>
              </a:rPr>
              <a:t>celebrat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şi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recalibrat</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Observator</a:t>
            </a:r>
            <a:r>
              <a:rPr lang="fr-FR" sz="1200" i="1" dirty="0">
                <a:latin typeface="Inter" panose="020B0604020202020204" charset="0"/>
                <a:ea typeface="Inter" panose="020B0604020202020204" charset="0"/>
              </a:rPr>
              <a:t> cultural</a:t>
            </a:r>
            <a:r>
              <a:rPr lang="fr-FR" sz="1200" dirty="0">
                <a:latin typeface="Inter" panose="020B0604020202020204" charset="0"/>
                <a:ea typeface="Inter" panose="020B0604020202020204" charset="0"/>
              </a:rPr>
              <a:t>, nr. 1062, 2021, p. 6-7.</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O </a:t>
            </a:r>
            <a:r>
              <a:rPr lang="fr-FR" sz="1200" i="1" dirty="0" err="1">
                <a:latin typeface="Inter" panose="020B0604020202020204" charset="0"/>
                <a:ea typeface="Inter" panose="020B0604020202020204" charset="0"/>
              </a:rPr>
              <a:t>lungă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petală</a:t>
            </a:r>
            <a:r>
              <a:rPr lang="fr-FR" sz="1200" i="1" dirty="0">
                <a:latin typeface="Inter" panose="020B0604020202020204" charset="0"/>
                <a:ea typeface="Inter" panose="020B0604020202020204" charset="0"/>
              </a:rPr>
              <a:t> de mare</a:t>
            </a:r>
            <a:r>
              <a:rPr lang="fr-FR" sz="1200" dirty="0">
                <a:latin typeface="Inter" panose="020B0604020202020204" charset="0"/>
                <a:ea typeface="Inter" panose="020B0604020202020204" charset="0"/>
              </a:rPr>
              <a:t>: pro </a:t>
            </a:r>
            <a:r>
              <a:rPr lang="fr-FR" sz="1200" dirty="0" err="1">
                <a:latin typeface="Inter" panose="020B0604020202020204" charset="0"/>
                <a:ea typeface="Inter" panose="020B0604020202020204" charset="0"/>
              </a:rPr>
              <a:t>şi</a:t>
            </a:r>
            <a:r>
              <a:rPr lang="fr-FR" sz="1200" dirty="0">
                <a:latin typeface="Inter" panose="020B0604020202020204" charset="0"/>
                <a:ea typeface="Inter" panose="020B0604020202020204" charset="0"/>
              </a:rPr>
              <a:t> contra.” </a:t>
            </a:r>
            <a:r>
              <a:rPr lang="fr-FR" sz="1200" i="1" dirty="0" err="1">
                <a:latin typeface="Inter" panose="020B0604020202020204" charset="0"/>
                <a:ea typeface="Inter" panose="020B0604020202020204" charset="0"/>
              </a:rPr>
              <a:t>Observator</a:t>
            </a:r>
            <a:r>
              <a:rPr lang="fr-FR" sz="1200" i="1" dirty="0">
                <a:latin typeface="Inter" panose="020B0604020202020204" charset="0"/>
                <a:ea typeface="Inter" panose="020B0604020202020204" charset="0"/>
              </a:rPr>
              <a:t> cultural</a:t>
            </a:r>
            <a:r>
              <a:rPr lang="fr-FR" sz="1200" dirty="0">
                <a:latin typeface="Inter" panose="020B0604020202020204" charset="0"/>
                <a:ea typeface="Inter" panose="020B0604020202020204" charset="0"/>
              </a:rPr>
              <a:t>, nr. 1085, 2021, p. 14-15.</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a:latin typeface="Inter" panose="020B0604020202020204" charset="0"/>
                <a:ea typeface="Inter" panose="020B0604020202020204" charset="0"/>
              </a:rPr>
              <a:t>Irina Diana </a:t>
            </a:r>
            <a:r>
              <a:rPr lang="fr-FR" sz="1200" b="1" dirty="0" err="1">
                <a:latin typeface="Inter" panose="020B0604020202020204" charset="0"/>
                <a:ea typeface="Inter" panose="020B0604020202020204" charset="0"/>
              </a:rPr>
              <a:t>Mădroane</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 “(Self-)</a:t>
            </a:r>
            <a:r>
              <a:rPr lang="fr-FR" sz="1200" dirty="0" err="1">
                <a:latin typeface="Inter" panose="020B0604020202020204" charset="0"/>
                <a:ea typeface="Inter" panose="020B0604020202020204" charset="0"/>
              </a:rPr>
              <a:t>Reflections</a:t>
            </a:r>
            <a:r>
              <a:rPr lang="fr-FR" sz="1200" dirty="0">
                <a:latin typeface="Inter" panose="020B0604020202020204" charset="0"/>
                <a:ea typeface="Inter" panose="020B0604020202020204" charset="0"/>
              </a:rPr>
              <a:t> on the </a:t>
            </a:r>
            <a:r>
              <a:rPr lang="fr-FR" sz="1200" dirty="0" err="1">
                <a:latin typeface="Inter" panose="020B0604020202020204" charset="0"/>
                <a:ea typeface="Inter" panose="020B0604020202020204" charset="0"/>
              </a:rPr>
              <a:t>re-scaling</a:t>
            </a:r>
            <a:r>
              <a:rPr lang="fr-FR" sz="1200" dirty="0">
                <a:latin typeface="Inter" panose="020B0604020202020204" charset="0"/>
                <a:ea typeface="Inter" panose="020B0604020202020204" charset="0"/>
              </a:rPr>
              <a:t> of an </a:t>
            </a:r>
            <a:r>
              <a:rPr lang="fr-FR" sz="1200" dirty="0" err="1">
                <a:latin typeface="Inter" panose="020B0604020202020204" charset="0"/>
                <a:ea typeface="Inter" panose="020B0604020202020204" charset="0"/>
              </a:rPr>
              <a:t>academic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career</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Language</a:t>
            </a:r>
            <a:r>
              <a:rPr lang="fr-FR" sz="1200" i="1" dirty="0">
                <a:latin typeface="Inter" panose="020B0604020202020204" charset="0"/>
                <a:ea typeface="Inter" panose="020B0604020202020204" charset="0"/>
              </a:rPr>
              <a:t> and Power: </a:t>
            </a:r>
            <a:r>
              <a:rPr lang="fr-FR" sz="1200" i="1" dirty="0" err="1">
                <a:latin typeface="Inter" panose="020B0604020202020204" charset="0"/>
                <a:ea typeface="Inter" panose="020B0604020202020204" charset="0"/>
              </a:rPr>
              <a:t>Essays</a:t>
            </a:r>
            <a:r>
              <a:rPr lang="fr-FR" sz="1200" i="1" dirty="0">
                <a:latin typeface="Inter" panose="020B0604020202020204" charset="0"/>
                <a:ea typeface="Inter" panose="020B0604020202020204" charset="0"/>
              </a:rPr>
              <a:t> in </a:t>
            </a:r>
            <a:r>
              <a:rPr lang="fr-FR" sz="1200" i="1" dirty="0" err="1">
                <a:latin typeface="Inter" panose="020B0604020202020204" charset="0"/>
                <a:ea typeface="Inter" panose="020B0604020202020204" charset="0"/>
              </a:rPr>
              <a:t>Honour</a:t>
            </a:r>
            <a:r>
              <a:rPr lang="fr-FR" sz="1200" i="1" dirty="0">
                <a:latin typeface="Inter" panose="020B0604020202020204" charset="0"/>
                <a:ea typeface="Inter" panose="020B0604020202020204" charset="0"/>
              </a:rPr>
              <a:t> of Norman </a:t>
            </a:r>
            <a:r>
              <a:rPr lang="fr-FR" sz="1200" i="1" dirty="0" err="1">
                <a:latin typeface="Inter" panose="020B0604020202020204" charset="0"/>
                <a:ea typeface="Inter" panose="020B0604020202020204" charset="0"/>
              </a:rPr>
              <a:t>Fairclough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I. </a:t>
            </a:r>
            <a:r>
              <a:rPr lang="fr-FR" sz="1200" dirty="0" err="1">
                <a:latin typeface="Inter" panose="020B0604020202020204" charset="0"/>
                <a:ea typeface="Inter" panose="020B0604020202020204" charset="0"/>
              </a:rPr>
              <a:t>Fairclough</a:t>
            </a:r>
            <a:r>
              <a:rPr lang="fr-FR" sz="1200" dirty="0">
                <a:latin typeface="Inter" panose="020B0604020202020204" charset="0"/>
                <a:ea typeface="Inter" panose="020B0604020202020204" charset="0"/>
              </a:rPr>
              <a:t>, J. </a:t>
            </a:r>
            <a:r>
              <a:rPr lang="fr-FR" sz="1200" dirty="0" err="1">
                <a:latin typeface="Inter" panose="020B0604020202020204" charset="0"/>
                <a:ea typeface="Inter" panose="020B0604020202020204" charset="0"/>
              </a:rPr>
              <a:t>Mulderrig</a:t>
            </a:r>
            <a:r>
              <a:rPr lang="fr-FR" sz="1200" dirty="0">
                <a:latin typeface="Inter" panose="020B0604020202020204" charset="0"/>
                <a:ea typeface="Inter" panose="020B0604020202020204" charset="0"/>
              </a:rPr>
              <a:t>, K. </a:t>
            </a:r>
            <a:r>
              <a:rPr lang="fr-FR" sz="1200" dirty="0" err="1">
                <a:latin typeface="Inter" panose="020B0604020202020204" charset="0"/>
                <a:ea typeface="Inter" panose="020B0604020202020204" charset="0"/>
              </a:rPr>
              <a:t>Zotsmann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Independently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published</a:t>
            </a:r>
            <a:r>
              <a:rPr lang="fr-FR" sz="1200" dirty="0">
                <a:latin typeface="Inter" panose="020B0604020202020204" charset="0"/>
                <a:ea typeface="Inter" panose="020B0604020202020204" charset="0"/>
              </a:rPr>
              <a:t>/Amazon, pp. 250-253.</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err="1">
                <a:latin typeface="Inter" panose="020B0604020202020204" charset="0"/>
                <a:ea typeface="Inter" panose="020B0604020202020204" charset="0"/>
              </a:rPr>
              <a:t>Mihaj</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Radan</a:t>
            </a:r>
            <a:r>
              <a:rPr lang="fr-FR" sz="1200" b="1" dirty="0">
                <a:latin typeface="Inter" panose="020B0604020202020204" charset="0"/>
                <a:ea typeface="Inter" panose="020B0604020202020204" charset="0"/>
              </a:rPr>
              <a:t> N., Miliana-</a:t>
            </a:r>
            <a:r>
              <a:rPr lang="fr-FR" sz="1200" b="1" dirty="0" err="1">
                <a:latin typeface="Inter" panose="020B0604020202020204" charset="0"/>
                <a:ea typeface="Inter" panose="020B0604020202020204" charset="0"/>
              </a:rPr>
              <a:t>Radmila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Radan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Uscatu</a:t>
            </a:r>
            <a:r>
              <a:rPr lang="fr-FR" sz="1200" dirty="0">
                <a:latin typeface="Inter" panose="020B0604020202020204" charset="0"/>
                <a:ea typeface="Inter" panose="020B0604020202020204" charset="0"/>
              </a:rPr>
              <a:t>. “THE TERMINOLOGY OF WATERMILLAND THE VOCABULARY OF WATERMILLING IN THE SERBIAN DIALECT OF CARASOVA.”  </a:t>
            </a:r>
            <a:r>
              <a:rPr lang="fr-FR" sz="1200" i="1" dirty="0">
                <a:latin typeface="Inter" panose="020B0604020202020204" charset="0"/>
                <a:ea typeface="Inter" panose="020B0604020202020204" charset="0"/>
              </a:rPr>
              <a:t>ISHODIŠTA 7 (ORIGINATIONS)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Universităţii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2021, p. 259-279.</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a:latin typeface="Inter" panose="020B0604020202020204" charset="0"/>
                <a:ea typeface="Inter" panose="020B0604020202020204" charset="0"/>
              </a:rPr>
              <a:t>Maria </a:t>
            </a:r>
            <a:r>
              <a:rPr lang="fr-FR" sz="1200" b="1" dirty="0" err="1">
                <a:latin typeface="Inter" panose="020B0604020202020204" charset="0"/>
                <a:ea typeface="Inter" panose="020B0604020202020204" charset="0"/>
              </a:rPr>
              <a:t>Roxin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Else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Kornis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Versuch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eines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Porträts</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Deutsch-</a:t>
            </a:r>
            <a:r>
              <a:rPr lang="fr-FR" sz="1200" i="1" dirty="0" err="1">
                <a:latin typeface="Inter" panose="020B0604020202020204" charset="0"/>
                <a:ea typeface="Inter" panose="020B0604020202020204" charset="0"/>
              </a:rPr>
              <a:t>Rumänische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Hefte</a:t>
            </a:r>
            <a:r>
              <a:rPr lang="fr-FR" sz="1200" i="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H1, </a:t>
            </a:r>
            <a:r>
              <a:rPr lang="fr-FR" sz="1200" dirty="0" err="1">
                <a:latin typeface="Inter" panose="020B0604020202020204" charset="0"/>
                <a:ea typeface="Inter" panose="020B0604020202020204" charset="0"/>
              </a:rPr>
              <a:t>Jg</a:t>
            </a:r>
            <a:r>
              <a:rPr lang="fr-FR" sz="1200" dirty="0">
                <a:latin typeface="Inter" panose="020B0604020202020204" charset="0"/>
                <a:ea typeface="Inter" panose="020B0604020202020204" charset="0"/>
              </a:rPr>
              <a:t>. XXIV, 2021, p.10-12.</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err="1">
                <a:latin typeface="Inter" panose="020B0604020202020204" charset="0"/>
                <a:ea typeface="Inter" panose="020B0604020202020204" charset="0"/>
              </a:rPr>
              <a:t>Mața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Tăran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Andreici</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Михај</a:t>
            </a:r>
            <a:r>
              <a:rPr lang="fr-FR" sz="1200" dirty="0">
                <a:latin typeface="Inter" panose="020B0604020202020204" charset="0"/>
                <a:ea typeface="Inter" panose="020B0604020202020204" charset="0"/>
              </a:rPr>
              <a:t> Н. </a:t>
            </a:r>
            <a:r>
              <a:rPr lang="fr-FR" sz="1200" dirty="0" err="1">
                <a:latin typeface="Inter" panose="020B0604020202020204" charset="0"/>
                <a:ea typeface="Inter" panose="020B0604020202020204" charset="0"/>
              </a:rPr>
              <a:t>Радан</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Миљана-Радмила</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Радан</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Ускату</a:t>
            </a:r>
            <a:r>
              <a:rPr lang="fr-FR" sz="1200" dirty="0">
                <a:latin typeface="Inter" panose="020B0604020202020204" charset="0"/>
                <a:ea typeface="Inter" panose="020B0604020202020204" charset="0"/>
              </a:rPr>
              <a:t>, ВОДЕНИЧКА ТЕРМИНОЛОГИЈА И ВОДЕНИЧАРСКА ЛЕКСИКА У СРПСКОМ ГОВОРУ КАРАШЕВАКА</a:t>
            </a:r>
            <a:r>
              <a:rPr lang="ro-RO" sz="1200"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a:latin typeface="Inter" panose="020B0604020202020204" charset="0"/>
                <a:ea typeface="Inter" panose="020B0604020202020204" charset="0"/>
              </a:rPr>
              <a:t>Claudia </a:t>
            </a:r>
            <a:r>
              <a:rPr lang="fr-FR" sz="1200" b="1" dirty="0" err="1">
                <a:latin typeface="Inter" panose="020B0604020202020204" charset="0"/>
                <a:ea typeface="Inter" panose="020B0604020202020204" charset="0"/>
              </a:rPr>
              <a:t>Tulcan</a:t>
            </a:r>
            <a:r>
              <a:rPr lang="fr-FR" sz="1200" dirty="0">
                <a:latin typeface="Inter" panose="020B0604020202020204" charset="0"/>
                <a:ea typeface="Inter" panose="020B0604020202020204" charset="0"/>
              </a:rPr>
              <a:t>. “Markus Fischer, </a:t>
            </a:r>
            <a:r>
              <a:rPr lang="fr-FR" sz="1200" dirty="0" err="1">
                <a:latin typeface="Inter" panose="020B0604020202020204" charset="0"/>
                <a:ea typeface="Inter" panose="020B0604020202020204" charset="0"/>
              </a:rPr>
              <a:t>Ein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breites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Spektrum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germanistischer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Forschungsperspektiven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Neuester</a:t>
            </a:r>
            <a:r>
              <a:rPr lang="fr-FR" sz="1200" dirty="0">
                <a:latin typeface="Inter" panose="020B0604020202020204" charset="0"/>
                <a:ea typeface="Inter" panose="020B0604020202020204" charset="0"/>
              </a:rPr>
              <a:t> Band der „</a:t>
            </a:r>
            <a:r>
              <a:rPr lang="fr-FR" sz="1200" dirty="0" err="1">
                <a:latin typeface="Inter" panose="020B0604020202020204" charset="0"/>
                <a:ea typeface="Inter" panose="020B0604020202020204" charset="0"/>
              </a:rPr>
              <a:t>Temeswarer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Beiträge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zur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Germanistik</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erschienen</a:t>
            </a:r>
            <a:r>
              <a:rPr lang="fr-FR" sz="1200" dirty="0">
                <a:latin typeface="Inter" panose="020B0604020202020204" charset="0"/>
                <a:ea typeface="Inter" panose="020B0604020202020204" charset="0"/>
              </a:rPr>
              <a:t>. Band 17., </a:t>
            </a:r>
            <a:r>
              <a:rPr lang="fr-FR" sz="1200" dirty="0" err="1">
                <a:latin typeface="Inter" panose="020B0604020202020204" charset="0"/>
                <a:ea typeface="Inter" panose="020B0604020202020204" charset="0"/>
              </a:rPr>
              <a:t>Temeswar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Mirton</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Allgemeine Deutsche Zeitung/</a:t>
            </a:r>
            <a:r>
              <a:rPr lang="fr-FR" sz="1200" i="1" dirty="0" err="1">
                <a:latin typeface="Inter" panose="020B0604020202020204" charset="0"/>
                <a:ea typeface="Inter" panose="020B0604020202020204" charset="0"/>
              </a:rPr>
              <a:t>Banater</a:t>
            </a:r>
            <a:r>
              <a:rPr lang="fr-FR" sz="1200" i="1" dirty="0">
                <a:latin typeface="Inter" panose="020B0604020202020204" charset="0"/>
                <a:ea typeface="Inter" panose="020B0604020202020204" charset="0"/>
              </a:rPr>
              <a:t> Zeitung</a:t>
            </a:r>
            <a:r>
              <a:rPr lang="fr-FR" sz="1200" dirty="0">
                <a:latin typeface="Inter" panose="020B0604020202020204" charset="0"/>
                <a:ea typeface="Inter" panose="020B0604020202020204" charset="0"/>
              </a:rPr>
              <a:t>, 29 </a:t>
            </a:r>
            <a:r>
              <a:rPr lang="fr-FR" sz="1200" dirty="0" err="1">
                <a:latin typeface="Inter" panose="020B0604020202020204" charset="0"/>
                <a:ea typeface="Inter" panose="020B0604020202020204" charset="0"/>
              </a:rPr>
              <a:t>octombrie</a:t>
            </a:r>
            <a:r>
              <a:rPr lang="fr-FR" sz="1200" dirty="0">
                <a:latin typeface="Inter" panose="020B0604020202020204" charset="0"/>
                <a:ea typeface="Inter" panose="020B0604020202020204" charset="0"/>
              </a:rPr>
              <a:t> 2021, p.</a:t>
            </a:r>
            <a:r>
              <a:rPr lang="ro-RO" sz="1200"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9.</a:t>
            </a:r>
            <a:endParaRPr lang="en-US" sz="1200" dirty="0">
              <a:latin typeface="Inter" panose="020B0604020202020204" charset="0"/>
              <a:ea typeface="Inter" panose="020B0604020202020204" charset="0"/>
            </a:endParaRP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32</a:t>
            </a:r>
            <a:endParaRPr lang="en-US" sz="1103" spc="22" dirty="0">
              <a:solidFill>
                <a:srgbClr val="164F84"/>
              </a:solidFill>
              <a:latin typeface="Inter Bold"/>
            </a:endParaRPr>
          </a:p>
        </p:txBody>
      </p:sp>
      <p:sp>
        <p:nvSpPr>
          <p:cNvPr id="12" name="TextBox 11"/>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grpSp>
        <p:nvGrpSpPr>
          <p:cNvPr id="13" name="Google Shape;10265;p64"/>
          <p:cNvGrpSpPr/>
          <p:nvPr/>
        </p:nvGrpSpPr>
        <p:grpSpPr>
          <a:xfrm>
            <a:off x="3053522" y="8506572"/>
            <a:ext cx="1452955" cy="621360"/>
            <a:chOff x="732422" y="2990152"/>
            <a:chExt cx="1337773" cy="572102"/>
          </a:xfrm>
        </p:grpSpPr>
        <p:sp>
          <p:nvSpPr>
            <p:cNvPr id="14" name="Google Shape;10266;p64"/>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no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267;p64"/>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268;p64"/>
            <p:cNvSpPr/>
            <p:nvPr/>
          </p:nvSpPr>
          <p:spPr>
            <a:xfrm>
              <a:off x="732422" y="2990152"/>
              <a:ext cx="380716" cy="37944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269;p64"/>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w="9525" cap="flat" cmpd="sng">
              <a:solidFill>
                <a:srgbClr val="B3C3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270;p64"/>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271;p64"/>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640429" y="676839"/>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VII. TITLURI ONORIFICE, PREMII, DISTINCŢII</a:t>
            </a:r>
          </a:p>
        </p:txBody>
      </p:sp>
      <p:sp>
        <p:nvSpPr>
          <p:cNvPr id="9" name="TextBox 9"/>
          <p:cNvSpPr txBox="1"/>
          <p:nvPr/>
        </p:nvSpPr>
        <p:spPr>
          <a:xfrm>
            <a:off x="571467" y="3221875"/>
            <a:ext cx="6424414" cy="1943802"/>
          </a:xfrm>
          <a:prstGeom prst="rect">
            <a:avLst/>
          </a:prstGeom>
        </p:spPr>
        <p:txBody>
          <a:bodyPr wrap="square" lIns="0" tIns="0" rIns="0" bIns="0" rtlCol="0" anchor="t">
            <a:spAutoFit/>
          </a:bodyPr>
          <a:lstStyle/>
          <a:p>
            <a:pPr indent="354013" algn="just">
              <a:lnSpc>
                <a:spcPts val="170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Premiul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Scriitorul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Lunii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Iulie</a:t>
            </a:r>
            <a:r>
              <a:rPr lang="fr-FR" sz="1200" dirty="0">
                <a:latin typeface="Inter" panose="020B0604020202020204" charset="0"/>
                <a:ea typeface="Inter" panose="020B0604020202020204" charset="0"/>
              </a:rPr>
              <a:t> 2021 (Gala </a:t>
            </a:r>
            <a:r>
              <a:rPr lang="fr-FR" sz="1200" dirty="0" err="1">
                <a:latin typeface="Inter" panose="020B0604020202020204" charset="0"/>
                <a:ea typeface="Inter" panose="020B0604020202020204" charset="0"/>
              </a:rPr>
              <a:t>Scriitorii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Anului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Uniunea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Scriitorilor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România</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354013" algn="just">
              <a:lnSpc>
                <a:spcPts val="1700"/>
              </a:lnSpc>
              <a:buFont typeface="+mj-lt"/>
              <a:buAutoNum type="arabicPeriod"/>
            </a:pPr>
            <a:r>
              <a:rPr lang="fr-FR" sz="1200" b="1" dirty="0" err="1">
                <a:latin typeface="Inter" panose="020B0604020202020204" charset="0"/>
                <a:ea typeface="Inter" panose="020B0604020202020204" charset="0"/>
              </a:rPr>
              <a:t>Luminița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Frențiu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Diploma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merit</a:t>
            </a:r>
            <a:r>
              <a:rPr lang="fr-FR" sz="1200" dirty="0">
                <a:latin typeface="Inter" panose="020B0604020202020204" charset="0"/>
                <a:ea typeface="Inter" panose="020B0604020202020204" charset="0"/>
              </a:rPr>
              <a:t> – RSEAS 2021</a:t>
            </a:r>
            <a:r>
              <a:rPr lang="ro-RO"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indent="354013" algn="just">
              <a:lnSpc>
                <a:spcPts val="1700"/>
              </a:lnSpc>
              <a:buFont typeface="+mj-lt"/>
              <a:buAutoNum type="arabicPeriod"/>
            </a:pPr>
            <a:r>
              <a:rPr lang="fr-FR" sz="1200" b="1" dirty="0" err="1">
                <a:latin typeface="Inter" panose="020B0604020202020204" charset="0"/>
                <a:ea typeface="Inter" panose="020B0604020202020204" charset="0"/>
              </a:rPr>
              <a:t>Luminița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Frențiu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Diploma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onoare</a:t>
            </a:r>
            <a:r>
              <a:rPr lang="fr-FR" sz="1200" dirty="0">
                <a:latin typeface="Inter" panose="020B0604020202020204" charset="0"/>
                <a:ea typeface="Inter" panose="020B0604020202020204" charset="0"/>
              </a:rPr>
              <a:t> British Council 2021</a:t>
            </a:r>
            <a:r>
              <a:rPr lang="ro-RO"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indent="354013" algn="just">
              <a:lnSpc>
                <a:spcPts val="1700"/>
              </a:lnSpc>
              <a:buFont typeface="+mj-lt"/>
              <a:buAutoNum type="arabicPeriod"/>
            </a:pPr>
            <a:r>
              <a:rPr lang="fr-FR" sz="1200" b="1" dirty="0" err="1">
                <a:latin typeface="Inter" panose="020B0604020202020204" charset="0"/>
                <a:ea typeface="Inter" panose="020B0604020202020204" charset="0"/>
              </a:rPr>
              <a:t>Codruța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Goșa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Premiu</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excelență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oferit</a:t>
            </a:r>
            <a:r>
              <a:rPr lang="fr-FR" sz="1200" dirty="0">
                <a:latin typeface="Inter" panose="020B0604020202020204" charset="0"/>
                <a:ea typeface="Inter" panose="020B0604020202020204" charset="0"/>
              </a:rPr>
              <a:t> de British Council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promovarea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examenelor</a:t>
            </a:r>
            <a:r>
              <a:rPr lang="fr-FR" sz="1200" dirty="0">
                <a:latin typeface="Inter" panose="020B0604020202020204" charset="0"/>
                <a:ea typeface="Inter" panose="020B0604020202020204" charset="0"/>
              </a:rPr>
              <a:t> Cambridge CELA –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perioada</a:t>
            </a:r>
            <a:r>
              <a:rPr lang="fr-FR" sz="1200" dirty="0">
                <a:latin typeface="Inter" panose="020B0604020202020204" charset="0"/>
                <a:ea typeface="Inter" panose="020B0604020202020204" charset="0"/>
              </a:rPr>
              <a:t> 2017-2021</a:t>
            </a:r>
            <a:r>
              <a:rPr lang="ro-RO"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indent="354013" algn="just">
              <a:lnSpc>
                <a:spcPts val="1700"/>
              </a:lnSpc>
              <a:buFont typeface="+mj-lt"/>
              <a:buAutoNum type="arabicPeriod"/>
            </a:pPr>
            <a:r>
              <a:rPr lang="fr-FR" sz="1200" b="1" dirty="0">
                <a:latin typeface="Inter" panose="020B0604020202020204" charset="0"/>
                <a:ea typeface="Inter" panose="020B0604020202020204" charset="0"/>
              </a:rPr>
              <a:t>Irina Diana </a:t>
            </a:r>
            <a:r>
              <a:rPr lang="fr-FR" sz="1200" b="1" dirty="0" err="1">
                <a:latin typeface="Inter" panose="020B0604020202020204" charset="0"/>
                <a:ea typeface="Inter" panose="020B0604020202020204" charset="0"/>
              </a:rPr>
              <a:t>Mădroane</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Premiu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rezultatele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cercetării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articol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publicat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într</a:t>
            </a:r>
            <a:r>
              <a:rPr lang="fr-FR" sz="1200" dirty="0">
                <a:latin typeface="Inter" panose="020B0604020202020204" charset="0"/>
                <a:ea typeface="Inter" panose="020B0604020202020204" charset="0"/>
              </a:rPr>
              <a:t>-o </a:t>
            </a:r>
            <a:r>
              <a:rPr lang="fr-FR" sz="1200" dirty="0" err="1">
                <a:latin typeface="Inter" panose="020B0604020202020204" charset="0"/>
                <a:ea typeface="Inter" panose="020B0604020202020204" charset="0"/>
              </a:rPr>
              <a:t>revistă</a:t>
            </a:r>
            <a:r>
              <a:rPr lang="fr-FR" sz="1200" dirty="0">
                <a:latin typeface="Inter" panose="020B0604020202020204" charset="0"/>
                <a:ea typeface="Inter" panose="020B0604020202020204" charset="0"/>
              </a:rPr>
              <a:t> Web of Science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zona </a:t>
            </a:r>
            <a:r>
              <a:rPr lang="fr-FR" sz="1200" dirty="0" err="1">
                <a:latin typeface="Inter" panose="020B0604020202020204" charset="0"/>
                <a:ea typeface="Inter" panose="020B0604020202020204" charset="0"/>
              </a:rPr>
              <a:t>albă</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cercetării</a:t>
            </a:r>
            <a:r>
              <a:rPr lang="fr-FR" sz="1200" dirty="0">
                <a:latin typeface="Inter" panose="020B0604020202020204" charset="0"/>
                <a:ea typeface="Inter" panose="020B0604020202020204" charset="0"/>
              </a:rPr>
              <a:t> (Arts &amp; </a:t>
            </a:r>
            <a:r>
              <a:rPr lang="fr-FR" sz="1200" dirty="0" err="1">
                <a:latin typeface="Inter" panose="020B0604020202020204" charset="0"/>
                <a:ea typeface="Inter" panose="020B0604020202020204" charset="0"/>
              </a:rPr>
              <a:t>Humanities</a:t>
            </a:r>
            <a:r>
              <a:rPr lang="fr-FR" sz="1200" dirty="0">
                <a:latin typeface="Inter" panose="020B0604020202020204" charset="0"/>
                <a:ea typeface="Inter" panose="020B0604020202020204" charset="0"/>
              </a:rPr>
              <a:t> Citation Index), </a:t>
            </a:r>
            <a:r>
              <a:rPr lang="fr-FR" sz="1200" dirty="0" err="1">
                <a:latin typeface="Inter" panose="020B0604020202020204" charset="0"/>
                <a:ea typeface="Inter" panose="020B0604020202020204" charset="0"/>
              </a:rPr>
              <a:t>acordat</a:t>
            </a:r>
            <a:r>
              <a:rPr lang="fr-FR" sz="1200" dirty="0">
                <a:latin typeface="Inter" panose="020B0604020202020204" charset="0"/>
                <a:ea typeface="Inter" panose="020B0604020202020204" charset="0"/>
              </a:rPr>
              <a:t> de UEFISCDI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anul</a:t>
            </a:r>
            <a:r>
              <a:rPr lang="fr-FR" sz="1200" dirty="0">
                <a:latin typeface="Inter" panose="020B0604020202020204" charset="0"/>
                <a:ea typeface="Inter" panose="020B0604020202020204" charset="0"/>
              </a:rPr>
              <a:t> 2021 (PN-III-P1-1.1-PRECISI-2021-63216)</a:t>
            </a:r>
            <a:r>
              <a:rPr lang="ro-RO"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33</a:t>
            </a:r>
            <a:endParaRPr lang="en-US" sz="1103" spc="22" dirty="0">
              <a:solidFill>
                <a:srgbClr val="164F84"/>
              </a:solidFill>
              <a:latin typeface="Inter Bold"/>
            </a:endParaRPr>
          </a:p>
        </p:txBody>
      </p:sp>
      <p:sp>
        <p:nvSpPr>
          <p:cNvPr id="13" name="TextBox 12"/>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39" y="6984066"/>
            <a:ext cx="6268521" cy="183423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671363" y="910202"/>
            <a:ext cx="6275642" cy="474489"/>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VIII. GRANTURI ȘTIINȚIFICE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3</a:t>
            </a:r>
            <a:r>
              <a:rPr lang="en-US" sz="1103" spc="22" dirty="0">
                <a:solidFill>
                  <a:srgbClr val="164F84"/>
                </a:solidFill>
                <a:latin typeface="Inter Bold"/>
              </a:rPr>
              <a:t>4</a:t>
            </a:r>
          </a:p>
        </p:txBody>
      </p:sp>
      <p:sp>
        <p:nvSpPr>
          <p:cNvPr id="13" name="TextBox 9"/>
          <p:cNvSpPr txBox="1"/>
          <p:nvPr/>
        </p:nvSpPr>
        <p:spPr>
          <a:xfrm>
            <a:off x="571467" y="2770018"/>
            <a:ext cx="6375538" cy="6678751"/>
          </a:xfrm>
          <a:prstGeom prst="rect">
            <a:avLst/>
          </a:prstGeom>
        </p:spPr>
        <p:txBody>
          <a:bodyPr wrap="square" lIns="0" tIns="0" rIns="0" bIns="0" rtlCol="0" anchor="t">
            <a:spAutoFit/>
          </a:bodyPr>
          <a:lstStyle/>
          <a:p>
            <a:pPr indent="271463" algn="just">
              <a:lnSpc>
                <a:spcPts val="1540"/>
              </a:lnSpc>
              <a:buFont typeface="+mj-lt"/>
              <a:buAutoNum type="arabicPeriod"/>
            </a:pPr>
            <a:r>
              <a:rPr lang="fr-FR" sz="1200" b="1" dirty="0" err="1">
                <a:latin typeface="Inter" panose="020B0604020202020204" charset="0"/>
                <a:ea typeface="Inter" panose="020B0604020202020204" charset="0"/>
              </a:rPr>
              <a:t>Mirela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Boncea</a:t>
            </a:r>
            <a:r>
              <a:rPr lang="fr-FR" sz="1200" dirty="0">
                <a:latin typeface="Inter" panose="020B0604020202020204" charset="0"/>
                <a:ea typeface="Inter" panose="020B0604020202020204" charset="0"/>
              </a:rPr>
              <a:t>.</a:t>
            </a:r>
            <a:r>
              <a:rPr lang="fr-FR" sz="1200" b="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Membră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grantul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european</a:t>
            </a:r>
            <a:r>
              <a:rPr lang="fr-FR" sz="1200" dirty="0">
                <a:latin typeface="Inter" panose="020B0604020202020204" charset="0"/>
                <a:ea typeface="Inter" panose="020B0604020202020204" charset="0"/>
              </a:rPr>
              <a:t> UNITA: Grant Agreement </a:t>
            </a:r>
            <a:r>
              <a:rPr lang="fr-FR" sz="1200" dirty="0" err="1">
                <a:latin typeface="Inter" panose="020B0604020202020204" charset="0"/>
                <a:ea typeface="Inter" panose="020B0604020202020204" charset="0"/>
              </a:rPr>
              <a:t>number</a:t>
            </a:r>
            <a:r>
              <a:rPr lang="fr-FR" sz="1200" dirty="0">
                <a:latin typeface="Inter" panose="020B0604020202020204" charset="0"/>
                <a:ea typeface="Inter" panose="020B0604020202020204" charset="0"/>
              </a:rPr>
              <a:t>: 101004082 — UNITA — EAC-A02-2019 / EAC-A02-2019-1), </a:t>
            </a:r>
            <a:r>
              <a:rPr lang="fr-FR" sz="1200" dirty="0" err="1">
                <a:latin typeface="Inter" panose="020B0604020202020204" charset="0"/>
                <a:ea typeface="Inter" panose="020B0604020202020204" charset="0"/>
              </a:rPr>
              <a:t>finanțat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Programul</a:t>
            </a:r>
            <a:r>
              <a:rPr lang="fr-FR" sz="1200" dirty="0">
                <a:latin typeface="Inter" panose="020B0604020202020204" charset="0"/>
                <a:ea typeface="Inter" panose="020B0604020202020204" charset="0"/>
              </a:rPr>
              <a:t> Erasmus+ </a:t>
            </a:r>
            <a:r>
              <a:rPr lang="fr-FR" sz="1200" dirty="0" err="1">
                <a:latin typeface="Inter" panose="020B0604020202020204" charset="0"/>
                <a:ea typeface="Inter" panose="020B0604020202020204" charset="0"/>
              </a:rPr>
              <a:t>European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Pachetul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lucru</a:t>
            </a:r>
            <a:r>
              <a:rPr lang="fr-FR" sz="1200" dirty="0">
                <a:latin typeface="Inter" panose="020B0604020202020204" charset="0"/>
                <a:ea typeface="Inter" panose="020B0604020202020204" charset="0"/>
              </a:rPr>
              <a:t> WP3: UNITA </a:t>
            </a:r>
            <a:r>
              <a:rPr lang="fr-FR" sz="1200" dirty="0" err="1">
                <a:latin typeface="Inter" panose="020B0604020202020204" charset="0"/>
                <a:ea typeface="Inter" panose="020B0604020202020204" charset="0"/>
              </a:rPr>
              <a:t>Multilingualism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Responsabilă</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Task</a:t>
            </a:r>
            <a:r>
              <a:rPr lang="fr-FR" sz="1200" dirty="0">
                <a:latin typeface="Inter" panose="020B0604020202020204" charset="0"/>
                <a:ea typeface="Inter" panose="020B0604020202020204" charset="0"/>
              </a:rPr>
              <a:t> 2 "Putting </a:t>
            </a:r>
            <a:r>
              <a:rPr lang="fr-FR" sz="1200" dirty="0" err="1">
                <a:latin typeface="Inter" panose="020B0604020202020204" charset="0"/>
                <a:ea typeface="Inter" panose="020B0604020202020204" charset="0"/>
              </a:rPr>
              <a:t>inter-comprehension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into</a:t>
            </a:r>
            <a:r>
              <a:rPr lang="fr-FR" sz="1200" dirty="0">
                <a:latin typeface="Inter" panose="020B0604020202020204" charset="0"/>
                <a:ea typeface="Inter" panose="020B0604020202020204" charset="0"/>
              </a:rPr>
              <a:t> practice". </a:t>
            </a:r>
            <a:r>
              <a:rPr lang="fr-FR" sz="1200" dirty="0" err="1">
                <a:latin typeface="Inter" panose="020B0604020202020204" charset="0"/>
                <a:ea typeface="Inter" panose="020B0604020202020204" charset="0"/>
              </a:rPr>
              <a:t>Durata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proiectului</a:t>
            </a:r>
            <a:r>
              <a:rPr lang="fr-FR" sz="1200" dirty="0">
                <a:latin typeface="Inter" panose="020B0604020202020204" charset="0"/>
                <a:ea typeface="Inter" panose="020B0604020202020204" charset="0"/>
              </a:rPr>
              <a:t>: 2021-2024.</a:t>
            </a:r>
            <a:endParaRPr lang="en-US" sz="1200" b="1"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Mirela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Boncea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Membră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Dezvoltare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instituţională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internaţionalizare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toţi</a:t>
            </a:r>
            <a:r>
              <a:rPr lang="fr-FR" sz="1200" dirty="0">
                <a:latin typeface="Inter" panose="020B0604020202020204" charset="0"/>
                <a:ea typeface="Inter" panose="020B0604020202020204" charset="0"/>
              </a:rPr>
              <a:t> la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Timişoara”,  </a:t>
            </a:r>
            <a:r>
              <a:rPr lang="fr-FR" sz="1200" dirty="0" err="1">
                <a:latin typeface="Inter" panose="020B0604020202020204" charset="0"/>
                <a:ea typeface="Inter" panose="020B0604020202020204" charset="0"/>
              </a:rPr>
              <a:t>proiect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finanțat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Fondul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dezvoltare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instituțională</a:t>
            </a:r>
            <a:r>
              <a:rPr lang="fr-FR" sz="1200" dirty="0">
                <a:latin typeface="Inter" panose="020B0604020202020204" charset="0"/>
                <a:ea typeface="Inter" panose="020B0604020202020204" charset="0"/>
              </a:rPr>
              <a:t> CNFIS-FDI-2021-0369. </a:t>
            </a:r>
            <a:r>
              <a:rPr lang="fr-FR" sz="1200" dirty="0" err="1">
                <a:latin typeface="Inter" panose="020B0604020202020204" charset="0"/>
                <a:ea typeface="Inter" panose="020B0604020202020204" charset="0"/>
              </a:rPr>
              <a:t>Perioada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desfășurare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septembrie-noiembrie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UNITA </a:t>
            </a:r>
            <a:r>
              <a:rPr lang="fr-FR" sz="1200" i="1" dirty="0" err="1">
                <a:latin typeface="Inter" panose="020B0604020202020204" charset="0"/>
                <a:ea typeface="Inter" panose="020B0604020202020204" charset="0"/>
              </a:rPr>
              <a:t>Universitas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Montium</a:t>
            </a:r>
            <a:r>
              <a:rPr lang="fr-FR" sz="1200" dirty="0">
                <a:latin typeface="Inter" panose="020B0604020202020204" charset="0"/>
                <a:ea typeface="Inter" panose="020B0604020202020204" charset="0"/>
              </a:rPr>
              <a:t> 2020-2023, EPP-EUR-UNIV-2020 (Erasmus+ </a:t>
            </a:r>
            <a:r>
              <a:rPr lang="fr-FR" sz="1200" dirty="0" err="1">
                <a:latin typeface="Inter" panose="020B0604020202020204" charset="0"/>
                <a:ea typeface="Inter" panose="020B0604020202020204" charset="0"/>
              </a:rPr>
              <a:t>European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Universities</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Governance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Board</a:t>
            </a:r>
            <a:r>
              <a:rPr lang="fr-FR" sz="1200" dirty="0">
                <a:latin typeface="Inter" panose="020B0604020202020204" charset="0"/>
                <a:ea typeface="Inter" panose="020B0604020202020204" charset="0"/>
              </a:rPr>
              <a:t> – UVT (2020-2021).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Mădălina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Chitez</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Language</a:t>
            </a:r>
            <a:r>
              <a:rPr lang="fr-FR" sz="1200" dirty="0">
                <a:latin typeface="Inter" panose="020B0604020202020204" charset="0"/>
                <a:ea typeface="Inter" panose="020B0604020202020204" charset="0"/>
              </a:rPr>
              <a:t> in the </a:t>
            </a:r>
            <a:r>
              <a:rPr lang="fr-FR" sz="1200" dirty="0" err="1">
                <a:latin typeface="Inter" panose="020B0604020202020204" charset="0"/>
                <a:ea typeface="Inter" panose="020B0604020202020204" charset="0"/>
              </a:rPr>
              <a:t>Human</a:t>
            </a:r>
            <a:r>
              <a:rPr lang="fr-FR" sz="1200" dirty="0">
                <a:latin typeface="Inter" panose="020B0604020202020204" charset="0"/>
                <a:ea typeface="Inter" panose="020B0604020202020204" charset="0"/>
              </a:rPr>
              <a:t>-Machine </a:t>
            </a:r>
            <a:r>
              <a:rPr lang="fr-FR" sz="1200" dirty="0" err="1">
                <a:latin typeface="Inter" panose="020B0604020202020204" charset="0"/>
                <a:ea typeface="Inter" panose="020B0604020202020204" charset="0"/>
              </a:rPr>
              <a:t>Era</a:t>
            </a:r>
            <a:r>
              <a:rPr lang="fr-FR" sz="1200" dirty="0">
                <a:latin typeface="Inter" panose="020B0604020202020204" charset="0"/>
                <a:ea typeface="Inter" panose="020B0604020202020204" charset="0"/>
              </a:rPr>
              <a:t>, 2020-2024, COST Action CA19102 – </a:t>
            </a:r>
            <a:r>
              <a:rPr lang="fr-FR" sz="1200" dirty="0" err="1">
                <a:latin typeface="Inter" panose="020B0604020202020204" charset="0"/>
                <a:ea typeface="Inter" panose="020B0604020202020204" charset="0"/>
              </a:rPr>
              <a:t>membră</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rețelei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cercetare</a:t>
            </a:r>
            <a:r>
              <a:rPr lang="fr-FR" sz="1200" dirty="0">
                <a:latin typeface="Inter" panose="020B0604020202020204" charset="0"/>
                <a:ea typeface="Inter" panose="020B0604020202020204" charset="0"/>
              </a:rPr>
              <a:t> (MC Substitute </a:t>
            </a:r>
            <a:r>
              <a:rPr lang="fr-FR" sz="1200" dirty="0" err="1">
                <a:latin typeface="Inter" panose="020B0604020202020204" charset="0"/>
                <a:ea typeface="Inter" panose="020B0604020202020204" charset="0"/>
              </a:rPr>
              <a:t>România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Informații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suplimentare</a:t>
            </a:r>
            <a:r>
              <a:rPr lang="fr-FR" sz="1200" dirty="0">
                <a:latin typeface="Inter" panose="020B0604020202020204" charset="0"/>
                <a:ea typeface="Inter" panose="020B0604020202020204" charset="0"/>
              </a:rPr>
              <a:t>: https://lithme.eu/.</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Mădălina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Chitez</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ParlaMint</a:t>
            </a:r>
            <a:r>
              <a:rPr lang="fr-FR" sz="1200" dirty="0">
                <a:latin typeface="Inter" panose="020B0604020202020204" charset="0"/>
                <a:ea typeface="Inter" panose="020B0604020202020204" charset="0"/>
              </a:rPr>
              <a:t>, 2020-2021, CLARIN – </a:t>
            </a:r>
            <a:r>
              <a:rPr lang="fr-FR" sz="1200" dirty="0" err="1">
                <a:latin typeface="Inter" panose="020B0604020202020204" charset="0"/>
                <a:ea typeface="Inter" panose="020B0604020202020204" charset="0"/>
              </a:rPr>
              <a:t>membră</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echipei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ParlaMint</a:t>
            </a:r>
            <a:r>
              <a:rPr lang="fr-FR" sz="1200" dirty="0">
                <a:latin typeface="Inter" panose="020B0604020202020204" charset="0"/>
                <a:ea typeface="Inter" panose="020B0604020202020204" charset="0"/>
              </a:rPr>
              <a:t> RO. </a:t>
            </a:r>
            <a:r>
              <a:rPr lang="fr-FR" sz="1200" dirty="0" err="1">
                <a:latin typeface="Inter" panose="020B0604020202020204" charset="0"/>
                <a:ea typeface="Inter" panose="020B0604020202020204" charset="0"/>
              </a:rPr>
              <a:t>Informații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suplimentare</a:t>
            </a:r>
            <a:r>
              <a:rPr lang="fr-FR" sz="1200" dirty="0">
                <a:latin typeface="Inter" panose="020B0604020202020204" charset="0"/>
                <a:ea typeface="Inter" panose="020B0604020202020204" charset="0"/>
              </a:rPr>
              <a:t>:  </a:t>
            </a:r>
            <a:r>
              <a:rPr lang="fr-FR" sz="1200" u="sng" dirty="0">
                <a:latin typeface="Inter" panose="020B0604020202020204" charset="0"/>
                <a:ea typeface="Inter" panose="020B0604020202020204" charset="0"/>
                <a:hlinkClick r:id="rId2"/>
              </a:rPr>
              <a:t>https://romanian-parlamint.github.io/#stats</a:t>
            </a:r>
            <a:r>
              <a:rPr lang="fr-FR" sz="1200" u="sng"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Mădălina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Chitez</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a:t>
            </a:r>
            <a:r>
              <a:rPr lang="fr-FR" sz="1200" dirty="0">
                <a:latin typeface="Inter" panose="020B0604020202020204" charset="0"/>
                <a:ea typeface="Inter" panose="020B0604020202020204" charset="0"/>
              </a:rPr>
              <a:t>  Discipline-</a:t>
            </a:r>
            <a:r>
              <a:rPr lang="fr-FR" sz="1200" dirty="0" err="1">
                <a:latin typeface="Inter" panose="020B0604020202020204" charset="0"/>
                <a:ea typeface="Inter" panose="020B0604020202020204" charset="0"/>
              </a:rPr>
              <a:t>specific</a:t>
            </a:r>
            <a:r>
              <a:rPr lang="fr-FR" sz="1200" dirty="0">
                <a:latin typeface="Inter" panose="020B0604020202020204" charset="0"/>
                <a:ea typeface="Inter" panose="020B0604020202020204" charset="0"/>
              </a:rPr>
              <a:t> expert </a:t>
            </a:r>
            <a:r>
              <a:rPr lang="fr-FR" sz="1200" dirty="0" err="1">
                <a:latin typeface="Inter" panose="020B0604020202020204" charset="0"/>
                <a:ea typeface="Inter" panose="020B0604020202020204" charset="0"/>
              </a:rPr>
              <a:t>academic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writing</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Romanian</a:t>
            </a:r>
            <a:r>
              <a:rPr lang="fr-FR" sz="1200" dirty="0">
                <a:latin typeface="Inter" panose="020B0604020202020204" charset="0"/>
                <a:ea typeface="Inter" panose="020B0604020202020204" charset="0"/>
              </a:rPr>
              <a:t> and English: corpus-</a:t>
            </a:r>
            <a:r>
              <a:rPr lang="fr-FR" sz="1200" dirty="0" err="1">
                <a:latin typeface="Inter" panose="020B0604020202020204" charset="0"/>
                <a:ea typeface="Inter" panose="020B0604020202020204" charset="0"/>
              </a:rPr>
              <a:t>based</a:t>
            </a:r>
            <a:r>
              <a:rPr lang="fr-FR" sz="1200" dirty="0">
                <a:latin typeface="Inter" panose="020B0604020202020204" charset="0"/>
                <a:ea typeface="Inter" panose="020B0604020202020204" charset="0"/>
              </a:rPr>
              <a:t> contrastive </a:t>
            </a:r>
            <a:r>
              <a:rPr lang="fr-FR" sz="1200" dirty="0" err="1">
                <a:latin typeface="Inter" panose="020B0604020202020204" charset="0"/>
                <a:ea typeface="Inter" panose="020B0604020202020204" charset="0"/>
              </a:rPr>
              <a:t>analysis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models</a:t>
            </a:r>
            <a:r>
              <a:rPr lang="fr-FR" sz="1200" dirty="0">
                <a:latin typeface="Inter" panose="020B0604020202020204" charset="0"/>
                <a:ea typeface="Inter" panose="020B0604020202020204" charset="0"/>
              </a:rPr>
              <a:t> – DACRE( PN-III-P4-ID-PCE-2020-0821), </a:t>
            </a:r>
            <a:r>
              <a:rPr lang="fr-FR" sz="1200" dirty="0" err="1">
                <a:latin typeface="Inter" panose="020B0604020202020204" charset="0"/>
                <a:ea typeface="Inter" panose="020B0604020202020204" charset="0"/>
              </a:rPr>
              <a:t>finanțat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prin</a:t>
            </a:r>
            <a:r>
              <a:rPr lang="fr-FR" sz="1200" dirty="0">
                <a:latin typeface="Inter" panose="020B0604020202020204" charset="0"/>
                <a:ea typeface="Inter" panose="020B0604020202020204" charset="0"/>
              </a:rPr>
              <a:t> UEFISCDI – </a:t>
            </a:r>
            <a:r>
              <a:rPr lang="fr-FR" sz="1200" dirty="0" err="1">
                <a:latin typeface="Inter" panose="020B0604020202020204" charset="0"/>
                <a:ea typeface="Inter" panose="020B0604020202020204" charset="0"/>
              </a:rPr>
              <a:t>director</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proiect</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Mădălina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Chitez</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Academic</a:t>
            </a:r>
            <a:r>
              <a:rPr lang="fr-FR" sz="1200" dirty="0">
                <a:latin typeface="Inter" panose="020B0604020202020204" charset="0"/>
                <a:ea typeface="Inter" panose="020B0604020202020204" charset="0"/>
              </a:rPr>
              <a:t> genres at the </a:t>
            </a:r>
            <a:r>
              <a:rPr lang="fr-FR" sz="1200" dirty="0" err="1">
                <a:latin typeface="Inter" panose="020B0604020202020204" charset="0"/>
                <a:ea typeface="Inter" panose="020B0604020202020204" charset="0"/>
              </a:rPr>
              <a:t>crossroads</a:t>
            </a:r>
            <a:r>
              <a:rPr lang="fr-FR" sz="1200" dirty="0">
                <a:latin typeface="Inter" panose="020B0604020202020204" charset="0"/>
                <a:ea typeface="Inter" panose="020B0604020202020204" charset="0"/>
              </a:rPr>
              <a:t> of tradition and </a:t>
            </a:r>
            <a:r>
              <a:rPr lang="fr-FR" sz="1200" dirty="0" err="1">
                <a:latin typeface="Inter" panose="020B0604020202020204" charset="0"/>
                <a:ea typeface="Inter" panose="020B0604020202020204" charset="0"/>
              </a:rPr>
              <a:t>internationalization</a:t>
            </a:r>
            <a:r>
              <a:rPr lang="fr-FR" sz="1200" dirty="0">
                <a:latin typeface="Inter" panose="020B0604020202020204" charset="0"/>
                <a:ea typeface="Inter" panose="020B0604020202020204" charset="0"/>
              </a:rPr>
              <a:t>: Corpus -</a:t>
            </a:r>
            <a:r>
              <a:rPr lang="fr-FR" sz="1200" dirty="0" err="1">
                <a:latin typeface="Inter" panose="020B0604020202020204" charset="0"/>
                <a:ea typeface="Inter" panose="020B0604020202020204" charset="0"/>
              </a:rPr>
              <a:t>based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interlanguage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research</a:t>
            </a:r>
            <a:r>
              <a:rPr lang="fr-FR" sz="1200" dirty="0">
                <a:latin typeface="Inter" panose="020B0604020202020204" charset="0"/>
                <a:ea typeface="Inter" panose="020B0604020202020204" charset="0"/>
              </a:rPr>
              <a:t> on genre use in </a:t>
            </a:r>
            <a:r>
              <a:rPr lang="fr-FR" sz="1200" dirty="0" err="1">
                <a:latin typeface="Inter" panose="020B0604020202020204" charset="0"/>
                <a:ea typeface="Inter" panose="020B0604020202020204" charset="0"/>
              </a:rPr>
              <a:t>student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writing</a:t>
            </a:r>
            <a:r>
              <a:rPr lang="fr-FR" sz="1200" dirty="0">
                <a:latin typeface="Inter" panose="020B0604020202020204" charset="0"/>
                <a:ea typeface="Inter" panose="020B0604020202020204" charset="0"/>
              </a:rPr>
              <a:t> at </a:t>
            </a:r>
            <a:r>
              <a:rPr lang="fr-FR" sz="1200" dirty="0" err="1">
                <a:latin typeface="Inter" panose="020B0604020202020204" charset="0"/>
                <a:ea typeface="Inter" panose="020B0604020202020204" charset="0"/>
              </a:rPr>
              <a:t>Romanian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universities</a:t>
            </a:r>
            <a:r>
              <a:rPr lang="fr-FR" sz="1200" dirty="0">
                <a:latin typeface="Inter" panose="020B0604020202020204" charset="0"/>
                <a:ea typeface="Inter" panose="020B0604020202020204" charset="0"/>
              </a:rPr>
              <a:t> (ROGER), 2017-2022 (</a:t>
            </a:r>
            <a:r>
              <a:rPr lang="fr-FR" sz="1200" dirty="0" err="1">
                <a:latin typeface="Inter" panose="020B0604020202020204" charset="0"/>
                <a:ea typeface="Inter" panose="020B0604020202020204" charset="0"/>
              </a:rPr>
              <a:t>cod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a:t>
            </a:r>
            <a:r>
              <a:rPr lang="fr-FR" sz="1200" dirty="0">
                <a:latin typeface="Inter" panose="020B0604020202020204" charset="0"/>
                <a:ea typeface="Inter" panose="020B0604020202020204" charset="0"/>
              </a:rPr>
              <a:t>: IZ11Z0_16653), </a:t>
            </a:r>
            <a:r>
              <a:rPr lang="fr-FR" sz="1200" dirty="0" err="1">
                <a:latin typeface="Inter" panose="020B0604020202020204" charset="0"/>
                <a:ea typeface="Inter" panose="020B0604020202020204" charset="0"/>
              </a:rPr>
              <a:t>finanțat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cadrul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programului</a:t>
            </a:r>
            <a:r>
              <a:rPr lang="fr-FR" sz="1200" dirty="0">
                <a:latin typeface="Inter" panose="020B0604020202020204" charset="0"/>
                <a:ea typeface="Inter" panose="020B0604020202020204" charset="0"/>
              </a:rPr>
              <a:t> PROMYS (Promotion of Young </a:t>
            </a:r>
            <a:r>
              <a:rPr lang="fr-FR" sz="1200" dirty="0" err="1">
                <a:latin typeface="Inter" panose="020B0604020202020204" charset="0"/>
                <a:ea typeface="Inter" panose="020B0604020202020204" charset="0"/>
              </a:rPr>
              <a:t>Scientists</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Eastern</a:t>
            </a:r>
            <a:r>
              <a:rPr lang="fr-FR" sz="1200" dirty="0">
                <a:latin typeface="Inter" panose="020B0604020202020204" charset="0"/>
                <a:ea typeface="Inter" panose="020B0604020202020204" charset="0"/>
              </a:rPr>
              <a:t> Europe) de </a:t>
            </a:r>
            <a:r>
              <a:rPr lang="fr-FR" sz="1200" dirty="0" err="1">
                <a:latin typeface="Inter" panose="020B0604020202020204" charset="0"/>
                <a:ea typeface="Inter" panose="020B0604020202020204" charset="0"/>
              </a:rPr>
              <a:t>către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Swiss</a:t>
            </a:r>
            <a:r>
              <a:rPr lang="fr-FR" sz="1200" dirty="0">
                <a:latin typeface="Inter" panose="020B0604020202020204" charset="0"/>
                <a:ea typeface="Inter" panose="020B0604020202020204" charset="0"/>
              </a:rPr>
              <a:t> National Science </a:t>
            </a:r>
            <a:r>
              <a:rPr lang="fr-FR" sz="1200" dirty="0" err="1">
                <a:latin typeface="Inter" panose="020B0604020202020204" charset="0"/>
                <a:ea typeface="Inter" panose="020B0604020202020204" charset="0"/>
              </a:rPr>
              <a:t>Foundation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Elveția</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director</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proiect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Informații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suplimentare</a:t>
            </a:r>
            <a:r>
              <a:rPr lang="fr-FR" sz="1200" dirty="0">
                <a:latin typeface="Inter" panose="020B0604020202020204" charset="0"/>
                <a:ea typeface="Inter" panose="020B0604020202020204" charset="0"/>
              </a:rPr>
              <a:t>: http://p3.snf.ch/Default.aspx?query=madalina%20chitez.</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Anca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Ciocoiu</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Expert </a:t>
            </a:r>
            <a:r>
              <a:rPr lang="fr-FR" sz="1200" dirty="0" err="1">
                <a:latin typeface="Inter" panose="020B0604020202020204" charset="0"/>
                <a:ea typeface="Inter" panose="020B0604020202020204" charset="0"/>
              </a:rPr>
              <a:t>remedial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cadrul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echipei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titlul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Sprijin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integrat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acordat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studenților</a:t>
            </a:r>
            <a:r>
              <a:rPr lang="fr-FR" sz="1200" dirty="0">
                <a:latin typeface="Inter" panose="020B0604020202020204" charset="0"/>
                <a:ea typeface="Inter" panose="020B0604020202020204" charset="0"/>
              </a:rPr>
              <a:t> LIT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prevenirea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abandonului</a:t>
            </a:r>
            <a:r>
              <a:rPr lang="fr-FR" sz="1200" dirty="0">
                <a:latin typeface="Inter" panose="020B0604020202020204" charset="0"/>
                <a:ea typeface="Inter" panose="020B0604020202020204" charset="0"/>
              </a:rPr>
              <a:t>” AG382/SGU/SS/III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15.09.2020, </a:t>
            </a:r>
            <a:r>
              <a:rPr lang="fr-FR" sz="1200" dirty="0" err="1">
                <a:latin typeface="Inter" panose="020B0604020202020204" charset="0"/>
                <a:ea typeface="Inter" panose="020B0604020202020204" charset="0"/>
              </a:rPr>
              <a:t>proiect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finațat</a:t>
            </a:r>
            <a:r>
              <a:rPr lang="fr-FR" sz="1200" dirty="0">
                <a:latin typeface="Inter" panose="020B0604020202020204" charset="0"/>
                <a:ea typeface="Inter" panose="020B0604020202020204" charset="0"/>
              </a:rPr>
              <a:t> de MEC </a:t>
            </a:r>
            <a:r>
              <a:rPr lang="fr-FR" sz="1200" dirty="0" err="1">
                <a:latin typeface="Inter" panose="020B0604020202020204" charset="0"/>
                <a:ea typeface="Inter" panose="020B0604020202020204" charset="0"/>
              </a:rPr>
              <a:t>prin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privind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Învățământul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Secundar</a:t>
            </a:r>
            <a:r>
              <a:rPr lang="fr-FR" sz="1200" dirty="0">
                <a:latin typeface="Inter" panose="020B0604020202020204" charset="0"/>
                <a:ea typeface="Inter" panose="020B0604020202020204" charset="0"/>
              </a:rPr>
              <a:t> (ROSE).</a:t>
            </a:r>
          </a:p>
          <a:p>
            <a:pPr indent="271463" algn="just">
              <a:buFont typeface="+mj-lt"/>
              <a:buAutoNum type="arabicPeriod"/>
            </a:pPr>
            <a:r>
              <a:rPr lang="fr-FR" sz="1200" b="1" dirty="0" err="1">
                <a:latin typeface="Inter" panose="020B0604020202020204" charset="0"/>
                <a:ea typeface="Inter" panose="020B0604020202020204" charset="0"/>
              </a:rPr>
              <a:t>Anca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Ciocoiu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Mentor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cadrul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echipei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titlul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Sprijin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integrat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acordat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studenților</a:t>
            </a:r>
            <a:r>
              <a:rPr lang="fr-FR" sz="1200" dirty="0">
                <a:latin typeface="Inter" panose="020B0604020202020204" charset="0"/>
                <a:ea typeface="Inter" panose="020B0604020202020204" charset="0"/>
              </a:rPr>
              <a:t> LIT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prevenirea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abandonului</a:t>
            </a:r>
            <a:r>
              <a:rPr lang="fr-FR" sz="1200" dirty="0">
                <a:latin typeface="Inter" panose="020B0604020202020204" charset="0"/>
                <a:ea typeface="Inter" panose="020B0604020202020204" charset="0"/>
              </a:rPr>
              <a:t>” AG382/SGU/SS/III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15.09.2020, </a:t>
            </a:r>
            <a:r>
              <a:rPr lang="fr-FR" sz="1200" dirty="0" err="1">
                <a:latin typeface="Inter" panose="020B0604020202020204" charset="0"/>
                <a:ea typeface="Inter" panose="020B0604020202020204" charset="0"/>
              </a:rPr>
              <a:t>proiect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finațat</a:t>
            </a:r>
            <a:r>
              <a:rPr lang="fr-FR" sz="1200" dirty="0">
                <a:latin typeface="Inter" panose="020B0604020202020204" charset="0"/>
                <a:ea typeface="Inter" panose="020B0604020202020204" charset="0"/>
              </a:rPr>
              <a:t> de MEC </a:t>
            </a:r>
            <a:r>
              <a:rPr lang="fr-FR" sz="1200" dirty="0" err="1">
                <a:latin typeface="Inter" panose="020B0604020202020204" charset="0"/>
                <a:ea typeface="Inter" panose="020B0604020202020204" charset="0"/>
              </a:rPr>
              <a:t>prin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privind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Învățământul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Secundar</a:t>
            </a:r>
            <a:r>
              <a:rPr lang="fr-FR" sz="1200" dirty="0">
                <a:latin typeface="Inter" panose="020B0604020202020204" charset="0"/>
                <a:ea typeface="Inter" panose="020B0604020202020204" charset="0"/>
              </a:rPr>
              <a:t> (ROSE).</a:t>
            </a:r>
            <a:endParaRPr lang="en-US" sz="1200" dirty="0">
              <a:latin typeface="Inter" panose="020B0604020202020204" charset="0"/>
              <a:ea typeface="Inter" panose="020B0604020202020204" charset="0"/>
            </a:endParaRPr>
          </a:p>
          <a:p>
            <a:pPr indent="271463" algn="just">
              <a:buFont typeface="+mj-lt"/>
              <a:buAutoNum type="arabicPeriod"/>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Crăciun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ROSE </a:t>
            </a:r>
            <a:r>
              <a:rPr lang="fr-FR" sz="1200" dirty="0">
                <a:latin typeface="Inter" panose="020B0604020202020204" charset="0"/>
                <a:ea typeface="Inter" panose="020B0604020202020204" charset="0"/>
              </a:rPr>
              <a:t>AG 274</a:t>
            </a:r>
            <a:r>
              <a:rPr lang="fr-FR" sz="1200" i="1" dirty="0">
                <a:latin typeface="Inter" panose="020B0604020202020204" charset="0"/>
                <a:ea typeface="Inter" panose="020B0604020202020204" charset="0"/>
              </a:rPr>
              <a:t>„Servicii </a:t>
            </a:r>
            <a:r>
              <a:rPr lang="fr-FR" sz="1200" i="1" dirty="0" err="1">
                <a:latin typeface="Inter" panose="020B0604020202020204" charset="0"/>
                <a:ea typeface="Inter" panose="020B0604020202020204" charset="0"/>
              </a:rPr>
              <a:t>socio-educative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oferite</a:t>
            </a:r>
            <a:r>
              <a:rPr lang="fr-FR" sz="1200" i="1" dirty="0">
                <a:latin typeface="Inter" panose="020B0604020202020204" charset="0"/>
                <a:ea typeface="Inter" panose="020B0604020202020204" charset="0"/>
              </a:rPr>
              <a:t> de FLIT </a:t>
            </a:r>
            <a:r>
              <a:rPr lang="fr-FR" sz="1200" i="1" dirty="0" err="1">
                <a:latin typeface="Inter" panose="020B0604020202020204" charset="0"/>
                <a:ea typeface="Inter" panose="020B0604020202020204" charset="0"/>
              </a:rPr>
              <a:t>pentru</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prevenirea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abandonului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studenților</a:t>
            </a:r>
            <a:r>
              <a:rPr lang="fr-FR" sz="1200" i="1" dirty="0">
                <a:latin typeface="Inter" panose="020B0604020202020204" charset="0"/>
                <a:ea typeface="Inter" panose="020B0604020202020204" charset="0"/>
              </a:rPr>
              <a:t>-SEE-FLIT” </a:t>
            </a:r>
            <a:r>
              <a:rPr lang="fr-FR" sz="1200" dirty="0">
                <a:latin typeface="Inter" panose="020B0604020202020204" charset="0"/>
                <a:ea typeface="Inter" panose="020B0604020202020204" charset="0"/>
              </a:rPr>
              <a:t>(2019-2021).</a:t>
            </a:r>
            <a:endParaRPr lang="en-US" sz="1200" dirty="0">
              <a:latin typeface="Inter" panose="020B0604020202020204" charset="0"/>
              <a:ea typeface="Inter" panose="020B0604020202020204" charset="0"/>
            </a:endParaRPr>
          </a:p>
          <a:p>
            <a:pPr indent="271463" algn="just">
              <a:buFont typeface="+mj-lt"/>
              <a:buAutoNum type="arabicPeriod"/>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Crăciun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ROSE AG 382, „</a:t>
            </a:r>
            <a:r>
              <a:rPr lang="fr-FR" sz="1200" dirty="0" err="1">
                <a:latin typeface="Inter" panose="020B0604020202020204" charset="0"/>
                <a:ea typeface="Inter" panose="020B0604020202020204" charset="0"/>
              </a:rPr>
              <a:t>Sprijin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integrat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acordat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studenților</a:t>
            </a:r>
            <a:r>
              <a:rPr lang="fr-FR" sz="1200" dirty="0">
                <a:latin typeface="Inter" panose="020B0604020202020204" charset="0"/>
                <a:ea typeface="Inter" panose="020B0604020202020204" charset="0"/>
              </a:rPr>
              <a:t> LIT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prevenirea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abandonului</a:t>
            </a:r>
            <a:r>
              <a:rPr lang="fr-FR" sz="1200" dirty="0">
                <a:latin typeface="Inter" panose="020B0604020202020204" charset="0"/>
                <a:ea typeface="Inter" panose="020B0604020202020204" charset="0"/>
              </a:rPr>
              <a:t>” (2020-2022).</a:t>
            </a:r>
            <a:endParaRPr lang="en-US" sz="1200" dirty="0">
              <a:latin typeface="Inter" panose="020B0604020202020204" charset="0"/>
              <a:ea typeface="Inter" panose="020B0604020202020204" charset="0"/>
            </a:endParaRPr>
          </a:p>
        </p:txBody>
      </p:sp>
      <p:sp>
        <p:nvSpPr>
          <p:cNvPr id="14"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671363" y="910202"/>
            <a:ext cx="6275642" cy="474489"/>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VIII. GRANTURI ȘTIINȚIFICE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3</a:t>
            </a:r>
            <a:r>
              <a:rPr lang="en-US" sz="1103" spc="22" dirty="0">
                <a:solidFill>
                  <a:srgbClr val="164F84"/>
                </a:solidFill>
                <a:latin typeface="Inter Bold"/>
              </a:rPr>
              <a:t>5</a:t>
            </a:r>
          </a:p>
        </p:txBody>
      </p:sp>
      <p:sp>
        <p:nvSpPr>
          <p:cNvPr id="13" name="TextBox 9"/>
          <p:cNvSpPr txBox="1"/>
          <p:nvPr/>
        </p:nvSpPr>
        <p:spPr>
          <a:xfrm>
            <a:off x="571467" y="2770018"/>
            <a:ext cx="6375538" cy="6463308"/>
          </a:xfrm>
          <a:prstGeom prst="rect">
            <a:avLst/>
          </a:prstGeom>
        </p:spPr>
        <p:txBody>
          <a:bodyPr wrap="square" lIns="0" tIns="0" rIns="0" bIns="0" rtlCol="0" anchor="t">
            <a:spAutoFit/>
          </a:bodyPr>
          <a:lstStyle/>
          <a:p>
            <a:pPr indent="271463" algn="just">
              <a:buFont typeface="+mj-lt"/>
              <a:buAutoNum type="arabicPeriod" startAt="12"/>
            </a:pPr>
            <a:r>
              <a:rPr lang="fr-FR" sz="1200" b="1" dirty="0" err="1">
                <a:latin typeface="Inter" panose="020B0604020202020204" charset="0"/>
                <a:ea typeface="Inter" panose="020B0604020202020204" charset="0"/>
              </a:rPr>
              <a:t>Codruța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Goșa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tutore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sub-proiectul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Servicii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socio-educative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oferite</a:t>
            </a:r>
            <a:r>
              <a:rPr lang="fr-FR" sz="1200" dirty="0">
                <a:latin typeface="Inter" panose="020B0604020202020204" charset="0"/>
                <a:ea typeface="Inter" panose="020B0604020202020204" charset="0"/>
              </a:rPr>
              <a:t> de FLIT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prevenirea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abandonului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studenților</a:t>
            </a:r>
            <a:r>
              <a:rPr lang="fr-FR" sz="1200" dirty="0">
                <a:latin typeface="Inter" panose="020B0604020202020204" charset="0"/>
                <a:ea typeface="Inter" panose="020B0604020202020204" charset="0"/>
              </a:rPr>
              <a:t> (SSE-FLIT),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schema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granturi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cadrul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privind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Învățământul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Terțiar</a:t>
            </a:r>
            <a:r>
              <a:rPr lang="fr-FR" sz="1200" dirty="0">
                <a:latin typeface="Inter" panose="020B0604020202020204" charset="0"/>
                <a:ea typeface="Inter" panose="020B0604020202020204" charset="0"/>
              </a:rPr>
              <a:t> (ROSE), </a:t>
            </a:r>
            <a:r>
              <a:rPr lang="fr-FR" sz="1200" dirty="0" err="1">
                <a:latin typeface="Inter" panose="020B0604020202020204" charset="0"/>
                <a:ea typeface="Inter" panose="020B0604020202020204" charset="0"/>
              </a:rPr>
              <a:t>Acord</a:t>
            </a:r>
            <a:r>
              <a:rPr lang="fr-FR" sz="1200" dirty="0">
                <a:latin typeface="Inter" panose="020B0604020202020204" charset="0"/>
                <a:ea typeface="Inter" panose="020B0604020202020204" charset="0"/>
              </a:rPr>
              <a:t> de Grant AG 274/SGU/NC/II, 2019-2021.</a:t>
            </a:r>
            <a:endParaRPr lang="en-US" sz="1200" dirty="0">
              <a:latin typeface="Inter" panose="020B0604020202020204" charset="0"/>
              <a:ea typeface="Inter" panose="020B0604020202020204" charset="0"/>
            </a:endParaRPr>
          </a:p>
          <a:p>
            <a:pPr indent="271463" algn="just">
              <a:buFont typeface="+mj-lt"/>
              <a:buAutoNum type="arabicPeriod" startAt="12"/>
            </a:pPr>
            <a:r>
              <a:rPr lang="fr-FR" sz="1200" b="1" dirty="0" err="1">
                <a:latin typeface="Inter" panose="020B0604020202020204" charset="0"/>
                <a:ea typeface="Inter" panose="020B0604020202020204" charset="0"/>
              </a:rPr>
              <a:t>Codruța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Goșa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a:t>
            </a:r>
            <a:r>
              <a:rPr lang="fr-FR" sz="1200" dirty="0">
                <a:latin typeface="Inter" panose="020B0604020202020204" charset="0"/>
                <a:ea typeface="Inter" panose="020B0604020202020204" charset="0"/>
              </a:rPr>
              <a:t> AWICNET </a:t>
            </a:r>
            <a:r>
              <a:rPr lang="fr-FR" sz="1200" dirty="0" err="1">
                <a:latin typeface="Inter" panose="020B0604020202020204" charset="0"/>
                <a:ea typeface="Inter" panose="020B0604020202020204" charset="0"/>
              </a:rPr>
              <a:t>Academic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Writing</a:t>
            </a:r>
            <a:r>
              <a:rPr lang="fr-FR" sz="1200" dirty="0">
                <a:latin typeface="Inter" panose="020B0604020202020204" charset="0"/>
                <a:ea typeface="Inter" panose="020B0604020202020204" charset="0"/>
              </a:rPr>
              <a:t> Collection Network</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Swiss</a:t>
            </a:r>
            <a:r>
              <a:rPr lang="fr-FR" sz="1200" dirty="0">
                <a:latin typeface="Inter" panose="020B0604020202020204" charset="0"/>
                <a:ea typeface="Inter" panose="020B0604020202020204" charset="0"/>
              </a:rPr>
              <a:t> National Science </a:t>
            </a:r>
            <a:r>
              <a:rPr lang="fr-FR" sz="1200" dirty="0" err="1">
                <a:latin typeface="Inter" panose="020B0604020202020204" charset="0"/>
                <a:ea typeface="Inter" panose="020B0604020202020204" charset="0"/>
              </a:rPr>
              <a:t>Foundation</a:t>
            </a:r>
            <a:r>
              <a:rPr lang="fr-FR" sz="1200" dirty="0">
                <a:latin typeface="Inter" panose="020B0604020202020204" charset="0"/>
                <a:ea typeface="Inter" panose="020B0604020202020204" charset="0"/>
              </a:rPr>
              <a:t> (SNSF), PROMYS (Promotion of </a:t>
            </a:r>
            <a:r>
              <a:rPr lang="fr-FR" sz="1200" dirty="0" err="1">
                <a:latin typeface="Inter" panose="020B0604020202020204" charset="0"/>
                <a:ea typeface="Inter" panose="020B0604020202020204" charset="0"/>
              </a:rPr>
              <a:t>young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scientists</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Eastern</a:t>
            </a:r>
            <a:r>
              <a:rPr lang="fr-FR" sz="1200" dirty="0">
                <a:latin typeface="Inter" panose="020B0604020202020204" charset="0"/>
                <a:ea typeface="Inter" panose="020B0604020202020204" charset="0"/>
              </a:rPr>
              <a:t> Europe, 2019-2021.</a:t>
            </a:r>
            <a:endParaRPr lang="en-US" sz="1200" dirty="0">
              <a:latin typeface="Inter" panose="020B0604020202020204" charset="0"/>
              <a:ea typeface="Inter" panose="020B0604020202020204" charset="0"/>
            </a:endParaRPr>
          </a:p>
          <a:p>
            <a:pPr indent="271463" algn="just">
              <a:buFont typeface="+mj-lt"/>
              <a:buAutoNum type="arabicPeriod" startAt="12"/>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I+D+i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finanţat</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Guvernul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Spaniol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coordonat</a:t>
            </a:r>
            <a:r>
              <a:rPr lang="fr-FR" sz="1200" dirty="0">
                <a:latin typeface="Inter" panose="020B0604020202020204" charset="0"/>
                <a:ea typeface="Inter" panose="020B0604020202020204" charset="0"/>
              </a:rPr>
              <a:t> de Emilio </a:t>
            </a:r>
            <a:r>
              <a:rPr lang="fr-FR" sz="1200" dirty="0" err="1">
                <a:latin typeface="Inter" panose="020B0604020202020204" charset="0"/>
                <a:ea typeface="Inter" panose="020B0604020202020204" charset="0"/>
              </a:rPr>
              <a:t>Gallardo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Saborido</a:t>
            </a:r>
            <a:r>
              <a:rPr lang="fr-FR" sz="1200" dirty="0">
                <a:latin typeface="Inter" panose="020B0604020202020204" charset="0"/>
                <a:ea typeface="Inter" panose="020B0604020202020204" charset="0"/>
              </a:rPr>
              <a:t> (CSIC, </a:t>
            </a:r>
            <a:r>
              <a:rPr lang="fr-FR" sz="1200" dirty="0" err="1">
                <a:latin typeface="Inter" panose="020B0604020202020204" charset="0"/>
                <a:ea typeface="Inter" panose="020B0604020202020204" charset="0"/>
              </a:rPr>
              <a:t>Spania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Escritores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latinoamericanos</a:t>
            </a:r>
            <a:r>
              <a:rPr lang="fr-FR" sz="1200" dirty="0">
                <a:latin typeface="Inter" panose="020B0604020202020204" charset="0"/>
                <a:ea typeface="Inter" panose="020B0604020202020204" charset="0"/>
              </a:rPr>
              <a:t> en los </a:t>
            </a:r>
            <a:r>
              <a:rPr lang="fr-FR" sz="1200" dirty="0" err="1">
                <a:latin typeface="Inter" panose="020B0604020202020204" charset="0"/>
                <a:ea typeface="Inter" panose="020B0604020202020204" charset="0"/>
              </a:rPr>
              <a:t>países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socialistas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europeos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durante</a:t>
            </a:r>
            <a:r>
              <a:rPr lang="fr-FR" sz="1200" dirty="0">
                <a:latin typeface="Inter" panose="020B0604020202020204" charset="0"/>
                <a:ea typeface="Inter" panose="020B0604020202020204" charset="0"/>
              </a:rPr>
              <a:t> la Guerra </a:t>
            </a:r>
            <a:r>
              <a:rPr lang="fr-FR" sz="1200" dirty="0" err="1">
                <a:latin typeface="Inter" panose="020B0604020202020204" charset="0"/>
                <a:ea typeface="Inter" panose="020B0604020202020204" charset="0"/>
              </a:rPr>
              <a:t>Fría</a:t>
            </a:r>
            <a:r>
              <a:rPr lang="fr-FR" sz="1200" dirty="0">
                <a:latin typeface="Inter" panose="020B0604020202020204" charset="0"/>
                <a:ea typeface="Inter" panose="020B0604020202020204" charset="0"/>
              </a:rPr>
              <a:t> (ELASOC) TITLE OF THE PROJECT (ACRONYM): Latin American </a:t>
            </a:r>
            <a:r>
              <a:rPr lang="fr-FR" sz="1200" dirty="0" err="1">
                <a:latin typeface="Inter" panose="020B0604020202020204" charset="0"/>
                <a:ea typeface="Inter" panose="020B0604020202020204" charset="0"/>
              </a:rPr>
              <a:t>Writers</a:t>
            </a:r>
            <a:r>
              <a:rPr lang="fr-FR" sz="1200" dirty="0">
                <a:latin typeface="Inter" panose="020B0604020202020204" charset="0"/>
                <a:ea typeface="Inter" panose="020B0604020202020204" charset="0"/>
              </a:rPr>
              <a:t> in the </a:t>
            </a:r>
            <a:r>
              <a:rPr lang="fr-FR" sz="1200" dirty="0" err="1">
                <a:latin typeface="Inter" panose="020B0604020202020204" charset="0"/>
                <a:ea typeface="Inter" panose="020B0604020202020204" charset="0"/>
              </a:rPr>
              <a:t>European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Socialist</a:t>
            </a:r>
            <a:r>
              <a:rPr lang="fr-FR" sz="1200" dirty="0">
                <a:latin typeface="Inter" panose="020B0604020202020204" charset="0"/>
                <a:ea typeface="Inter" panose="020B0604020202020204" charset="0"/>
              </a:rPr>
              <a:t> Countries </a:t>
            </a:r>
            <a:r>
              <a:rPr lang="fr-FR" sz="1200" dirty="0" err="1">
                <a:latin typeface="Inter" panose="020B0604020202020204" charset="0"/>
                <a:ea typeface="Inter" panose="020B0604020202020204" charset="0"/>
              </a:rPr>
              <a:t>during</a:t>
            </a:r>
            <a:r>
              <a:rPr lang="fr-FR" sz="1200" dirty="0">
                <a:latin typeface="Inter" panose="020B0604020202020204" charset="0"/>
                <a:ea typeface="Inter" panose="020B0604020202020204" charset="0"/>
              </a:rPr>
              <a:t> the Cold </a:t>
            </a:r>
            <a:r>
              <a:rPr lang="fr-FR" sz="1200" dirty="0" err="1">
                <a:latin typeface="Inter" panose="020B0604020202020204" charset="0"/>
                <a:ea typeface="Inter" panose="020B0604020202020204" charset="0"/>
              </a:rPr>
              <a:t>War</a:t>
            </a:r>
            <a:r>
              <a:rPr lang="fr-FR" sz="1200" dirty="0">
                <a:latin typeface="Inter" panose="020B0604020202020204" charset="0"/>
                <a:ea typeface="Inter" panose="020B0604020202020204" charset="0"/>
              </a:rPr>
              <a:t> (ELASOC). </a:t>
            </a:r>
            <a:r>
              <a:rPr lang="fr-FR" sz="1200" dirty="0" err="1">
                <a:latin typeface="Inter" panose="020B0604020202020204" charset="0"/>
                <a:ea typeface="Inter" panose="020B0604020202020204" charset="0"/>
              </a:rPr>
              <a:t>Durata</a:t>
            </a:r>
            <a:r>
              <a:rPr lang="fr-FR" sz="1200" dirty="0">
                <a:latin typeface="Inter" panose="020B0604020202020204" charset="0"/>
                <a:ea typeface="Inter" panose="020B0604020202020204" charset="0"/>
              </a:rPr>
              <a:t>: 01.09.2021 - 31.08.2024. </a:t>
            </a:r>
            <a:endParaRPr lang="en-US" sz="1200" dirty="0">
              <a:latin typeface="Inter" panose="020B0604020202020204" charset="0"/>
              <a:ea typeface="Inter" panose="020B0604020202020204" charset="0"/>
            </a:endParaRPr>
          </a:p>
          <a:p>
            <a:pPr indent="271463" algn="just">
              <a:buFont typeface="+mj-lt"/>
              <a:buAutoNum type="arabicPeriod" startAt="12"/>
            </a:pPr>
            <a:r>
              <a:rPr lang="fr-FR" sz="1200" b="1" dirty="0" err="1">
                <a:latin typeface="Inter" panose="020B0604020202020204" charset="0"/>
                <a:ea typeface="Inter" panose="020B0604020202020204" charset="0"/>
              </a:rPr>
              <a:t>Georgiana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Lolea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Escaping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Kakania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Eastern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European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Travels</a:t>
            </a:r>
            <a:r>
              <a:rPr lang="fr-FR" sz="1200" dirty="0">
                <a:latin typeface="Inter" panose="020B0604020202020204" charset="0"/>
                <a:ea typeface="Inter" panose="020B0604020202020204" charset="0"/>
              </a:rPr>
              <a:t> in Colonial </a:t>
            </a:r>
            <a:r>
              <a:rPr lang="fr-FR" sz="1200" dirty="0" err="1">
                <a:latin typeface="Inter" panose="020B0604020202020204" charset="0"/>
                <a:ea typeface="Inter" panose="020B0604020202020204" charset="0"/>
              </a:rPr>
              <a:t>Southeast</a:t>
            </a:r>
            <a:r>
              <a:rPr lang="fr-FR" sz="1200" dirty="0">
                <a:latin typeface="Inter" panose="020B0604020202020204" charset="0"/>
                <a:ea typeface="Inter" panose="020B0604020202020204" charset="0"/>
              </a:rPr>
              <a:t> Asia, The </a:t>
            </a:r>
            <a:r>
              <a:rPr lang="fr-FR" sz="1200" dirty="0" err="1">
                <a:latin typeface="Inter" panose="020B0604020202020204" charset="0"/>
                <a:ea typeface="Inter" panose="020B0604020202020204" charset="0"/>
              </a:rPr>
              <a:t>Department</a:t>
            </a:r>
            <a:r>
              <a:rPr lang="fr-FR" sz="1200" dirty="0">
                <a:latin typeface="Inter" panose="020B0604020202020204" charset="0"/>
                <a:ea typeface="Inter" panose="020B0604020202020204" charset="0"/>
              </a:rPr>
              <a:t> of </a:t>
            </a:r>
            <a:r>
              <a:rPr lang="fr-FR" sz="1200" dirty="0" err="1">
                <a:latin typeface="Inter" panose="020B0604020202020204" charset="0"/>
                <a:ea typeface="Inter" panose="020B0604020202020204" charset="0"/>
              </a:rPr>
              <a:t>Southeast</a:t>
            </a:r>
            <a:r>
              <a:rPr lang="fr-FR" sz="1200" dirty="0">
                <a:latin typeface="Inter" panose="020B0604020202020204" charset="0"/>
                <a:ea typeface="Inter" panose="020B0604020202020204" charset="0"/>
              </a:rPr>
              <a:t> Asian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National </a:t>
            </a:r>
            <a:r>
              <a:rPr lang="fr-FR" sz="1200" dirty="0" err="1">
                <a:latin typeface="Inter" panose="020B0604020202020204" charset="0"/>
                <a:ea typeface="Inter" panose="020B0604020202020204" charset="0"/>
              </a:rPr>
              <a:t>University</a:t>
            </a:r>
            <a:r>
              <a:rPr lang="fr-FR" sz="1200" dirty="0">
                <a:latin typeface="Inter" panose="020B0604020202020204" charset="0"/>
                <a:ea typeface="Inter" panose="020B0604020202020204" charset="0"/>
              </a:rPr>
              <a:t> of Singapore, </a:t>
            </a:r>
            <a:r>
              <a:rPr lang="fr-FR" sz="1200" dirty="0" err="1">
                <a:latin typeface="Inter" panose="020B0604020202020204" charset="0"/>
                <a:ea typeface="Inter" panose="020B0604020202020204" charset="0"/>
              </a:rPr>
              <a:t>grant</a:t>
            </a:r>
            <a:r>
              <a:rPr lang="fr-FR" sz="1200" dirty="0">
                <a:latin typeface="Inter" panose="020B0604020202020204" charset="0"/>
                <a:ea typeface="Inter" panose="020B0604020202020204" charset="0"/>
              </a:rPr>
              <a:t> FY2019-FRC3-004.</a:t>
            </a:r>
            <a:endParaRPr lang="en-US" sz="1200" dirty="0">
              <a:latin typeface="Inter" panose="020B0604020202020204" charset="0"/>
              <a:ea typeface="Inter" panose="020B0604020202020204" charset="0"/>
            </a:endParaRPr>
          </a:p>
          <a:p>
            <a:pPr indent="271463" algn="just">
              <a:buFont typeface="+mj-lt"/>
              <a:buAutoNum type="arabicPeriod" startAt="12"/>
            </a:pPr>
            <a:r>
              <a:rPr lang="fr-FR" sz="1200" b="1" dirty="0">
                <a:latin typeface="Inter" panose="020B0604020202020204" charset="0"/>
                <a:ea typeface="Inter" panose="020B0604020202020204" charset="0"/>
              </a:rPr>
              <a:t>Karla </a:t>
            </a:r>
            <a:r>
              <a:rPr lang="fr-FR" sz="1200" b="1" dirty="0" err="1">
                <a:latin typeface="Inter" panose="020B0604020202020204" charset="0"/>
                <a:ea typeface="Inter" panose="020B0604020202020204" charset="0"/>
              </a:rPr>
              <a:t>Lupșan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cu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funcția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cadru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didactic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universitar</a:t>
            </a:r>
            <a:r>
              <a:rPr lang="fr-FR" sz="1200" dirty="0">
                <a:latin typeface="Inter" panose="020B0604020202020204" charset="0"/>
                <a:ea typeface="Inter" panose="020B0604020202020204" charset="0"/>
              </a:rPr>
              <a:t>/ expert </a:t>
            </a:r>
            <a:r>
              <a:rPr lang="fr-FR" sz="1200" dirty="0" err="1">
                <a:latin typeface="Inter" panose="020B0604020202020204" charset="0"/>
                <a:ea typeface="Inter" panose="020B0604020202020204" charset="0"/>
              </a:rPr>
              <a:t>învățământ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a:t>
            </a:r>
            <a:r>
              <a:rPr lang="fr-FR" sz="1200" dirty="0">
                <a:latin typeface="Inter" panose="020B0604020202020204" charset="0"/>
                <a:ea typeface="Inter" panose="020B0604020202020204" charset="0"/>
              </a:rPr>
              <a:t> „West </a:t>
            </a:r>
            <a:r>
              <a:rPr lang="fr-FR" sz="1200" dirty="0" err="1">
                <a:latin typeface="Inter" panose="020B0604020202020204" charset="0"/>
                <a:ea typeface="Inter" panose="020B0604020202020204" charset="0"/>
              </a:rPr>
              <a:t>Summer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University</a:t>
            </a:r>
            <a:r>
              <a:rPr lang="fr-FR" sz="1200" dirty="0">
                <a:latin typeface="Inter" panose="020B0604020202020204" charset="0"/>
                <a:ea typeface="Inter" panose="020B0604020202020204" charset="0"/>
              </a:rPr>
              <a:t> –  ROSE/ AG393/SGU/PV/III/2020”, </a:t>
            </a:r>
            <a:r>
              <a:rPr lang="fr-FR" sz="1200" dirty="0" err="1">
                <a:latin typeface="Inter" panose="020B0604020202020204" charset="0"/>
                <a:ea typeface="Inter" panose="020B0604020202020204" charset="0"/>
              </a:rPr>
              <a:t>finanțat</a:t>
            </a:r>
            <a:r>
              <a:rPr lang="fr-FR" sz="1200" dirty="0">
                <a:latin typeface="Inter" panose="020B0604020202020204" charset="0"/>
                <a:ea typeface="Inter" panose="020B0604020202020204" charset="0"/>
              </a:rPr>
              <a:t> de MEC </a:t>
            </a:r>
            <a:r>
              <a:rPr lang="fr-FR" sz="1200" dirty="0" err="1">
                <a:latin typeface="Inter" panose="020B0604020202020204" charset="0"/>
                <a:ea typeface="Inter" panose="020B0604020202020204" charset="0"/>
              </a:rPr>
              <a:t>prin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privind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Învățământul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secundar</a:t>
            </a:r>
            <a:r>
              <a:rPr lang="fr-FR" sz="1200" dirty="0">
                <a:latin typeface="Inter" panose="020B0604020202020204" charset="0"/>
                <a:ea typeface="Inter" panose="020B0604020202020204" charset="0"/>
              </a:rPr>
              <a:t> (ROSE),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coordonator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Vlad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Cherecheș</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baza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contractului</a:t>
            </a:r>
            <a:r>
              <a:rPr lang="fr-FR" sz="1200" dirty="0">
                <a:latin typeface="Inter" panose="020B0604020202020204" charset="0"/>
                <a:ea typeface="Inter" panose="020B0604020202020204" charset="0"/>
              </a:rPr>
              <a:t> nr. 34963/23.07.2021,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perioada</a:t>
            </a:r>
            <a:r>
              <a:rPr lang="fr-FR" sz="1200" dirty="0">
                <a:latin typeface="Inter" panose="020B0604020202020204" charset="0"/>
                <a:ea typeface="Inter" panose="020B0604020202020204" charset="0"/>
              </a:rPr>
              <a:t> 22.07. 2021-08.08.2021.</a:t>
            </a:r>
            <a:endParaRPr lang="en-US" sz="1200" dirty="0">
              <a:latin typeface="Inter" panose="020B0604020202020204" charset="0"/>
              <a:ea typeface="Inter" panose="020B0604020202020204" charset="0"/>
            </a:endParaRPr>
          </a:p>
          <a:p>
            <a:pPr indent="271463" algn="just">
              <a:buFont typeface="+mj-lt"/>
              <a:buAutoNum type="arabicPeriod" startAt="12"/>
            </a:pPr>
            <a:r>
              <a:rPr lang="fr-FR" sz="1200" b="1" dirty="0">
                <a:latin typeface="Inter" panose="020B0604020202020204" charset="0"/>
                <a:ea typeface="Inter" panose="020B0604020202020204" charset="0"/>
              </a:rPr>
              <a:t>Karla </a:t>
            </a:r>
            <a:r>
              <a:rPr lang="fr-FR" sz="1200" b="1" dirty="0" err="1">
                <a:latin typeface="Inter" panose="020B0604020202020204" charset="0"/>
                <a:ea typeface="Inter" panose="020B0604020202020204" charset="0"/>
              </a:rPr>
              <a:t>Lupșan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cu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funcția</a:t>
            </a:r>
            <a:r>
              <a:rPr lang="fr-FR" sz="1200" dirty="0">
                <a:latin typeface="Inter" panose="020B0604020202020204" charset="0"/>
                <a:ea typeface="Inter" panose="020B0604020202020204" charset="0"/>
              </a:rPr>
              <a:t> de mentor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Sprijin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integrat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acordat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studenților</a:t>
            </a:r>
            <a:r>
              <a:rPr lang="fr-FR" sz="1200" dirty="0">
                <a:latin typeface="Inter" panose="020B0604020202020204" charset="0"/>
                <a:ea typeface="Inter" panose="020B0604020202020204" charset="0"/>
              </a:rPr>
              <a:t> LIT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prevenirea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abandonului</a:t>
            </a:r>
            <a:r>
              <a:rPr lang="fr-FR" sz="1200" dirty="0">
                <a:latin typeface="Inter" panose="020B0604020202020204" charset="0"/>
                <a:ea typeface="Inter" panose="020B0604020202020204" charset="0"/>
              </a:rPr>
              <a:t> – AG382/SGU/SS/III/2020”, </a:t>
            </a:r>
            <a:r>
              <a:rPr lang="fr-FR" sz="1200" dirty="0" err="1">
                <a:latin typeface="Inter" panose="020B0604020202020204" charset="0"/>
                <a:ea typeface="Inter" panose="020B0604020202020204" charset="0"/>
              </a:rPr>
              <a:t>finanțat</a:t>
            </a:r>
            <a:r>
              <a:rPr lang="fr-FR" sz="1200" dirty="0">
                <a:latin typeface="Inter" panose="020B0604020202020204" charset="0"/>
                <a:ea typeface="Inter" panose="020B0604020202020204" charset="0"/>
              </a:rPr>
              <a:t> de MEC </a:t>
            </a:r>
            <a:r>
              <a:rPr lang="fr-FR" sz="1200" dirty="0" err="1">
                <a:latin typeface="Inter" panose="020B0604020202020204" charset="0"/>
                <a:ea typeface="Inter" panose="020B0604020202020204" charset="0"/>
              </a:rPr>
              <a:t>prin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privind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Învățământul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secundar</a:t>
            </a:r>
            <a:r>
              <a:rPr lang="fr-FR" sz="1200" dirty="0">
                <a:latin typeface="Inter" panose="020B0604020202020204" charset="0"/>
                <a:ea typeface="Inter" panose="020B0604020202020204" charset="0"/>
              </a:rPr>
              <a:t> (ROSE),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coordonator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Valy</a:t>
            </a:r>
            <a:r>
              <a:rPr lang="fr-FR" sz="1200" dirty="0">
                <a:latin typeface="Inter" panose="020B0604020202020204" charset="0"/>
                <a:ea typeface="Inter" panose="020B0604020202020204" charset="0"/>
              </a:rPr>
              <a:t> Geta </a:t>
            </a:r>
            <a:r>
              <a:rPr lang="fr-FR" sz="1200" dirty="0" err="1">
                <a:latin typeface="Inter" panose="020B0604020202020204" charset="0"/>
                <a:ea typeface="Inter" panose="020B0604020202020204" charset="0"/>
              </a:rPr>
              <a:t>Ceia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baza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contractului</a:t>
            </a:r>
            <a:r>
              <a:rPr lang="fr-FR" sz="1200" dirty="0">
                <a:latin typeface="Inter" panose="020B0604020202020204" charset="0"/>
                <a:ea typeface="Inter" panose="020B0604020202020204" charset="0"/>
              </a:rPr>
              <a:t> nr. 47881/27.09.2021,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perioada</a:t>
            </a:r>
            <a:r>
              <a:rPr lang="fr-FR" sz="1200" dirty="0">
                <a:latin typeface="Inter" panose="020B0604020202020204" charset="0"/>
                <a:ea typeface="Inter" panose="020B0604020202020204" charset="0"/>
              </a:rPr>
              <a:t> 01.10. 2021-30.11.2021. </a:t>
            </a:r>
            <a:endParaRPr lang="en-US" sz="1200" dirty="0">
              <a:latin typeface="Inter" panose="020B0604020202020204" charset="0"/>
              <a:ea typeface="Inter" panose="020B0604020202020204" charset="0"/>
            </a:endParaRPr>
          </a:p>
          <a:p>
            <a:pPr indent="271463" algn="just">
              <a:buFont typeface="+mj-lt"/>
              <a:buAutoNum type="arabicPeriod" startAt="12"/>
            </a:pPr>
            <a:r>
              <a:rPr lang="fr-FR" sz="1200" b="1" dirty="0">
                <a:latin typeface="Inter" panose="020B0604020202020204" charset="0"/>
                <a:ea typeface="Inter" panose="020B0604020202020204" charset="0"/>
              </a:rPr>
              <a:t>Karla </a:t>
            </a:r>
            <a:r>
              <a:rPr lang="fr-FR" sz="1200" b="1" dirty="0" err="1">
                <a:latin typeface="Inter" panose="020B0604020202020204" charset="0"/>
                <a:ea typeface="Inter" panose="020B0604020202020204" charset="0"/>
              </a:rPr>
              <a:t>Lupșan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cu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funcția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tutore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Sprijin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integrat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acordat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studenților</a:t>
            </a:r>
            <a:r>
              <a:rPr lang="fr-FR" sz="1200" dirty="0">
                <a:latin typeface="Inter" panose="020B0604020202020204" charset="0"/>
                <a:ea typeface="Inter" panose="020B0604020202020204" charset="0"/>
              </a:rPr>
              <a:t> LIT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prevenirea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abandonului</a:t>
            </a:r>
            <a:r>
              <a:rPr lang="fr-FR" sz="1200" dirty="0">
                <a:latin typeface="Inter" panose="020B0604020202020204" charset="0"/>
                <a:ea typeface="Inter" panose="020B0604020202020204" charset="0"/>
              </a:rPr>
              <a:t> – AG382/SGU/SS/III/2020”, </a:t>
            </a:r>
            <a:r>
              <a:rPr lang="fr-FR" sz="1200" dirty="0" err="1">
                <a:latin typeface="Inter" panose="020B0604020202020204" charset="0"/>
                <a:ea typeface="Inter" panose="020B0604020202020204" charset="0"/>
              </a:rPr>
              <a:t>finanțat</a:t>
            </a:r>
            <a:r>
              <a:rPr lang="fr-FR" sz="1200" dirty="0">
                <a:latin typeface="Inter" panose="020B0604020202020204" charset="0"/>
                <a:ea typeface="Inter" panose="020B0604020202020204" charset="0"/>
              </a:rPr>
              <a:t> de MEC </a:t>
            </a:r>
            <a:r>
              <a:rPr lang="fr-FR" sz="1200" dirty="0" err="1">
                <a:latin typeface="Inter" panose="020B0604020202020204" charset="0"/>
                <a:ea typeface="Inter" panose="020B0604020202020204" charset="0"/>
              </a:rPr>
              <a:t>prin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privind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Învățământul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secundar</a:t>
            </a:r>
            <a:r>
              <a:rPr lang="fr-FR" sz="1200" dirty="0">
                <a:latin typeface="Inter" panose="020B0604020202020204" charset="0"/>
                <a:ea typeface="Inter" panose="020B0604020202020204" charset="0"/>
              </a:rPr>
              <a:t> (ROSE),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coordonator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Valy</a:t>
            </a:r>
            <a:r>
              <a:rPr lang="fr-FR" sz="1200" dirty="0">
                <a:latin typeface="Inter" panose="020B0604020202020204" charset="0"/>
                <a:ea typeface="Inter" panose="020B0604020202020204" charset="0"/>
              </a:rPr>
              <a:t> Geta </a:t>
            </a:r>
            <a:r>
              <a:rPr lang="fr-FR" sz="1200" dirty="0" err="1">
                <a:latin typeface="Inter" panose="020B0604020202020204" charset="0"/>
                <a:ea typeface="Inter" panose="020B0604020202020204" charset="0"/>
              </a:rPr>
              <a:t>Ceia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baza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contractului</a:t>
            </a:r>
            <a:r>
              <a:rPr lang="fr-FR" sz="1200" dirty="0">
                <a:latin typeface="Inter" panose="020B0604020202020204" charset="0"/>
                <a:ea typeface="Inter" panose="020B0604020202020204" charset="0"/>
              </a:rPr>
              <a:t> nr. 53595/23.10.2020,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perioada</a:t>
            </a:r>
            <a:r>
              <a:rPr lang="fr-FR" sz="1200" dirty="0">
                <a:latin typeface="Inter" panose="020B0604020202020204" charset="0"/>
                <a:ea typeface="Inter" panose="020B0604020202020204" charset="0"/>
              </a:rPr>
              <a:t> 26.10. 2020-25.06.2021.</a:t>
            </a:r>
            <a:endParaRPr lang="en-US" sz="1200" dirty="0">
              <a:latin typeface="Inter" panose="020B0604020202020204" charset="0"/>
              <a:ea typeface="Inter" panose="020B0604020202020204" charset="0"/>
            </a:endParaRPr>
          </a:p>
          <a:p>
            <a:pPr indent="271463" algn="just">
              <a:buFont typeface="+mj-lt"/>
              <a:buAutoNum type="arabicPeriod" startAt="12"/>
            </a:pPr>
            <a:r>
              <a:rPr lang="fr-FR" sz="1200" b="1" dirty="0">
                <a:latin typeface="Inter" panose="020B0604020202020204" charset="0"/>
                <a:ea typeface="Inter" panose="020B0604020202020204" charset="0"/>
              </a:rPr>
              <a:t>Karla </a:t>
            </a:r>
            <a:r>
              <a:rPr lang="fr-FR" sz="1200" b="1" dirty="0" err="1">
                <a:latin typeface="Inter" panose="020B0604020202020204" charset="0"/>
                <a:ea typeface="Inter" panose="020B0604020202020204" charset="0"/>
              </a:rPr>
              <a:t>Lupșan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cu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funcția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tutore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Sprijin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integrat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acordat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studenților</a:t>
            </a:r>
            <a:r>
              <a:rPr lang="fr-FR" sz="1200" dirty="0">
                <a:latin typeface="Inter" panose="020B0604020202020204" charset="0"/>
                <a:ea typeface="Inter" panose="020B0604020202020204" charset="0"/>
              </a:rPr>
              <a:t> LIT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prevenirea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abandonului</a:t>
            </a:r>
            <a:r>
              <a:rPr lang="fr-FR" sz="1200" dirty="0">
                <a:latin typeface="Inter" panose="020B0604020202020204" charset="0"/>
                <a:ea typeface="Inter" panose="020B0604020202020204" charset="0"/>
              </a:rPr>
              <a:t> – AG382/SGU/SS/III/2020”, </a:t>
            </a:r>
            <a:r>
              <a:rPr lang="fr-FR" sz="1200" dirty="0" err="1">
                <a:latin typeface="Inter" panose="020B0604020202020204" charset="0"/>
                <a:ea typeface="Inter" panose="020B0604020202020204" charset="0"/>
              </a:rPr>
              <a:t>finanțat</a:t>
            </a:r>
            <a:r>
              <a:rPr lang="fr-FR" sz="1200" dirty="0">
                <a:latin typeface="Inter" panose="020B0604020202020204" charset="0"/>
                <a:ea typeface="Inter" panose="020B0604020202020204" charset="0"/>
              </a:rPr>
              <a:t> de MEC </a:t>
            </a:r>
            <a:r>
              <a:rPr lang="fr-FR" sz="1200" dirty="0" err="1">
                <a:latin typeface="Inter" panose="020B0604020202020204" charset="0"/>
                <a:ea typeface="Inter" panose="020B0604020202020204" charset="0"/>
              </a:rPr>
              <a:t>prin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privind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Învățământul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secundar</a:t>
            </a:r>
            <a:r>
              <a:rPr lang="fr-FR" sz="1200" dirty="0">
                <a:latin typeface="Inter" panose="020B0604020202020204" charset="0"/>
                <a:ea typeface="Inter" panose="020B0604020202020204" charset="0"/>
              </a:rPr>
              <a:t> (ROSE),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coordonator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Valy</a:t>
            </a:r>
            <a:r>
              <a:rPr lang="fr-FR" sz="1200" dirty="0">
                <a:latin typeface="Inter" panose="020B0604020202020204" charset="0"/>
                <a:ea typeface="Inter" panose="020B0604020202020204" charset="0"/>
              </a:rPr>
              <a:t> Geta </a:t>
            </a:r>
            <a:r>
              <a:rPr lang="fr-FR" sz="1200" dirty="0" err="1">
                <a:latin typeface="Inter" panose="020B0604020202020204" charset="0"/>
                <a:ea typeface="Inter" panose="020B0604020202020204" charset="0"/>
              </a:rPr>
              <a:t>Ceia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baza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contractului</a:t>
            </a:r>
            <a:r>
              <a:rPr lang="fr-FR" sz="1200" dirty="0">
                <a:latin typeface="Inter" panose="020B0604020202020204" charset="0"/>
                <a:ea typeface="Inter" panose="020B0604020202020204" charset="0"/>
              </a:rPr>
              <a:t> nr. 47866/27.09.2021,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perioada</a:t>
            </a:r>
            <a:r>
              <a:rPr lang="fr-FR" sz="1200" dirty="0">
                <a:latin typeface="Inter" panose="020B0604020202020204" charset="0"/>
                <a:ea typeface="Inter" panose="020B0604020202020204" charset="0"/>
              </a:rPr>
              <a:t> 01.10. 2021-31.05.2022.</a:t>
            </a:r>
            <a:endParaRPr lang="en-US" sz="1200" dirty="0">
              <a:latin typeface="Inter" panose="020B0604020202020204" charset="0"/>
              <a:ea typeface="Inter" panose="020B0604020202020204" charset="0"/>
            </a:endParaRPr>
          </a:p>
        </p:txBody>
      </p:sp>
      <p:sp>
        <p:nvSpPr>
          <p:cNvPr id="14"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extLst>
      <p:ext uri="{BB962C8B-B14F-4D97-AF65-F5344CB8AC3E}">
        <p14:creationId xmlns:p14="http://schemas.microsoft.com/office/powerpoint/2010/main" val="2356737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671363" y="910202"/>
            <a:ext cx="6275642" cy="474489"/>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VIII. GRANTURI ȘTIINȚIFICE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3</a:t>
            </a:r>
            <a:r>
              <a:rPr lang="en-US" sz="1103" spc="22" dirty="0">
                <a:solidFill>
                  <a:srgbClr val="164F84"/>
                </a:solidFill>
                <a:latin typeface="Inter Bold"/>
              </a:rPr>
              <a:t>6</a:t>
            </a:r>
          </a:p>
        </p:txBody>
      </p:sp>
      <p:sp>
        <p:nvSpPr>
          <p:cNvPr id="13" name="TextBox 9"/>
          <p:cNvSpPr txBox="1"/>
          <p:nvPr/>
        </p:nvSpPr>
        <p:spPr>
          <a:xfrm>
            <a:off x="571467" y="2770018"/>
            <a:ext cx="6375538" cy="6278642"/>
          </a:xfrm>
          <a:prstGeom prst="rect">
            <a:avLst/>
          </a:prstGeom>
        </p:spPr>
        <p:txBody>
          <a:bodyPr wrap="square" lIns="0" tIns="0" rIns="0" bIns="0" rtlCol="0" anchor="t">
            <a:spAutoFit/>
          </a:bodyPr>
          <a:lstStyle/>
          <a:p>
            <a:pPr indent="271463" algn="just">
              <a:buFont typeface="+mj-lt"/>
              <a:buAutoNum type="arabicPeriod" startAt="20"/>
            </a:pPr>
            <a:r>
              <a:rPr lang="fr-FR" sz="1200" b="1" dirty="0">
                <a:latin typeface="Inter" panose="020B0604020202020204" charset="0"/>
                <a:ea typeface="Inter" panose="020B0604020202020204" charset="0"/>
              </a:rPr>
              <a:t>Karla </a:t>
            </a:r>
            <a:r>
              <a:rPr lang="fr-FR" sz="1200" b="1" dirty="0" err="1">
                <a:latin typeface="Inter" panose="020B0604020202020204" charset="0"/>
                <a:ea typeface="Inter" panose="020B0604020202020204" charset="0"/>
              </a:rPr>
              <a:t>Lupșan</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cu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funcția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tutore</a:t>
            </a:r>
            <a:r>
              <a:rPr lang="fr-FR" sz="1200" dirty="0">
                <a:latin typeface="Inter" panose="020B0604020202020204" charset="0"/>
                <a:ea typeface="Inter" panose="020B0604020202020204" charset="0"/>
              </a:rPr>
              <a:t>/mentor al </a:t>
            </a:r>
            <a:r>
              <a:rPr lang="fr-FR" sz="1200" dirty="0" err="1">
                <a:latin typeface="Inter" panose="020B0604020202020204" charset="0"/>
                <a:ea typeface="Inter" panose="020B0604020202020204" charset="0"/>
              </a:rPr>
              <a:t>grantului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cercetare</a:t>
            </a:r>
            <a:r>
              <a:rPr lang="fr-FR" sz="1200" dirty="0">
                <a:latin typeface="Inter" panose="020B0604020202020204" charset="0"/>
                <a:ea typeface="Inter" panose="020B0604020202020204" charset="0"/>
              </a:rPr>
              <a:t> 274/SGU/NC/II „ROSE </a:t>
            </a:r>
            <a:r>
              <a:rPr lang="fr-FR" sz="1200" dirty="0" err="1">
                <a:latin typeface="Inter" panose="020B0604020202020204" charset="0"/>
                <a:ea typeface="Inter" panose="020B0604020202020204" charset="0"/>
              </a:rPr>
              <a:t>Servicii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socio-educative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oferite</a:t>
            </a:r>
            <a:r>
              <a:rPr lang="fr-FR" sz="1200" dirty="0">
                <a:latin typeface="Inter" panose="020B0604020202020204" charset="0"/>
                <a:ea typeface="Inter" panose="020B0604020202020204" charset="0"/>
              </a:rPr>
              <a:t> de FLIT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prevenirea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abandonului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studenților</a:t>
            </a:r>
            <a:r>
              <a:rPr lang="fr-FR" sz="1200" dirty="0">
                <a:latin typeface="Inter" panose="020B0604020202020204" charset="0"/>
                <a:ea typeface="Inter" panose="020B0604020202020204" charset="0"/>
              </a:rPr>
              <a:t> SEE-FLIT”,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ccoordonator</a:t>
            </a:r>
            <a:r>
              <a:rPr lang="fr-FR" sz="1200" dirty="0">
                <a:latin typeface="Inter" panose="020B0604020202020204" charset="0"/>
                <a:ea typeface="Inter" panose="020B0604020202020204" charset="0"/>
              </a:rPr>
              <a:t> prof. </a:t>
            </a:r>
            <a:r>
              <a:rPr lang="fr-FR" sz="1200" dirty="0" err="1">
                <a:latin typeface="Inter" panose="020B0604020202020204" charset="0"/>
                <a:ea typeface="Inter" panose="020B0604020202020204" charset="0"/>
              </a:rPr>
              <a:t>dr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habil</a:t>
            </a:r>
            <a:r>
              <a:rPr lang="fr-FR" sz="1200"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Pungă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baza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contractului</a:t>
            </a:r>
            <a:r>
              <a:rPr lang="fr-FR" sz="1200" dirty="0">
                <a:latin typeface="Inter" panose="020B0604020202020204" charset="0"/>
                <a:ea typeface="Inter" panose="020B0604020202020204" charset="0"/>
              </a:rPr>
              <a:t> nr. 42365/23.09.2020,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perioada</a:t>
            </a:r>
            <a:r>
              <a:rPr lang="fr-FR" sz="1200" dirty="0">
                <a:latin typeface="Inter" panose="020B0604020202020204" charset="0"/>
                <a:ea typeface="Inter" panose="020B0604020202020204" charset="0"/>
              </a:rPr>
              <a:t> 01.10.2020-30.06.2021. </a:t>
            </a:r>
            <a:endParaRPr lang="en-US" sz="1200" dirty="0">
              <a:latin typeface="Inter" panose="020B0604020202020204" charset="0"/>
              <a:ea typeface="Inter" panose="020B0604020202020204" charset="0"/>
            </a:endParaRPr>
          </a:p>
          <a:p>
            <a:pPr indent="271463" algn="just">
              <a:buFont typeface="+mj-lt"/>
              <a:buAutoNum type="arabicPeriod" startAt="20"/>
            </a:pPr>
            <a:r>
              <a:rPr lang="fr-FR" sz="1200" b="1" dirty="0">
                <a:latin typeface="Inter" panose="020B0604020202020204" charset="0"/>
                <a:ea typeface="Inter" panose="020B0604020202020204" charset="0"/>
              </a:rPr>
              <a:t>Irina Diana </a:t>
            </a:r>
            <a:r>
              <a:rPr lang="fr-FR" sz="1200" b="1" dirty="0" err="1">
                <a:latin typeface="Inter" panose="020B0604020202020204" charset="0"/>
                <a:ea typeface="Inter" panose="020B0604020202020204" charset="0"/>
              </a:rPr>
              <a:t>Mădroane</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27.10.2021-29.10.2021, </a:t>
            </a:r>
            <a:r>
              <a:rPr lang="fr-FR" sz="1200" i="1" dirty="0">
                <a:latin typeface="Inter" panose="020B0604020202020204" charset="0"/>
                <a:ea typeface="Inter" panose="020B0604020202020204" charset="0"/>
              </a:rPr>
              <a:t>Training </a:t>
            </a:r>
            <a:r>
              <a:rPr lang="fr-FR" sz="1200" i="1" dirty="0" err="1">
                <a:latin typeface="Inter" panose="020B0604020202020204" charset="0"/>
                <a:ea typeface="Inter" panose="020B0604020202020204" charset="0"/>
              </a:rPr>
              <a:t>School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Deliberation</a:t>
            </a:r>
            <a:r>
              <a:rPr lang="fr-FR" sz="1200" dirty="0">
                <a:latin typeface="Inter" panose="020B0604020202020204" charset="0"/>
                <a:ea typeface="Inter" panose="020B0604020202020204" charset="0"/>
              </a:rPr>
              <a:t>, dissent, and </a:t>
            </a:r>
            <a:r>
              <a:rPr lang="fr-FR" sz="1200" dirty="0" err="1">
                <a:latin typeface="Inter" panose="020B0604020202020204" charset="0"/>
                <a:ea typeface="Inter" panose="020B0604020202020204" charset="0"/>
              </a:rPr>
              <a:t>norms</a:t>
            </a:r>
            <a:r>
              <a:rPr lang="fr-FR" sz="1200" dirty="0">
                <a:latin typeface="Inter" panose="020B0604020202020204" charset="0"/>
                <a:ea typeface="Inter" panose="020B0604020202020204" charset="0"/>
              </a:rPr>
              <a:t> of argumentative engagement” (</a:t>
            </a:r>
            <a:r>
              <a:rPr lang="fr-FR" sz="1200" dirty="0" err="1">
                <a:latin typeface="Inter" panose="020B0604020202020204" charset="0"/>
                <a:ea typeface="Inter" panose="020B0604020202020204" charset="0"/>
              </a:rPr>
              <a:t>finanțare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prin</a:t>
            </a:r>
            <a:r>
              <a:rPr lang="fr-FR" sz="1200" dirty="0">
                <a:latin typeface="Inter" panose="020B0604020202020204" charset="0"/>
                <a:ea typeface="Inter" panose="020B0604020202020204" charset="0"/>
              </a:rPr>
              <a:t> COST Action CA17132 – APPLY, </a:t>
            </a:r>
            <a:r>
              <a:rPr lang="fr-FR" sz="1200" dirty="0" err="1">
                <a:latin typeface="Inter" panose="020B0604020202020204" charset="0"/>
                <a:ea typeface="Inter" panose="020B0604020202020204" charset="0"/>
              </a:rPr>
              <a:t>obținută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selecție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Copenhaga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Danemarca</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indent="271463" algn="just">
              <a:buFont typeface="+mj-lt"/>
              <a:buAutoNum type="arabicPeriod" startAt="20"/>
            </a:pPr>
            <a:r>
              <a:rPr lang="fr-FR" sz="1200" b="1" dirty="0">
                <a:latin typeface="Inter" panose="020B0604020202020204" charset="0"/>
                <a:ea typeface="Inter" panose="020B0604020202020204" charset="0"/>
              </a:rPr>
              <a:t>Ramona </a:t>
            </a:r>
            <a:r>
              <a:rPr lang="fr-FR" sz="1200" b="1" dirty="0" err="1">
                <a:latin typeface="Inter" panose="020B0604020202020204" charset="0"/>
                <a:ea typeface="Inter" panose="020B0604020202020204" charset="0"/>
              </a:rPr>
              <a:t>Malița</a:t>
            </a:r>
            <a:r>
              <a:rPr lang="fr-FR" sz="1200" b="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Membră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grantul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consorțiul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european</a:t>
            </a:r>
            <a:r>
              <a:rPr lang="fr-FR" sz="1200" dirty="0">
                <a:latin typeface="Inter" panose="020B0604020202020204" charset="0"/>
                <a:ea typeface="Inter" panose="020B0604020202020204" charset="0"/>
              </a:rPr>
              <a:t> UNITA: Grant Agreement </a:t>
            </a:r>
            <a:r>
              <a:rPr lang="fr-FR" sz="1200" dirty="0" err="1">
                <a:latin typeface="Inter" panose="020B0604020202020204" charset="0"/>
                <a:ea typeface="Inter" panose="020B0604020202020204" charset="0"/>
              </a:rPr>
              <a:t>number</a:t>
            </a:r>
            <a:r>
              <a:rPr lang="fr-FR" sz="1200" dirty="0">
                <a:latin typeface="Inter" panose="020B0604020202020204" charset="0"/>
                <a:ea typeface="Inter" panose="020B0604020202020204" charset="0"/>
              </a:rPr>
              <a:t>: 101004082 — UNITA — EAC-A02-2019 / EAC-A02-2019-1), </a:t>
            </a:r>
            <a:r>
              <a:rPr lang="fr-FR" sz="1200" dirty="0" err="1">
                <a:latin typeface="Inter" panose="020B0604020202020204" charset="0"/>
                <a:ea typeface="Inter" panose="020B0604020202020204" charset="0"/>
              </a:rPr>
              <a:t>finanțat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Programul</a:t>
            </a:r>
            <a:r>
              <a:rPr lang="fr-FR" sz="1200" dirty="0">
                <a:latin typeface="Inter" panose="020B0604020202020204" charset="0"/>
                <a:ea typeface="Inter" panose="020B0604020202020204" charset="0"/>
              </a:rPr>
              <a:t> Erasmus+ </a:t>
            </a:r>
            <a:r>
              <a:rPr lang="fr-FR" sz="1200" dirty="0" err="1">
                <a:latin typeface="Inter" panose="020B0604020202020204" charset="0"/>
                <a:ea typeface="Inter" panose="020B0604020202020204" charset="0"/>
              </a:rPr>
              <a:t>European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Grupul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lucru</a:t>
            </a:r>
            <a:r>
              <a:rPr lang="fr-FR" sz="1200" dirty="0">
                <a:latin typeface="Inter" panose="020B0604020202020204" charset="0"/>
                <a:ea typeface="Inter" panose="020B0604020202020204" charset="0"/>
              </a:rPr>
              <a:t> WP3: </a:t>
            </a:r>
            <a:r>
              <a:rPr lang="fr-FR" sz="1200" dirty="0" err="1">
                <a:latin typeface="Inter" panose="020B0604020202020204" charset="0"/>
                <a:ea typeface="Inter" panose="020B0604020202020204" charset="0"/>
              </a:rPr>
              <a:t>Patrimoniu</a:t>
            </a:r>
            <a:r>
              <a:rPr lang="fr-FR" sz="1200" dirty="0">
                <a:latin typeface="Inter" panose="020B0604020202020204" charset="0"/>
                <a:ea typeface="Inter" panose="020B0604020202020204" charset="0"/>
              </a:rPr>
              <a:t> cultural. </a:t>
            </a:r>
            <a:r>
              <a:rPr lang="fr-FR" sz="1200" dirty="0" err="1">
                <a:latin typeface="Inter" panose="020B0604020202020204" charset="0"/>
                <a:ea typeface="Inter" panose="020B0604020202020204" charset="0"/>
              </a:rPr>
              <a:t>Responsabilă</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task</a:t>
            </a:r>
            <a:r>
              <a:rPr lang="fr-FR" sz="1200" dirty="0">
                <a:latin typeface="Inter" panose="020B0604020202020204" charset="0"/>
                <a:ea typeface="Inter" panose="020B0604020202020204" charset="0"/>
              </a:rPr>
              <a:t> 3.3. </a:t>
            </a:r>
            <a:r>
              <a:rPr lang="fr-FR" sz="1200" dirty="0" err="1">
                <a:latin typeface="Inter" panose="020B0604020202020204" charset="0"/>
                <a:ea typeface="Inter" panose="020B0604020202020204" charset="0"/>
              </a:rPr>
              <a:t>Piloting</a:t>
            </a:r>
            <a:r>
              <a:rPr lang="fr-FR" sz="1200" dirty="0">
                <a:latin typeface="Inter" panose="020B0604020202020204" charset="0"/>
                <a:ea typeface="Inter" panose="020B0604020202020204" charset="0"/>
              </a:rPr>
              <a:t>  UNITA. </a:t>
            </a:r>
            <a:r>
              <a:rPr lang="fr-FR" sz="1200" dirty="0" err="1">
                <a:latin typeface="Inter" panose="020B0604020202020204" charset="0"/>
                <a:ea typeface="Inter" panose="020B0604020202020204" charset="0"/>
              </a:rPr>
              <a:t>Durata</a:t>
            </a:r>
            <a:r>
              <a:rPr lang="fr-FR" sz="1200" dirty="0">
                <a:latin typeface="Inter" panose="020B0604020202020204" charset="0"/>
                <a:ea typeface="Inter" panose="020B0604020202020204" charset="0"/>
              </a:rPr>
              <a:t>: 2021-2024.</a:t>
            </a:r>
            <a:endParaRPr lang="en-US" sz="1200" dirty="0">
              <a:latin typeface="Inter" panose="020B0604020202020204" charset="0"/>
              <a:ea typeface="Inter" panose="020B0604020202020204" charset="0"/>
            </a:endParaRPr>
          </a:p>
          <a:p>
            <a:pPr indent="271463" algn="just">
              <a:buFont typeface="+mj-lt"/>
              <a:buAutoNum type="arabicPeriod" startAt="20"/>
            </a:pPr>
            <a:r>
              <a:rPr lang="fr-FR" sz="1200" b="1" dirty="0">
                <a:latin typeface="Inter" panose="020B0604020202020204" charset="0"/>
                <a:ea typeface="Inter" panose="020B0604020202020204" charset="0"/>
              </a:rPr>
              <a:t>Ramona </a:t>
            </a:r>
            <a:r>
              <a:rPr lang="fr-FR" sz="1200" b="1" dirty="0" err="1">
                <a:latin typeface="Inter" panose="020B0604020202020204" charset="0"/>
                <a:ea typeface="Inter" panose="020B0604020202020204" charset="0"/>
              </a:rPr>
              <a:t>Malița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Stagiu</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formare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profesional</a:t>
            </a:r>
            <a:r>
              <a:rPr lang="ro-RO" sz="1200" dirty="0">
                <a:latin typeface="Inter" panose="020B0604020202020204" charset="0"/>
                <a:ea typeface="Inter" panose="020B0604020202020204" charset="0"/>
              </a:rPr>
              <a:t>a</a:t>
            </a:r>
            <a:r>
              <a:rPr lang="fr-FR" sz="1200" dirty="0">
                <a:latin typeface="Inter" panose="020B0604020202020204" charset="0"/>
                <a:ea typeface="Inter" panose="020B0604020202020204" charset="0"/>
              </a:rPr>
              <a:t> (on-line)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intercomprehensiune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organizat</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Pau, Savoie- Mont Blanc, </a:t>
            </a:r>
            <a:r>
              <a:rPr lang="fr-FR" sz="1200" dirty="0" err="1">
                <a:latin typeface="Inter" panose="020B0604020202020204" charset="0"/>
                <a:ea typeface="Inter" panose="020B0604020202020204" charset="0"/>
              </a:rPr>
              <a:t>CLAUniTO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Università</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degli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studi</a:t>
            </a:r>
            <a:r>
              <a:rPr lang="fr-FR" sz="1200" dirty="0">
                <a:latin typeface="Inter" panose="020B0604020202020204" charset="0"/>
                <a:ea typeface="Inter" panose="020B0604020202020204" charset="0"/>
              </a:rPr>
              <a:t> di Torino. </a:t>
            </a:r>
            <a:r>
              <a:rPr lang="fr-FR" sz="1200" dirty="0" err="1">
                <a:latin typeface="Inter" panose="020B0604020202020204" charset="0"/>
                <a:ea typeface="Inter" panose="020B0604020202020204" charset="0"/>
              </a:rPr>
              <a:t>Coordonatori</a:t>
            </a:r>
            <a:r>
              <a:rPr lang="fr-FR" sz="1200" dirty="0">
                <a:latin typeface="Inter" panose="020B0604020202020204" charset="0"/>
                <a:ea typeface="Inter" panose="020B0604020202020204" charset="0"/>
              </a:rPr>
              <a:t> si </a:t>
            </a:r>
            <a:r>
              <a:rPr lang="fr-FR" sz="1200" dirty="0" err="1">
                <a:latin typeface="Inter" panose="020B0604020202020204" charset="0"/>
                <a:ea typeface="Inter" panose="020B0604020202020204" charset="0"/>
              </a:rPr>
              <a:t>responsabili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proiect</a:t>
            </a:r>
            <a:r>
              <a:rPr lang="fr-FR" sz="1200" dirty="0">
                <a:latin typeface="Inter" panose="020B0604020202020204" charset="0"/>
                <a:ea typeface="Inter" panose="020B0604020202020204" charset="0"/>
              </a:rPr>
              <a:t> Sandra </a:t>
            </a:r>
            <a:r>
              <a:rPr lang="fr-FR" sz="1200" dirty="0" err="1">
                <a:latin typeface="Inter" panose="020B0604020202020204" charset="0"/>
                <a:ea typeface="Inter" panose="020B0604020202020204" charset="0"/>
              </a:rPr>
              <a:t>Garbarino</a:t>
            </a:r>
            <a:r>
              <a:rPr lang="fr-FR" sz="1200" dirty="0">
                <a:latin typeface="Inter" panose="020B0604020202020204" charset="0"/>
                <a:ea typeface="Inter" panose="020B0604020202020204" charset="0"/>
              </a:rPr>
              <a:t>, Francesco de Poli si Elsa </a:t>
            </a:r>
            <a:r>
              <a:rPr lang="fr-FR" sz="1200" dirty="0" err="1">
                <a:latin typeface="Inter" panose="020B0604020202020204" charset="0"/>
                <a:ea typeface="Inter" panose="020B0604020202020204" charset="0"/>
              </a:rPr>
              <a:t>Moriano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Noiembrie</a:t>
            </a:r>
            <a:r>
              <a:rPr lang="fr-FR" sz="1200" dirty="0">
                <a:latin typeface="Inter" panose="020B0604020202020204" charset="0"/>
                <a:ea typeface="Inter" panose="020B0604020202020204" charset="0"/>
              </a:rPr>
              <a:t> 2020-Mai 2021. </a:t>
            </a:r>
            <a:r>
              <a:rPr lang="fr-FR" sz="1200" dirty="0" err="1">
                <a:latin typeface="Inter" panose="020B0604020202020204" charset="0"/>
                <a:ea typeface="Inter" panose="020B0604020202020204" charset="0"/>
              </a:rPr>
              <a:t>Coordonatori</a:t>
            </a:r>
            <a:r>
              <a:rPr lang="fr-FR" sz="1200" dirty="0">
                <a:latin typeface="Inter" panose="020B0604020202020204" charset="0"/>
                <a:ea typeface="Inter" panose="020B0604020202020204" charset="0"/>
              </a:rPr>
              <a:t> si </a:t>
            </a:r>
            <a:r>
              <a:rPr lang="fr-FR" sz="1200" dirty="0" err="1">
                <a:latin typeface="Inter" panose="020B0604020202020204" charset="0"/>
                <a:ea typeface="Inter" panose="020B0604020202020204" charset="0"/>
              </a:rPr>
              <a:t>responsabili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proiect</a:t>
            </a:r>
            <a:r>
              <a:rPr lang="fr-FR" sz="1200" dirty="0">
                <a:latin typeface="Inter" panose="020B0604020202020204" charset="0"/>
                <a:ea typeface="Inter" panose="020B0604020202020204" charset="0"/>
              </a:rPr>
              <a:t> Sandra </a:t>
            </a:r>
            <a:r>
              <a:rPr lang="fr-FR" sz="1200" dirty="0" err="1">
                <a:latin typeface="Inter" panose="020B0604020202020204" charset="0"/>
                <a:ea typeface="Inter" panose="020B0604020202020204" charset="0"/>
              </a:rPr>
              <a:t>Garbarino</a:t>
            </a:r>
            <a:r>
              <a:rPr lang="fr-FR" sz="1200" dirty="0">
                <a:latin typeface="Inter" panose="020B0604020202020204" charset="0"/>
                <a:ea typeface="Inter" panose="020B0604020202020204" charset="0"/>
              </a:rPr>
              <a:t> si Elisa </a:t>
            </a:r>
            <a:r>
              <a:rPr lang="fr-FR" sz="1200" dirty="0" err="1">
                <a:latin typeface="Inter" panose="020B0604020202020204" charset="0"/>
                <a:ea typeface="Inter" panose="020B0604020202020204" charset="0"/>
              </a:rPr>
              <a:t>Corino</a:t>
            </a:r>
            <a:r>
              <a:rPr lang="fr-FR" sz="1200"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a:p>
            <a:pPr indent="271463" algn="just">
              <a:buFont typeface="+mj-lt"/>
              <a:buAutoNum type="arabicPeriod" startAt="20"/>
            </a:pPr>
            <a:r>
              <a:rPr lang="fr-FR" sz="1200" b="1" dirty="0">
                <a:latin typeface="Inter" panose="020B0604020202020204" charset="0"/>
                <a:ea typeface="Inter" panose="020B0604020202020204" charset="0"/>
              </a:rPr>
              <a:t>Valentina </a:t>
            </a:r>
            <a:r>
              <a:rPr lang="fr-FR" sz="1200" b="1" dirty="0" err="1">
                <a:latin typeface="Inter" panose="020B0604020202020204" charset="0"/>
                <a:ea typeface="Inter" panose="020B0604020202020204" charset="0"/>
              </a:rPr>
              <a:t>Mureșan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Membră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echipa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proiect</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cercetare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Scriere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academică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specifică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disciplinei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limbile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engleză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modele</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analiză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contrastivă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bazate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corpusuri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lingvistice</a:t>
            </a:r>
            <a:r>
              <a:rPr lang="fr-FR" sz="1200" dirty="0">
                <a:latin typeface="Inter" panose="020B0604020202020204" charset="0"/>
                <a:ea typeface="Inter" panose="020B0604020202020204" charset="0"/>
              </a:rPr>
              <a:t>” DACRE (2021-2022), PN-III-P4-ID-PCE-2020-0821, </a:t>
            </a:r>
            <a:r>
              <a:rPr lang="fr-FR" sz="1200" dirty="0" err="1">
                <a:latin typeface="Inter" panose="020B0604020202020204" charset="0"/>
                <a:ea typeface="Inter" panose="020B0604020202020204" charset="0"/>
              </a:rPr>
              <a:t>ctr</a:t>
            </a:r>
            <a:r>
              <a:rPr lang="fr-FR" sz="1200" dirty="0">
                <a:latin typeface="Inter" panose="020B0604020202020204" charset="0"/>
                <a:ea typeface="Inter" panose="020B0604020202020204" charset="0"/>
              </a:rPr>
              <a:t>. Nr. PCE 158/2021.</a:t>
            </a:r>
            <a:endParaRPr lang="en-US" sz="1200" dirty="0">
              <a:latin typeface="Inter" panose="020B0604020202020204" charset="0"/>
              <a:ea typeface="Inter" panose="020B0604020202020204" charset="0"/>
            </a:endParaRPr>
          </a:p>
          <a:p>
            <a:pPr indent="271463" algn="just">
              <a:buFont typeface="+mj-lt"/>
              <a:buAutoNum type="arabicPeriod" startAt="20"/>
            </a:pPr>
            <a:r>
              <a:rPr lang="fr-FR" sz="1200" b="1" dirty="0">
                <a:latin typeface="Inter" panose="020B0604020202020204" charset="0"/>
                <a:ea typeface="Inter" panose="020B0604020202020204" charset="0"/>
              </a:rPr>
              <a:t>Alexandru </a:t>
            </a:r>
            <a:r>
              <a:rPr lang="fr-FR" sz="1200" b="1" dirty="0" err="1">
                <a:latin typeface="Inter" panose="020B0604020202020204" charset="0"/>
                <a:ea typeface="Inter" panose="020B0604020202020204" charset="0"/>
              </a:rPr>
              <a:t>Oravițan</a:t>
            </a:r>
            <a:r>
              <a:rPr lang="fr-FR" sz="1200" b="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a:t>
            </a:r>
            <a:r>
              <a:rPr lang="fr-FR" sz="1200" dirty="0">
                <a:latin typeface="Inter" panose="020B0604020202020204" charset="0"/>
                <a:ea typeface="Inter" panose="020B0604020202020204" charset="0"/>
              </a:rPr>
              <a:t> „West Summer </a:t>
            </a:r>
            <a:r>
              <a:rPr lang="fr-FR" sz="1200" dirty="0" err="1">
                <a:latin typeface="Inter" panose="020B0604020202020204" charset="0"/>
                <a:ea typeface="Inter" panose="020B0604020202020204" charset="0"/>
              </a:rPr>
              <a:t>University</a:t>
            </a:r>
            <a:r>
              <a:rPr lang="fr-FR" sz="1200" dirty="0">
                <a:latin typeface="Inter" panose="020B0604020202020204" charset="0"/>
                <a:ea typeface="Inter" panose="020B0604020202020204" charset="0"/>
              </a:rPr>
              <a:t>” (WSU) – ROSE AG393/SGU/PV/III/2020, membru (</a:t>
            </a:r>
            <a:r>
              <a:rPr lang="fr-FR" sz="1200" dirty="0" err="1">
                <a:latin typeface="Inter" panose="020B0604020202020204" charset="0"/>
                <a:ea typeface="Inter" panose="020B0604020202020204" charset="0"/>
              </a:rPr>
              <a:t>cadru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didactic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universitar</a:t>
            </a:r>
            <a:r>
              <a:rPr lang="fr-FR" sz="1200" dirty="0">
                <a:latin typeface="Inter" panose="020B0604020202020204" charset="0"/>
                <a:ea typeface="Inter" panose="020B0604020202020204" charset="0"/>
              </a:rPr>
              <a:t> / expert </a:t>
            </a:r>
            <a:r>
              <a:rPr lang="fr-FR" sz="1200" dirty="0" err="1">
                <a:latin typeface="Inter" panose="020B0604020202020204" charset="0"/>
                <a:ea typeface="Inter" panose="020B0604020202020204" charset="0"/>
              </a:rPr>
              <a:t>învățământ</a:t>
            </a:r>
            <a:r>
              <a:rPr lang="fr-FR" sz="1200" dirty="0">
                <a:latin typeface="Inter" panose="020B0604020202020204" charset="0"/>
                <a:ea typeface="Inter" panose="020B0604020202020204" charset="0"/>
              </a:rPr>
              <a:t> COR 235104) – </a:t>
            </a:r>
            <a:r>
              <a:rPr lang="fr-FR" sz="1200" dirty="0" err="1">
                <a:latin typeface="Inter" panose="020B0604020202020204" charset="0"/>
                <a:ea typeface="Inter" panose="020B0604020202020204" charset="0"/>
              </a:rPr>
              <a:t>contract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individual</a:t>
            </a:r>
            <a:r>
              <a:rPr lang="fr-FR" sz="1200" dirty="0">
                <a:latin typeface="Inter" panose="020B0604020202020204" charset="0"/>
                <a:ea typeface="Inter" panose="020B0604020202020204" charset="0"/>
              </a:rPr>
              <a:t> 34927/23.07.2021.</a:t>
            </a:r>
          </a:p>
          <a:p>
            <a:pPr indent="271463" algn="just">
              <a:buFont typeface="+mj-lt"/>
              <a:buAutoNum type="arabicPeriod" startAt="20"/>
            </a:pPr>
            <a:r>
              <a:rPr lang="fr-FR" sz="1200" b="1" dirty="0">
                <a:latin typeface="Inter" panose="020B0604020202020204" charset="0"/>
                <a:ea typeface="Inter" panose="020B0604020202020204" charset="0"/>
              </a:rPr>
              <a:t>Alexandru </a:t>
            </a:r>
            <a:r>
              <a:rPr lang="fr-FR" sz="1200" b="1" dirty="0" err="1">
                <a:latin typeface="Inter" panose="020B0604020202020204" charset="0"/>
                <a:ea typeface="Inter" panose="020B0604020202020204" charset="0"/>
              </a:rPr>
              <a:t>Oravițan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a:t>
            </a:r>
            <a:r>
              <a:rPr lang="fr-FR" sz="1200" dirty="0">
                <a:latin typeface="Inter" panose="020B0604020202020204" charset="0"/>
                <a:ea typeface="Inter" panose="020B0604020202020204" charset="0"/>
              </a:rPr>
              <a:t> ROGER (SNSF ctr.nr. IZ11Z0_166537) </a:t>
            </a:r>
            <a:r>
              <a:rPr lang="fr-FR" sz="1200" dirty="0" err="1">
                <a:latin typeface="Inter" panose="020B0604020202020204" charset="0"/>
                <a:ea typeface="Inter" panose="020B0604020202020204" charset="0"/>
              </a:rPr>
              <a:t>finanțat</a:t>
            </a:r>
            <a:r>
              <a:rPr lang="fr-FR" sz="1200" dirty="0">
                <a:latin typeface="Inter" panose="020B0604020202020204" charset="0"/>
                <a:ea typeface="Inter" panose="020B0604020202020204" charset="0"/>
              </a:rPr>
              <a:t> de SNSF, 2017- 2022, </a:t>
            </a:r>
            <a:r>
              <a:rPr lang="fr-FR" sz="1200" dirty="0" err="1">
                <a:latin typeface="Inter" panose="020B0604020202020204" charset="0"/>
                <a:ea typeface="Inter" panose="020B0604020202020204" charset="0"/>
              </a:rPr>
              <a:t>cercetător</a:t>
            </a:r>
            <a:r>
              <a:rPr lang="fr-FR" sz="1200" dirty="0">
                <a:latin typeface="Inter" panose="020B0604020202020204" charset="0"/>
                <a:ea typeface="Inter" panose="020B0604020202020204" charset="0"/>
              </a:rPr>
              <a:t> postdoctoral (</a:t>
            </a:r>
            <a:r>
              <a:rPr lang="fr-FR" sz="1200" dirty="0" err="1">
                <a:latin typeface="Inter" panose="020B0604020202020204" charset="0"/>
                <a:ea typeface="Inter" panose="020B0604020202020204" charset="0"/>
              </a:rPr>
              <a:t>bursier</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indent="271463" algn="just">
              <a:buFont typeface="+mj-lt"/>
              <a:buAutoNum type="arabicPeriod" startAt="20"/>
            </a:pPr>
            <a:r>
              <a:rPr lang="fr-FR" sz="1200" b="1" dirty="0">
                <a:latin typeface="Inter" panose="020B0604020202020204" charset="0"/>
                <a:ea typeface="Inter" panose="020B0604020202020204" charset="0"/>
              </a:rPr>
              <a:t>Aba-Carina </a:t>
            </a:r>
            <a:r>
              <a:rPr lang="fr-FR" sz="1200" b="1" dirty="0" err="1">
                <a:latin typeface="Inter" panose="020B0604020202020204" charset="0"/>
                <a:ea typeface="Inter" panose="020B0604020202020204" charset="0"/>
              </a:rPr>
              <a:t>Pârlog</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Septembrie</a:t>
            </a:r>
            <a:r>
              <a:rPr lang="fr-FR" sz="1200" dirty="0">
                <a:latin typeface="Inter" panose="020B0604020202020204" charset="0"/>
                <a:ea typeface="Inter" panose="020B0604020202020204" charset="0"/>
              </a:rPr>
              <a:t> 2018 – </a:t>
            </a:r>
            <a:r>
              <a:rPr lang="fr-FR" sz="1200" dirty="0" err="1">
                <a:latin typeface="Inter" panose="020B0604020202020204" charset="0"/>
                <a:ea typeface="Inter" panose="020B0604020202020204" charset="0"/>
              </a:rPr>
              <a:t>iunie</a:t>
            </a:r>
            <a:r>
              <a:rPr lang="fr-FR" sz="1200" dirty="0">
                <a:latin typeface="Inter" panose="020B0604020202020204" charset="0"/>
                <a:ea typeface="Inter" panose="020B0604020202020204" charset="0"/>
              </a:rPr>
              <a:t> 2021, </a:t>
            </a:r>
            <a:r>
              <a:rPr lang="fr-FR" sz="1200" i="1" dirty="0" err="1">
                <a:latin typeface="Inter" panose="020B0604020202020204" charset="0"/>
                <a:ea typeface="Inter" panose="020B0604020202020204" charset="0"/>
              </a:rPr>
              <a:t>coordonator</a:t>
            </a:r>
            <a:r>
              <a:rPr lang="fr-FR" sz="1200" i="1" dirty="0">
                <a:latin typeface="Inter" panose="020B0604020202020204" charset="0"/>
                <a:ea typeface="Inter" panose="020B0604020202020204" charset="0"/>
              </a:rPr>
              <a:t> local al </a:t>
            </a:r>
            <a:r>
              <a:rPr lang="fr-FR" sz="1200" i="1" dirty="0" err="1">
                <a:latin typeface="Inter" panose="020B0604020202020204" charset="0"/>
                <a:ea typeface="Inter" panose="020B0604020202020204" charset="0"/>
              </a:rPr>
              <a:t>proiectului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internaţional</a:t>
            </a:r>
            <a:r>
              <a:rPr lang="fr-FR" sz="1200" i="1" dirty="0">
                <a:latin typeface="Inter" panose="020B0604020202020204" charset="0"/>
                <a:ea typeface="Inter" panose="020B0604020202020204" charset="0"/>
              </a:rPr>
              <a:t> de </a:t>
            </a:r>
            <a:r>
              <a:rPr lang="fr-FR" sz="1200" i="1" dirty="0" err="1">
                <a:latin typeface="Inter" panose="020B0604020202020204" charset="0"/>
                <a:ea typeface="Inter" panose="020B0604020202020204" charset="0"/>
              </a:rPr>
              <a:t>cercetare</a:t>
            </a:r>
            <a:r>
              <a:rPr lang="fr-FR" sz="1200" i="1" dirty="0">
                <a:latin typeface="Inter" panose="020B0604020202020204" charset="0"/>
                <a:ea typeface="Inter" panose="020B0604020202020204" charset="0"/>
              </a:rPr>
              <a:t> Erasmus+</a:t>
            </a:r>
            <a:r>
              <a:rPr lang="fr-FR" sz="1200" dirty="0">
                <a:latin typeface="Inter" panose="020B0604020202020204" charset="0"/>
                <a:ea typeface="Inter" panose="020B0604020202020204" charset="0"/>
              </a:rPr>
              <a:t>, KA2, </a:t>
            </a:r>
            <a:r>
              <a:rPr lang="fr-FR" sz="1200" dirty="0" err="1">
                <a:latin typeface="Inter" panose="020B0604020202020204" charset="0"/>
                <a:ea typeface="Inter" panose="020B0604020202020204" charset="0"/>
              </a:rPr>
              <a:t>Cooperation</a:t>
            </a:r>
            <a:r>
              <a:rPr lang="fr-FR" sz="1200" dirty="0">
                <a:latin typeface="Inter" panose="020B0604020202020204" charset="0"/>
                <a:ea typeface="Inter" panose="020B0604020202020204" charset="0"/>
              </a:rPr>
              <a:t> for Innovation and the Exchange of Good Practices/ KA 203 Strategic </a:t>
            </a:r>
            <a:r>
              <a:rPr lang="fr-FR" sz="1200" dirty="0" err="1">
                <a:latin typeface="Inter" panose="020B0604020202020204" charset="0"/>
                <a:ea typeface="Inter" panose="020B0604020202020204" charset="0"/>
              </a:rPr>
              <a:t>Partnerships</a:t>
            </a:r>
            <a:r>
              <a:rPr lang="fr-FR" sz="1200" dirty="0">
                <a:latin typeface="Inter" panose="020B0604020202020204" charset="0"/>
                <a:ea typeface="Inter" panose="020B0604020202020204" charset="0"/>
              </a:rPr>
              <a:t> for </a:t>
            </a:r>
            <a:r>
              <a:rPr lang="fr-FR" sz="1200" dirty="0" err="1">
                <a:latin typeface="Inter" panose="020B0604020202020204" charset="0"/>
                <a:ea typeface="Inter" panose="020B0604020202020204" charset="0"/>
              </a:rPr>
              <a:t>Higher</a:t>
            </a:r>
            <a:r>
              <a:rPr lang="fr-FR" sz="1200" dirty="0">
                <a:latin typeface="Inter" panose="020B0604020202020204" charset="0"/>
                <a:ea typeface="Inter" panose="020B0604020202020204" charset="0"/>
              </a:rPr>
              <a:t> Education, </a:t>
            </a:r>
            <a:r>
              <a:rPr lang="fr-FR" sz="1200" dirty="0" err="1">
                <a:latin typeface="Inter" panose="020B0604020202020204" charset="0"/>
                <a:ea typeface="Inter" panose="020B0604020202020204" charset="0"/>
              </a:rPr>
              <a:t>intitulat</a:t>
            </a:r>
            <a:r>
              <a:rPr lang="fr-FR" sz="1200" dirty="0">
                <a:latin typeface="Inter" panose="020B0604020202020204" charset="0"/>
                <a:ea typeface="Inter" panose="020B0604020202020204" charset="0"/>
              </a:rPr>
              <a:t> Eco/</a:t>
            </a:r>
            <a:r>
              <a:rPr lang="fr-FR" sz="1200" dirty="0" err="1">
                <a:latin typeface="Inter" panose="020B0604020202020204" charset="0"/>
                <a:ea typeface="Inter" panose="020B0604020202020204" charset="0"/>
              </a:rPr>
              <a:t>logical</a:t>
            </a:r>
            <a:r>
              <a:rPr lang="fr-FR" sz="1200" dirty="0">
                <a:latin typeface="Inter" panose="020B0604020202020204" charset="0"/>
                <a:ea typeface="Inter" panose="020B0604020202020204" charset="0"/>
              </a:rPr>
              <a:t> Learning and Simulation </a:t>
            </a:r>
            <a:r>
              <a:rPr lang="fr-FR" sz="1200" dirty="0" err="1">
                <a:latin typeface="Inter" panose="020B0604020202020204" charset="0"/>
                <a:ea typeface="Inter" panose="020B0604020202020204" charset="0"/>
              </a:rPr>
              <a:t>Environments</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Higher</a:t>
            </a:r>
            <a:r>
              <a:rPr lang="fr-FR" sz="1200" dirty="0">
                <a:latin typeface="Inter" panose="020B0604020202020204" charset="0"/>
                <a:ea typeface="Inter" panose="020B0604020202020204" charset="0"/>
              </a:rPr>
              <a:t> Education (ELSE).</a:t>
            </a:r>
          </a:p>
          <a:p>
            <a:pPr indent="271463" algn="just">
              <a:buFont typeface="+mj-lt"/>
              <a:buAutoNum type="arabicPeriod" startAt="20"/>
            </a:pP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Pungă</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a:t>
            </a:r>
            <a:r>
              <a:rPr lang="fr-FR" sz="1200" dirty="0">
                <a:latin typeface="Inter" panose="020B0604020202020204" charset="0"/>
                <a:ea typeface="Inter" panose="020B0604020202020204" charset="0"/>
              </a:rPr>
              <a:t> ROSE </a:t>
            </a:r>
            <a:r>
              <a:rPr lang="fr-FR" sz="1200" i="1" dirty="0" err="1">
                <a:latin typeface="Inter" panose="020B0604020202020204" charset="0"/>
                <a:ea typeface="Inter" panose="020B0604020202020204" charset="0"/>
              </a:rPr>
              <a:t>Servicii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socio-educative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oferite</a:t>
            </a:r>
            <a:r>
              <a:rPr lang="fr-FR" sz="1200" i="1" dirty="0">
                <a:latin typeface="Inter" panose="020B0604020202020204" charset="0"/>
                <a:ea typeface="Inter" panose="020B0604020202020204" charset="0"/>
              </a:rPr>
              <a:t> de FLIT </a:t>
            </a:r>
            <a:r>
              <a:rPr lang="fr-FR" sz="1200" i="1" dirty="0" err="1">
                <a:latin typeface="Inter" panose="020B0604020202020204" charset="0"/>
                <a:ea typeface="Inter" panose="020B0604020202020204" charset="0"/>
              </a:rPr>
              <a:t>pentru</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prevenirea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abandonului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studenților</a:t>
            </a:r>
            <a:r>
              <a:rPr lang="fr-FR" sz="1200" dirty="0">
                <a:latin typeface="Inter" panose="020B0604020202020204" charset="0"/>
                <a:ea typeface="Inter" panose="020B0604020202020204" charset="0"/>
              </a:rPr>
              <a:t> (SSE-FLIT), 2019-2021 (</a:t>
            </a:r>
            <a:r>
              <a:rPr lang="fr-FR" sz="1200" dirty="0" err="1">
                <a:latin typeface="Inter" panose="020B0604020202020204" charset="0"/>
                <a:ea typeface="Inter" panose="020B0604020202020204" charset="0"/>
              </a:rPr>
              <a:t>acord</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grant</a:t>
            </a:r>
            <a:r>
              <a:rPr lang="fr-FR" sz="1200" dirty="0">
                <a:latin typeface="Inter" panose="020B0604020202020204" charset="0"/>
                <a:ea typeface="Inter" panose="020B0604020202020204" charset="0"/>
              </a:rPr>
              <a:t> nr. 274/SGU/II, </a:t>
            </a:r>
            <a:r>
              <a:rPr lang="fr-FR" sz="1200" dirty="0" err="1">
                <a:latin typeface="Inter" panose="020B0604020202020204" charset="0"/>
                <a:ea typeface="Inter" panose="020B0604020202020204" charset="0"/>
              </a:rPr>
              <a:t>finanțator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Ministerul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Educației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Naționale</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director</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proiect</a:t>
            </a:r>
            <a:r>
              <a:rPr lang="fr-FR" sz="1200" dirty="0">
                <a:latin typeface="Inter" panose="020B0604020202020204" charset="0"/>
                <a:ea typeface="Inter" panose="020B0604020202020204" charset="0"/>
              </a:rPr>
              <a:t>. </a:t>
            </a:r>
          </a:p>
          <a:p>
            <a:pPr algn="just"/>
            <a:endParaRPr lang="en-US" sz="1200" dirty="0">
              <a:latin typeface="Inter" panose="020B0604020202020204" charset="0"/>
              <a:ea typeface="Inter" panose="020B0604020202020204" charset="0"/>
            </a:endParaRPr>
          </a:p>
        </p:txBody>
      </p:sp>
      <p:sp>
        <p:nvSpPr>
          <p:cNvPr id="14"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extLst>
      <p:ext uri="{BB962C8B-B14F-4D97-AF65-F5344CB8AC3E}">
        <p14:creationId xmlns:p14="http://schemas.microsoft.com/office/powerpoint/2010/main" val="755083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671363" y="910202"/>
            <a:ext cx="6275642" cy="474489"/>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VIII. GRANTURI ȘTIINȚIFICE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3</a:t>
            </a:r>
            <a:r>
              <a:rPr lang="en-US" sz="1103" spc="22" dirty="0">
                <a:solidFill>
                  <a:srgbClr val="164F84"/>
                </a:solidFill>
                <a:latin typeface="Inter Bold"/>
              </a:rPr>
              <a:t>7</a:t>
            </a:r>
          </a:p>
        </p:txBody>
      </p:sp>
      <p:sp>
        <p:nvSpPr>
          <p:cNvPr id="13" name="TextBox 9"/>
          <p:cNvSpPr txBox="1"/>
          <p:nvPr/>
        </p:nvSpPr>
        <p:spPr>
          <a:xfrm>
            <a:off x="571467" y="2770018"/>
            <a:ext cx="6375538" cy="3877985"/>
          </a:xfrm>
          <a:prstGeom prst="rect">
            <a:avLst/>
          </a:prstGeom>
        </p:spPr>
        <p:txBody>
          <a:bodyPr wrap="square" lIns="0" tIns="0" rIns="0" bIns="0" rtlCol="0" anchor="t">
            <a:spAutoFit/>
          </a:bodyPr>
          <a:lstStyle/>
          <a:p>
            <a:pPr indent="271463" algn="just">
              <a:buFont typeface="+mj-lt"/>
              <a:buAutoNum type="arabicPeriod" startAt="29"/>
            </a:pPr>
            <a:r>
              <a:rPr lang="fr-FR" sz="1200" b="1" dirty="0">
                <a:latin typeface="Inter" panose="020B0604020202020204" charset="0"/>
                <a:ea typeface="Inter" panose="020B0604020202020204" charset="0"/>
              </a:rPr>
              <a:t>Maria </a:t>
            </a:r>
            <a:r>
              <a:rPr lang="fr-FR" sz="1200" b="1" dirty="0" err="1">
                <a:latin typeface="Inter" panose="020B0604020202020204" charset="0"/>
                <a:ea typeface="Inter" panose="020B0604020202020204" charset="0"/>
              </a:rPr>
              <a:t>Roxin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Sprijin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integrat</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acordat</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studenților</a:t>
            </a:r>
            <a:r>
              <a:rPr lang="fr-FR" sz="1200" i="1" dirty="0">
                <a:latin typeface="Inter" panose="020B0604020202020204" charset="0"/>
                <a:ea typeface="Inter" panose="020B0604020202020204" charset="0"/>
              </a:rPr>
              <a:t> LIT </a:t>
            </a:r>
            <a:r>
              <a:rPr lang="fr-FR" sz="1200" i="1" dirty="0" err="1">
                <a:latin typeface="Inter" panose="020B0604020202020204" charset="0"/>
                <a:ea typeface="Inter" panose="020B0604020202020204" charset="0"/>
              </a:rPr>
              <a:t>pentru</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prevenirea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abandonului</a:t>
            </a:r>
            <a:r>
              <a:rPr lang="fr-FR" sz="1200" i="1" dirty="0">
                <a:latin typeface="Inter" panose="020B0604020202020204" charset="0"/>
                <a:ea typeface="Inter" panose="020B0604020202020204" charset="0"/>
              </a:rPr>
              <a:t> – </a:t>
            </a:r>
            <a:r>
              <a:rPr lang="fr-FR" sz="1200" dirty="0">
                <a:latin typeface="Inter" panose="020B0604020202020204" charset="0"/>
                <a:ea typeface="Inter" panose="020B0604020202020204" charset="0"/>
              </a:rPr>
              <a:t>AG382/SGU/SS/III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15.09.2020,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baza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contractului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individual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muncă</a:t>
            </a:r>
            <a:r>
              <a:rPr lang="fr-FR" sz="1200" dirty="0">
                <a:latin typeface="Inter" panose="020B0604020202020204" charset="0"/>
                <a:ea typeface="Inter" panose="020B0604020202020204" charset="0"/>
              </a:rPr>
              <a:t> nr. 53598/ 23.10.2020; 01.10.2021-31.05.2022, </a:t>
            </a:r>
            <a:r>
              <a:rPr lang="fr-FR" sz="1200" dirty="0" err="1">
                <a:latin typeface="Inter" panose="020B0604020202020204" charset="0"/>
                <a:ea typeface="Inter" panose="020B0604020202020204" charset="0"/>
              </a:rPr>
              <a:t>contract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individual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muncă</a:t>
            </a:r>
            <a:r>
              <a:rPr lang="fr-FR" sz="1200" dirty="0">
                <a:latin typeface="Inter" panose="020B0604020202020204" charset="0"/>
                <a:ea typeface="Inter" panose="020B0604020202020204" charset="0"/>
              </a:rPr>
              <a:t> nr. 47871/27.09.2021.</a:t>
            </a:r>
            <a:endParaRPr lang="en-US" sz="1200" dirty="0">
              <a:latin typeface="Inter" panose="020B0604020202020204" charset="0"/>
              <a:ea typeface="Inter" panose="020B0604020202020204" charset="0"/>
            </a:endParaRPr>
          </a:p>
          <a:p>
            <a:pPr indent="271463" algn="just">
              <a:buFont typeface="+mj-lt"/>
              <a:buAutoNum type="arabicPeriod" startAt="29"/>
            </a:pPr>
            <a:r>
              <a:rPr lang="fr-FR" sz="1200" b="1" dirty="0" err="1">
                <a:latin typeface="Inter" panose="020B0604020202020204" charset="0"/>
                <a:ea typeface="Inter" panose="020B0604020202020204" charset="0"/>
              </a:rPr>
              <a:t>Mihaela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Șandor</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Responsabil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centru</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consiliere</a:t>
            </a:r>
            <a:r>
              <a:rPr lang="fr-FR" sz="1200" dirty="0">
                <a:latin typeface="Inter" panose="020B0604020202020204" charset="0"/>
                <a:ea typeface="Inter" panose="020B0604020202020204" charset="0"/>
              </a:rPr>
              <a:t> LIT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Servicii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socio-educative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oferite</a:t>
            </a:r>
            <a:r>
              <a:rPr lang="fr-FR" sz="1200" i="1" dirty="0">
                <a:latin typeface="Inter" panose="020B0604020202020204" charset="0"/>
                <a:ea typeface="Inter" panose="020B0604020202020204" charset="0"/>
              </a:rPr>
              <a:t> de FLIT </a:t>
            </a:r>
            <a:r>
              <a:rPr lang="fr-FR" sz="1200" i="1" dirty="0" err="1">
                <a:latin typeface="Inter" panose="020B0604020202020204" charset="0"/>
                <a:ea typeface="Inter" panose="020B0604020202020204" charset="0"/>
              </a:rPr>
              <a:t>pentru</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prevenirea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abandonului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studenților</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Acord</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grant</a:t>
            </a:r>
            <a:r>
              <a:rPr lang="fr-FR" sz="1200" dirty="0">
                <a:latin typeface="Inter" panose="020B0604020202020204" charset="0"/>
                <a:ea typeface="Inter" panose="020B0604020202020204" charset="0"/>
              </a:rPr>
              <a:t> nr. 274/25.11.2019 </a:t>
            </a:r>
            <a:r>
              <a:rPr lang="fr-FR" sz="1200" dirty="0" err="1">
                <a:latin typeface="Inter" panose="020B0604020202020204" charset="0"/>
                <a:ea typeface="Inter" panose="020B0604020202020204" charset="0"/>
              </a:rPr>
              <a:t>privind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Învățământul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Secundar</a:t>
            </a:r>
            <a:r>
              <a:rPr lang="fr-FR" sz="1200" dirty="0">
                <a:latin typeface="Inter" panose="020B0604020202020204" charset="0"/>
                <a:ea typeface="Inter" panose="020B0604020202020204" charset="0"/>
              </a:rPr>
              <a:t> (ROSE), </a:t>
            </a:r>
            <a:r>
              <a:rPr lang="fr-FR" sz="1200" dirty="0" err="1">
                <a:latin typeface="Inter" panose="020B0604020202020204" charset="0"/>
                <a:ea typeface="Inter" panose="020B0604020202020204" charset="0"/>
              </a:rPr>
              <a:t>schema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Granturi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Categoria</a:t>
            </a:r>
            <a:r>
              <a:rPr lang="fr-FR" sz="1200" dirty="0">
                <a:latin typeface="Inter" panose="020B0604020202020204" charset="0"/>
                <a:ea typeface="Inter" panose="020B0604020202020204" charset="0"/>
              </a:rPr>
              <a:t> de Grant SGCU-SS </a:t>
            </a:r>
            <a:r>
              <a:rPr lang="fr-FR" sz="1200" dirty="0" err="1">
                <a:latin typeface="Inter" panose="020B0604020202020204" charset="0"/>
                <a:ea typeface="Inter" panose="020B0604020202020204" charset="0"/>
              </a:rPr>
              <a:t>finanțat</a:t>
            </a:r>
            <a:r>
              <a:rPr lang="fr-FR" sz="1200" dirty="0">
                <a:latin typeface="Inter" panose="020B0604020202020204" charset="0"/>
                <a:ea typeface="Inter" panose="020B0604020202020204" charset="0"/>
              </a:rPr>
              <a:t> de MEC,  </a:t>
            </a:r>
            <a:r>
              <a:rPr lang="fr-FR" sz="1200" dirty="0" err="1">
                <a:latin typeface="Inter" panose="020B0604020202020204" charset="0"/>
                <a:ea typeface="Inter" panose="020B0604020202020204" charset="0"/>
              </a:rPr>
              <a:t>coord</a:t>
            </a:r>
            <a:r>
              <a:rPr lang="fr-FR" sz="1200" dirty="0">
                <a:latin typeface="Inter" panose="020B0604020202020204" charset="0"/>
                <a:ea typeface="Inter" panose="020B0604020202020204" charset="0"/>
              </a:rPr>
              <a:t>:  prof. </a:t>
            </a:r>
            <a:r>
              <a:rPr lang="fr-FR" sz="1200" dirty="0" err="1">
                <a:latin typeface="Inter" panose="020B0604020202020204" charset="0"/>
                <a:ea typeface="Inter" panose="020B0604020202020204" charset="0"/>
              </a:rPr>
              <a:t>dr</a:t>
            </a:r>
            <a:r>
              <a:rPr lang="fr-FR" sz="1200"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Pungă</a:t>
            </a:r>
            <a:r>
              <a:rPr lang="fr-FR" sz="1200" b="1"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a:p>
            <a:pPr indent="271463" algn="just">
              <a:buFont typeface="+mj-lt"/>
              <a:buAutoNum type="arabicPeriod" startAt="29"/>
            </a:pPr>
            <a:r>
              <a:rPr lang="fr-FR" sz="1200" b="1" dirty="0" err="1">
                <a:latin typeface="Inter" panose="020B0604020202020204" charset="0"/>
                <a:ea typeface="Inter" panose="020B0604020202020204" charset="0"/>
              </a:rPr>
              <a:t>Mața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Tăran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Andreici</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Expert </a:t>
            </a:r>
            <a:r>
              <a:rPr lang="fr-FR" sz="1200" dirty="0" err="1">
                <a:latin typeface="Inter" panose="020B0604020202020204" charset="0"/>
                <a:ea typeface="Inter" panose="020B0604020202020204" charset="0"/>
              </a:rPr>
              <a:t>remedial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Sprijin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integrat</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acordat</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studenților</a:t>
            </a:r>
            <a:r>
              <a:rPr lang="fr-FR" sz="1200" i="1" dirty="0">
                <a:latin typeface="Inter" panose="020B0604020202020204" charset="0"/>
                <a:ea typeface="Inter" panose="020B0604020202020204" charset="0"/>
              </a:rPr>
              <a:t> LIT </a:t>
            </a:r>
            <a:r>
              <a:rPr lang="fr-FR" sz="1200" i="1" dirty="0" err="1">
                <a:latin typeface="Inter" panose="020B0604020202020204" charset="0"/>
                <a:ea typeface="Inter" panose="020B0604020202020204" charset="0"/>
              </a:rPr>
              <a:t>pentru</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prevenirea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abandonului</a:t>
            </a:r>
            <a:r>
              <a:rPr lang="fr-FR" sz="1200" dirty="0">
                <a:latin typeface="Inter" panose="020B0604020202020204" charset="0"/>
                <a:ea typeface="Inter" panose="020B0604020202020204" charset="0"/>
              </a:rPr>
              <a:t> AG 382/SGU/SS/IIIDIN 15.09.2020 </a:t>
            </a:r>
            <a:r>
              <a:rPr lang="fr-FR" sz="1200" dirty="0" err="1">
                <a:latin typeface="Inter" panose="020B0604020202020204" charset="0"/>
                <a:ea typeface="Inter" panose="020B0604020202020204" charset="0"/>
              </a:rPr>
              <a:t>privind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Învățământul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Secundar</a:t>
            </a:r>
            <a:r>
              <a:rPr lang="fr-FR" sz="1200" dirty="0">
                <a:latin typeface="Inter" panose="020B0604020202020204" charset="0"/>
                <a:ea typeface="Inter" panose="020B0604020202020204" charset="0"/>
              </a:rPr>
              <a:t> (ROSE), </a:t>
            </a:r>
            <a:r>
              <a:rPr lang="fr-FR" sz="1200" dirty="0" err="1">
                <a:latin typeface="Inter" panose="020B0604020202020204" charset="0"/>
                <a:ea typeface="Inter" panose="020B0604020202020204" charset="0"/>
              </a:rPr>
              <a:t>schema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Granturi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Categoria</a:t>
            </a:r>
            <a:r>
              <a:rPr lang="fr-FR" sz="1200" dirty="0">
                <a:latin typeface="Inter" panose="020B0604020202020204" charset="0"/>
                <a:ea typeface="Inter" panose="020B0604020202020204" charset="0"/>
              </a:rPr>
              <a:t> de Grant SGCU-SS </a:t>
            </a:r>
            <a:r>
              <a:rPr lang="fr-FR" sz="1200" dirty="0" err="1">
                <a:latin typeface="Inter" panose="020B0604020202020204" charset="0"/>
                <a:ea typeface="Inter" panose="020B0604020202020204" charset="0"/>
              </a:rPr>
              <a:t>finanțat</a:t>
            </a:r>
            <a:r>
              <a:rPr lang="fr-FR" sz="1200" dirty="0">
                <a:latin typeface="Inter" panose="020B0604020202020204" charset="0"/>
                <a:ea typeface="Inter" panose="020B0604020202020204" charset="0"/>
              </a:rPr>
              <a:t> de MEC,  </a:t>
            </a:r>
            <a:r>
              <a:rPr lang="fr-FR" sz="1200" dirty="0" err="1">
                <a:latin typeface="Inter" panose="020B0604020202020204" charset="0"/>
                <a:ea typeface="Inter" panose="020B0604020202020204" charset="0"/>
              </a:rPr>
              <a:t>coord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Valy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Ceia</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indent="271463" algn="just">
              <a:buFont typeface="+mj-lt"/>
              <a:buAutoNum type="arabicPeriod" startAt="29"/>
            </a:pPr>
            <a:r>
              <a:rPr lang="fr-FR" sz="1200" b="1" dirty="0" err="1">
                <a:latin typeface="Inter" panose="020B0604020202020204" charset="0"/>
                <a:ea typeface="Inter" panose="020B0604020202020204" charset="0"/>
              </a:rPr>
              <a:t>Mața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Tăran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Andreici</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Membru </a:t>
            </a:r>
            <a:r>
              <a:rPr lang="fr-FR" sz="1200" dirty="0" err="1">
                <a:latin typeface="Inter" panose="020B0604020202020204" charset="0"/>
                <a:ea typeface="Inter" panose="020B0604020202020204" charset="0"/>
              </a:rPr>
              <a:t>proiect</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Limbă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și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cultură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germană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în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România</a:t>
            </a:r>
            <a:r>
              <a:rPr lang="fr-FR" sz="1200" i="1" dirty="0">
                <a:latin typeface="Inter" panose="020B0604020202020204" charset="0"/>
                <a:ea typeface="Inter" panose="020B0604020202020204" charset="0"/>
              </a:rPr>
              <a:t> (1918-1933). </a:t>
            </a:r>
            <a:r>
              <a:rPr lang="fr-FR" sz="1200" i="1" dirty="0" err="1">
                <a:latin typeface="Inter" panose="020B0604020202020204" charset="0"/>
                <a:ea typeface="Inter" panose="020B0604020202020204" charset="0"/>
              </a:rPr>
              <a:t>Realități</a:t>
            </a:r>
            <a:r>
              <a:rPr lang="fr-FR" sz="1200" i="1" dirty="0">
                <a:latin typeface="Inter" panose="020B0604020202020204" charset="0"/>
                <a:ea typeface="Inter" panose="020B0604020202020204" charset="0"/>
              </a:rPr>
              <a:t> „post-</a:t>
            </a:r>
            <a:r>
              <a:rPr lang="fr-FR" sz="1200" i="1" dirty="0" err="1">
                <a:latin typeface="Inter" panose="020B0604020202020204" charset="0"/>
                <a:ea typeface="Inter" panose="020B0604020202020204" charset="0"/>
              </a:rPr>
              <a:t>imperiale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discurs</a:t>
            </a:r>
            <a:r>
              <a:rPr lang="fr-FR" sz="1200" i="1" dirty="0">
                <a:latin typeface="Inter" panose="020B0604020202020204" charset="0"/>
                <a:ea typeface="Inter" panose="020B0604020202020204" charset="0"/>
              </a:rPr>
              <a:t> public </a:t>
            </a:r>
            <a:r>
              <a:rPr lang="fr-FR" sz="1200" i="1" dirty="0" err="1">
                <a:latin typeface="Inter" panose="020B0604020202020204" charset="0"/>
                <a:ea typeface="Inter" panose="020B0604020202020204" charset="0"/>
              </a:rPr>
              <a:t>și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câmpuri</a:t>
            </a:r>
            <a:r>
              <a:rPr lang="fr-FR" sz="1200" i="1" dirty="0">
                <a:latin typeface="Inter" panose="020B0604020202020204" charset="0"/>
                <a:ea typeface="Inter" panose="020B0604020202020204" charset="0"/>
              </a:rPr>
              <a:t> culturale (</a:t>
            </a:r>
            <a:r>
              <a:rPr lang="fr-FR" sz="1200" dirty="0">
                <a:latin typeface="Inter" panose="020B0604020202020204" charset="0"/>
                <a:ea typeface="Inter" panose="020B0604020202020204" charset="0"/>
              </a:rPr>
              <a:t>Cap.13 </a:t>
            </a:r>
            <a:r>
              <a:rPr lang="fr-FR" sz="1200" i="1" dirty="0" err="1">
                <a:latin typeface="Inter" panose="020B0604020202020204" charset="0"/>
                <a:ea typeface="Inter" panose="020B0604020202020204" charset="0"/>
              </a:rPr>
              <a:t>Interferenţe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lingvistice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cu</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limbile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şi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dialectele</a:t>
            </a:r>
            <a:r>
              <a:rPr lang="fr-FR" sz="1200" i="1" dirty="0">
                <a:latin typeface="Inter" panose="020B0604020202020204" charset="0"/>
                <a:ea typeface="Inter" panose="020B0604020202020204" charset="0"/>
              </a:rPr>
              <a:t> de contact (</a:t>
            </a:r>
            <a:r>
              <a:rPr lang="fr-FR" sz="1200" i="1" dirty="0" err="1">
                <a:latin typeface="Inter" panose="020B0604020202020204" charset="0"/>
                <a:ea typeface="Inter" panose="020B0604020202020204" charset="0"/>
              </a:rPr>
              <a:t>română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maghiară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sârbă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rusă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ucraineană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idiş</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Babeș</a:t>
            </a:r>
            <a:r>
              <a:rPr lang="fr-FR" sz="1200" dirty="0">
                <a:latin typeface="Inter" panose="020B0604020202020204" charset="0"/>
                <a:ea typeface="Inter" panose="020B0604020202020204" charset="0"/>
              </a:rPr>
              <a:t> Bolyai, Cluj.</a:t>
            </a:r>
            <a:endParaRPr lang="en-US" sz="1200" dirty="0">
              <a:latin typeface="Inter" panose="020B0604020202020204" charset="0"/>
              <a:ea typeface="Inter" panose="020B0604020202020204" charset="0"/>
            </a:endParaRPr>
          </a:p>
          <a:p>
            <a:pPr indent="271463" algn="just">
              <a:buFont typeface="+mj-lt"/>
              <a:buAutoNum type="arabicPeriod" startAt="29"/>
            </a:pPr>
            <a:r>
              <a:rPr lang="fr-FR" sz="1200" b="1" dirty="0" err="1">
                <a:latin typeface="Inter" panose="020B0604020202020204" charset="0"/>
                <a:ea typeface="Inter" panose="020B0604020202020204" charset="0"/>
              </a:rPr>
              <a:t>Mața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Tăran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Andreici</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Mentor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Sprijin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integrat</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acordat</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studenților</a:t>
            </a:r>
            <a:r>
              <a:rPr lang="fr-FR" sz="1200" i="1" dirty="0">
                <a:latin typeface="Inter" panose="020B0604020202020204" charset="0"/>
                <a:ea typeface="Inter" panose="020B0604020202020204" charset="0"/>
              </a:rPr>
              <a:t> LIT </a:t>
            </a:r>
            <a:r>
              <a:rPr lang="fr-FR" sz="1200" i="1" dirty="0" err="1">
                <a:latin typeface="Inter" panose="020B0604020202020204" charset="0"/>
                <a:ea typeface="Inter" panose="020B0604020202020204" charset="0"/>
              </a:rPr>
              <a:t>pentru</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prevenirea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abandonului</a:t>
            </a:r>
            <a:r>
              <a:rPr lang="fr-FR" sz="1200" dirty="0">
                <a:latin typeface="Inter" panose="020B0604020202020204" charset="0"/>
                <a:ea typeface="Inter" panose="020B0604020202020204" charset="0"/>
              </a:rPr>
              <a:t> AG 382/SGU/SS/IIIDIN 15.09.2020 </a:t>
            </a:r>
            <a:r>
              <a:rPr lang="fr-FR" sz="1200" dirty="0" err="1">
                <a:latin typeface="Inter" panose="020B0604020202020204" charset="0"/>
                <a:ea typeface="Inter" panose="020B0604020202020204" charset="0"/>
              </a:rPr>
              <a:t>privind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Învățământul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Secundar</a:t>
            </a:r>
            <a:r>
              <a:rPr lang="fr-FR" sz="1200" dirty="0">
                <a:latin typeface="Inter" panose="020B0604020202020204" charset="0"/>
                <a:ea typeface="Inter" panose="020B0604020202020204" charset="0"/>
              </a:rPr>
              <a:t> (ROSE), </a:t>
            </a:r>
            <a:r>
              <a:rPr lang="fr-FR" sz="1200" dirty="0" err="1">
                <a:latin typeface="Inter" panose="020B0604020202020204" charset="0"/>
                <a:ea typeface="Inter" panose="020B0604020202020204" charset="0"/>
              </a:rPr>
              <a:t>schema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Granturi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Categoria</a:t>
            </a:r>
            <a:r>
              <a:rPr lang="fr-FR" sz="1200" dirty="0">
                <a:latin typeface="Inter" panose="020B0604020202020204" charset="0"/>
                <a:ea typeface="Inter" panose="020B0604020202020204" charset="0"/>
              </a:rPr>
              <a:t> de Grant SGCU-SS </a:t>
            </a:r>
            <a:r>
              <a:rPr lang="fr-FR" sz="1200" dirty="0" err="1">
                <a:latin typeface="Inter" panose="020B0604020202020204" charset="0"/>
                <a:ea typeface="Inter" panose="020B0604020202020204" charset="0"/>
              </a:rPr>
              <a:t>finanțat</a:t>
            </a:r>
            <a:r>
              <a:rPr lang="fr-FR" sz="1200" dirty="0">
                <a:latin typeface="Inter" panose="020B0604020202020204" charset="0"/>
                <a:ea typeface="Inter" panose="020B0604020202020204" charset="0"/>
              </a:rPr>
              <a:t> de MEC,  </a:t>
            </a:r>
            <a:r>
              <a:rPr lang="fr-FR" sz="1200" dirty="0" err="1">
                <a:latin typeface="Inter" panose="020B0604020202020204" charset="0"/>
                <a:ea typeface="Inter" panose="020B0604020202020204" charset="0"/>
              </a:rPr>
              <a:t>coord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Valy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Ceia</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p:txBody>
      </p:sp>
      <p:sp>
        <p:nvSpPr>
          <p:cNvPr id="14"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3010" y="7280037"/>
            <a:ext cx="3092451" cy="2061634"/>
          </a:xfrm>
          <a:prstGeom prst="rect">
            <a:avLst/>
          </a:prstGeom>
        </p:spPr>
      </p:pic>
    </p:spTree>
    <p:extLst>
      <p:ext uri="{BB962C8B-B14F-4D97-AF65-F5344CB8AC3E}">
        <p14:creationId xmlns:p14="http://schemas.microsoft.com/office/powerpoint/2010/main" val="1034438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20238" y="910202"/>
            <a:ext cx="6275642" cy="474489"/>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IX. ALTE ACTIVITĂȚI</a:t>
            </a:r>
          </a:p>
        </p:txBody>
      </p:sp>
      <p:sp>
        <p:nvSpPr>
          <p:cNvPr id="9" name="TextBox 9"/>
          <p:cNvSpPr txBox="1"/>
          <p:nvPr/>
        </p:nvSpPr>
        <p:spPr>
          <a:xfrm>
            <a:off x="567793" y="2786337"/>
            <a:ext cx="6424413" cy="6717223"/>
          </a:xfrm>
          <a:prstGeom prst="rect">
            <a:avLst/>
          </a:prstGeom>
        </p:spPr>
        <p:txBody>
          <a:bodyPr wrap="square" lIns="0" tIns="0" rIns="0" bIns="0" rtlCol="0" anchor="t">
            <a:spAutoFit/>
          </a:bodyPr>
          <a:lstStyle/>
          <a:p>
            <a:pPr algn="just"/>
            <a:r>
              <a:rPr lang="ro-RO" sz="1200" dirty="0">
                <a:latin typeface="Inter" panose="020B0604020202020204" charset="0"/>
                <a:ea typeface="Inter" panose="020B0604020202020204" charset="0"/>
              </a:rPr>
              <a:t> </a:t>
            </a:r>
            <a:r>
              <a:rPr lang="ro-RO" sz="1200" b="1" dirty="0">
                <a:latin typeface="Inter" panose="020B0604020202020204" charset="0"/>
                <a:ea typeface="Inter" panose="020B0604020202020204" charset="0"/>
              </a:rPr>
              <a:t>A. </a:t>
            </a:r>
            <a:r>
              <a:rPr lang="fr-FR" sz="1200" b="1" dirty="0" err="1">
                <a:latin typeface="Inter" panose="020B0604020202020204" charset="0"/>
                <a:ea typeface="Inter" panose="020B0604020202020204" charset="0"/>
              </a:rPr>
              <a:t>Referent</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științific</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coordonator</a:t>
            </a:r>
            <a:r>
              <a:rPr lang="fr-FR" sz="1200" b="1" dirty="0">
                <a:latin typeface="Inter" panose="020B0604020202020204" charset="0"/>
                <a:ea typeface="Inter" panose="020B0604020202020204" charset="0"/>
              </a:rPr>
              <a:t> de </a:t>
            </a:r>
            <a:r>
              <a:rPr lang="fr-FR" sz="1200" b="1" dirty="0" err="1">
                <a:latin typeface="Inter" panose="020B0604020202020204" charset="0"/>
                <a:ea typeface="Inter" panose="020B0604020202020204" charset="0"/>
              </a:rPr>
              <a:t>colecții</a:t>
            </a:r>
            <a:r>
              <a:rPr lang="fr-FR" sz="1200" b="1" dirty="0">
                <a:latin typeface="Inter" panose="020B0604020202020204" charset="0"/>
                <a:ea typeface="Inter" panose="020B0604020202020204" charset="0"/>
              </a:rPr>
              <a:t> la </a:t>
            </a:r>
            <a:r>
              <a:rPr lang="fr-FR" sz="1200" b="1" dirty="0" err="1">
                <a:latin typeface="Inter" panose="020B0604020202020204" charset="0"/>
                <a:ea typeface="Inter" panose="020B0604020202020204" charset="0"/>
              </a:rPr>
              <a:t>edituri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sau</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reviste</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acreditate</a:t>
            </a:r>
            <a:r>
              <a:rPr lang="ro-RO" sz="1200" dirty="0">
                <a:latin typeface="Inter" panose="020B0604020202020204" charset="0"/>
                <a:ea typeface="Inter" panose="020B0604020202020204" charset="0"/>
              </a:rPr>
              <a:t> </a:t>
            </a:r>
          </a:p>
          <a:p>
            <a:pPr algn="just"/>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Anca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Ciocoiu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la D. </a:t>
            </a:r>
            <a:r>
              <a:rPr lang="fr-FR" sz="1200" dirty="0" err="1">
                <a:latin typeface="Inter" panose="020B0604020202020204" charset="0"/>
                <a:ea typeface="Inter" panose="020B0604020202020204" charset="0"/>
              </a:rPr>
              <a:t>Gheltofan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Mic</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dicționar</a:t>
            </a:r>
            <a:r>
              <a:rPr lang="fr-FR" sz="1200" i="1" dirty="0">
                <a:latin typeface="Inter" panose="020B0604020202020204" charset="0"/>
                <a:ea typeface="Inter" panose="020B0604020202020204" charset="0"/>
              </a:rPr>
              <a:t> de </a:t>
            </a:r>
            <a:r>
              <a:rPr lang="fr-FR" sz="1200" i="1" dirty="0" err="1">
                <a:latin typeface="Inter" panose="020B0604020202020204" charset="0"/>
                <a:ea typeface="Inter" panose="020B0604020202020204" charset="0"/>
              </a:rPr>
              <a:t>cuvinte-realia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rusești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și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corespondentele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lor</a:t>
            </a:r>
            <a:r>
              <a:rPr lang="fr-FR" sz="1200" i="1" dirty="0">
                <a:latin typeface="Inter" panose="020B0604020202020204" charset="0"/>
                <a:ea typeface="Inter" panose="020B0604020202020204" charset="0"/>
              </a:rPr>
              <a:t> lexico-</a:t>
            </a:r>
            <a:r>
              <a:rPr lang="fr-FR" sz="1200" i="1" dirty="0" err="1">
                <a:latin typeface="Inter" panose="020B0604020202020204" charset="0"/>
                <a:ea typeface="Inter" panose="020B0604020202020204" charset="0"/>
              </a:rPr>
              <a:t>frazeologice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românești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Mirton</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Anca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Ciocoiu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la Petru </a:t>
            </a:r>
            <a:r>
              <a:rPr lang="fr-FR" sz="1200" dirty="0" err="1">
                <a:latin typeface="Inter" panose="020B0604020202020204" charset="0"/>
                <a:ea typeface="Inter" panose="020B0604020202020204" charset="0"/>
              </a:rPr>
              <a:t>Istrate</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Liceeni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hai</a:t>
            </a:r>
            <a:r>
              <a:rPr lang="fr-FR" sz="1200" i="1" dirty="0">
                <a:latin typeface="Inter" panose="020B0604020202020204" charset="0"/>
                <a:ea typeface="Inter" panose="020B0604020202020204" charset="0"/>
              </a:rPr>
              <a:t> sa convers</a:t>
            </a:r>
            <a:r>
              <a:rPr lang="ro-RO" sz="1200" i="1" dirty="0">
                <a:latin typeface="Inter" panose="020B0604020202020204" charset="0"/>
                <a:ea typeface="Inter" panose="020B0604020202020204" charset="0"/>
              </a:rPr>
              <a:t>ă</a:t>
            </a:r>
            <a:r>
              <a:rPr lang="fr-FR" sz="1200" i="1" dirty="0">
                <a:latin typeface="Inter" panose="020B0604020202020204" charset="0"/>
                <a:ea typeface="Inter" panose="020B0604020202020204" charset="0"/>
              </a:rPr>
              <a:t>m </a:t>
            </a:r>
            <a:r>
              <a:rPr lang="fr-FR" sz="1200" i="1" dirty="0" err="1">
                <a:latin typeface="Inter" panose="020B0604020202020204" charset="0"/>
                <a:ea typeface="Inter" panose="020B0604020202020204" charset="0"/>
              </a:rPr>
              <a:t>în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limba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rusă</a:t>
            </a:r>
            <a:r>
              <a:rPr lang="fr-FR" sz="1200" i="1" dirty="0">
                <a:latin typeface="Inter" panose="020B0604020202020204" charset="0"/>
                <a:ea typeface="Inter" panose="020B0604020202020204" charset="0"/>
              </a:rPr>
              <a:t>! Texte </a:t>
            </a:r>
            <a:r>
              <a:rPr lang="fr-FR" sz="1200" i="1" dirty="0" err="1">
                <a:latin typeface="Inter" panose="020B0604020202020204" charset="0"/>
                <a:ea typeface="Inter" panose="020B0604020202020204" charset="0"/>
              </a:rPr>
              <a:t>şi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exerciţii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ediţia</a:t>
            </a:r>
            <a:r>
              <a:rPr lang="fr-FR" sz="1200" dirty="0">
                <a:latin typeface="Inter" panose="020B0604020202020204" charset="0"/>
                <a:ea typeface="Inter" panose="020B0604020202020204" charset="0"/>
              </a:rPr>
              <a:t> a 3-a, Iasi: </a:t>
            </a:r>
            <a:r>
              <a:rPr lang="fr-FR" sz="1200" dirty="0" err="1">
                <a:latin typeface="Inter" panose="020B0604020202020204" charset="0"/>
                <a:ea typeface="Inter" panose="020B0604020202020204" charset="0"/>
              </a:rPr>
              <a:t>Stef</a:t>
            </a:r>
            <a:r>
              <a:rPr lang="fr-FR" sz="1200" dirty="0">
                <a:latin typeface="Inter" panose="020B0604020202020204" charset="0"/>
                <a:ea typeface="Inter" panose="020B0604020202020204" charset="0"/>
              </a:rPr>
              <a:t>, 2021, ISBN 978-606-028-652-3.</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Anca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Ciocoiu</a:t>
            </a:r>
            <a:r>
              <a:rPr lang="fr-FR" sz="1200" b="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la </a:t>
            </a:r>
            <a:r>
              <a:rPr lang="fr-FR" sz="1200" i="1" dirty="0" err="1">
                <a:latin typeface="Inter" panose="020B0604020202020204" charset="0"/>
                <a:ea typeface="Inter" panose="020B0604020202020204" charset="0"/>
              </a:rPr>
              <a:t>Revista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Romanoslavica</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Mihaela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Cozma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i="1" dirty="0">
                <a:latin typeface="Inter" panose="020B0604020202020204" charset="0"/>
                <a:ea typeface="Inter" panose="020B0604020202020204" charset="0"/>
              </a:rPr>
              <a:t> Open </a:t>
            </a:r>
            <a:r>
              <a:rPr lang="fr-FR" sz="1200" i="1" dirty="0" err="1">
                <a:latin typeface="Inter" panose="020B0604020202020204" charset="0"/>
                <a:ea typeface="Inter" panose="020B0604020202020204" charset="0"/>
              </a:rPr>
              <a:t>Linguistics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DeGruyer</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Mihaela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Cozma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Romanian</a:t>
            </a:r>
            <a:r>
              <a:rPr lang="fr-FR" sz="1200" dirty="0">
                <a:latin typeface="Inter" panose="020B0604020202020204" charset="0"/>
                <a:ea typeface="Inter" panose="020B0604020202020204" charset="0"/>
              </a:rPr>
              <a:t> Journal of English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Frenţiu</a:t>
            </a:r>
            <a:r>
              <a:rPr lang="fr-FR" sz="1200" dirty="0">
                <a:latin typeface="Inter" panose="020B0604020202020204" charset="0"/>
                <a:ea typeface="Inter" panose="020B0604020202020204" charset="0"/>
              </a:rPr>
              <a:t>, L.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Versita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Gruyter</a:t>
            </a:r>
            <a:r>
              <a:rPr lang="fr-FR" sz="1200" dirty="0">
                <a:latin typeface="Inter" panose="020B0604020202020204" charset="0"/>
                <a:ea typeface="Inter" panose="020B0604020202020204" charset="0"/>
              </a:rPr>
              <a:t>, Berlin, ISSN online 1584-3734:13/ 2016,18/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Mihaela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Cozma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Studia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Universitatis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Babeș</a:t>
            </a:r>
            <a:r>
              <a:rPr lang="fr-FR" sz="1200" i="1" dirty="0">
                <a:latin typeface="Inter" panose="020B0604020202020204" charset="0"/>
                <a:ea typeface="Inter" panose="020B0604020202020204" charset="0"/>
              </a:rPr>
              <a:t> Bolyai. </a:t>
            </a:r>
            <a:r>
              <a:rPr lang="fr-FR" sz="1200" i="1" dirty="0" err="1">
                <a:latin typeface="Inter" panose="020B0604020202020204" charset="0"/>
                <a:ea typeface="Inter" panose="020B0604020202020204" charset="0"/>
              </a:rPr>
              <a:t>Philologia</a:t>
            </a:r>
            <a:r>
              <a:rPr lang="fr-FR" sz="1200" dirty="0">
                <a:latin typeface="Inter" panose="020B0604020202020204" charset="0"/>
                <a:ea typeface="Inter" panose="020B0604020202020204" charset="0"/>
              </a:rPr>
              <a:t>, 1/2021,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Universităţii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Babeş</a:t>
            </a:r>
            <a:r>
              <a:rPr lang="fr-FR" sz="1200" dirty="0">
                <a:latin typeface="Inter" panose="020B0604020202020204" charset="0"/>
                <a:ea typeface="Inter" panose="020B0604020202020204" charset="0"/>
              </a:rPr>
              <a:t> Bolyai, Cluj-Napoca.</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a:latin typeface="Inter" panose="020B0604020202020204" charset="0"/>
                <a:ea typeface="Inter" panose="020B0604020202020204" charset="0"/>
              </a:rPr>
              <a:t>Ileana </a:t>
            </a:r>
            <a:r>
              <a:rPr lang="fr-FR" sz="1200" b="1" dirty="0" err="1">
                <a:latin typeface="Inter" panose="020B0604020202020204" charset="0"/>
                <a:ea typeface="Inter" panose="020B0604020202020204" charset="0"/>
              </a:rPr>
              <a:t>Neli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Eiben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ştiinţific</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Buletinului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Universității</a:t>
            </a:r>
            <a:r>
              <a:rPr lang="fr-FR" sz="1200" i="1" dirty="0">
                <a:latin typeface="Inter" panose="020B0604020202020204" charset="0"/>
                <a:ea typeface="Inter" panose="020B0604020202020204" charset="0"/>
              </a:rPr>
              <a:t> Transilvania</a:t>
            </a:r>
            <a:r>
              <a:rPr lang="fr-FR" sz="1200" dirty="0">
                <a:latin typeface="Inter" panose="020B0604020202020204" charset="0"/>
                <a:ea typeface="Inter" panose="020B0604020202020204" charset="0"/>
              </a:rPr>
              <a:t>, Vol. 14(63) No.1 </a:t>
            </a:r>
            <a:r>
              <a:rPr lang="fr-FR" sz="1200" dirty="0" err="1">
                <a:latin typeface="Inter" panose="020B0604020202020204" charset="0"/>
                <a:ea typeface="Inter" panose="020B0604020202020204" charset="0"/>
              </a:rPr>
              <a:t>Special</a:t>
            </a:r>
            <a:r>
              <a:rPr lang="fr-FR" sz="1200" dirty="0">
                <a:latin typeface="Inter" panose="020B0604020202020204" charset="0"/>
                <a:ea typeface="Inter" panose="020B0604020202020204" charset="0"/>
              </a:rPr>
              <a:t> Issue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a:latin typeface="Inter" panose="020B0604020202020204" charset="0"/>
                <a:ea typeface="Inter" panose="020B0604020202020204" charset="0"/>
              </a:rPr>
              <a:t>Ileana </a:t>
            </a:r>
            <a:r>
              <a:rPr lang="fr-FR" sz="1200" b="1" dirty="0" err="1">
                <a:latin typeface="Inter" panose="020B0604020202020204" charset="0"/>
                <a:ea typeface="Inter" panose="020B0604020202020204" charset="0"/>
              </a:rPr>
              <a:t>Neli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Eiben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ştiinţific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revista</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Buletinului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Universității</a:t>
            </a:r>
            <a:r>
              <a:rPr lang="fr-FR" sz="1200" i="1" dirty="0">
                <a:latin typeface="Inter" panose="020B0604020202020204" charset="0"/>
                <a:ea typeface="Inter" panose="020B0604020202020204" charset="0"/>
              </a:rPr>
              <a:t> Transilvania</a:t>
            </a:r>
            <a:r>
              <a:rPr lang="fr-FR" sz="1200" dirty="0">
                <a:latin typeface="Inter" panose="020B0604020202020204" charset="0"/>
                <a:ea typeface="Inter" panose="020B0604020202020204" charset="0"/>
              </a:rPr>
              <a:t>, Vol. 14(63) No.1 </a:t>
            </a:r>
            <a:r>
              <a:rPr lang="fr-FR" sz="1200" dirty="0" err="1">
                <a:latin typeface="Inter" panose="020B0604020202020204" charset="0"/>
                <a:ea typeface="Inter" panose="020B0604020202020204" charset="0"/>
              </a:rPr>
              <a:t>Special</a:t>
            </a:r>
            <a:r>
              <a:rPr lang="fr-FR" sz="1200" dirty="0">
                <a:latin typeface="Inter" panose="020B0604020202020204" charset="0"/>
                <a:ea typeface="Inter" panose="020B0604020202020204" charset="0"/>
              </a:rPr>
              <a:t> Issue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a:latin typeface="Inter" panose="020B0604020202020204" charset="0"/>
                <a:ea typeface="Inter" panose="020B0604020202020204" charset="0"/>
              </a:rPr>
              <a:t>Ileana </a:t>
            </a:r>
            <a:r>
              <a:rPr lang="fr-FR" sz="1200" b="1" dirty="0" err="1">
                <a:latin typeface="Inter" panose="020B0604020202020204" charset="0"/>
                <a:ea typeface="Inter" panose="020B0604020202020204" charset="0"/>
              </a:rPr>
              <a:t>Neli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Eiben</a:t>
            </a:r>
            <a:r>
              <a:rPr lang="fr-FR" sz="1200" b="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ştiinţific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revista</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Etudes Interdisciplinaires en sciences humaines</a:t>
            </a:r>
            <a:r>
              <a:rPr lang="fr-FR" sz="1200" dirty="0">
                <a:latin typeface="Inter" panose="020B0604020202020204" charset="0"/>
                <a:ea typeface="Inter" panose="020B0604020202020204" charset="0"/>
              </a:rPr>
              <a:t>, n8/2021.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a:latin typeface="Inter" panose="020B0604020202020204" charset="0"/>
                <a:ea typeface="Inter" panose="020B0604020202020204" charset="0"/>
              </a:rPr>
              <a:t>Eliza Filimon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JoLIE</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14/2021.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a:latin typeface="Inter" panose="020B0604020202020204" charset="0"/>
                <a:ea typeface="Inter" panose="020B0604020202020204" charset="0"/>
              </a:rPr>
              <a:t>Daniela </a:t>
            </a:r>
            <a:r>
              <a:rPr lang="fr-FR" sz="1200" b="1" dirty="0" err="1">
                <a:latin typeface="Inter" panose="020B0604020202020204" charset="0"/>
                <a:ea typeface="Inter" panose="020B0604020202020204" charset="0"/>
              </a:rPr>
              <a:t>Gheltofan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la </a:t>
            </a:r>
            <a:r>
              <a:rPr lang="fr-FR" sz="1200" i="1" dirty="0" err="1">
                <a:latin typeface="Inter" panose="020B0604020202020204" charset="0"/>
                <a:ea typeface="Inter" panose="020B0604020202020204" charset="0"/>
              </a:rPr>
              <a:t>Revista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Romanoslavica</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la </a:t>
            </a:r>
            <a:r>
              <a:rPr lang="fr-FR" sz="1200" i="1" dirty="0" err="1">
                <a:latin typeface="Inter" panose="020B0604020202020204" charset="0"/>
                <a:ea typeface="Inter" panose="020B0604020202020204" charset="0"/>
              </a:rPr>
              <a:t>Critil</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și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Andronius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Ediția</a:t>
            </a:r>
            <a:r>
              <a:rPr lang="fr-FR" sz="1200" i="1" dirty="0">
                <a:latin typeface="Inter" panose="020B0604020202020204" charset="0"/>
                <a:ea typeface="Inter" panose="020B0604020202020204" charset="0"/>
              </a:rPr>
              <a:t> a </a:t>
            </a:r>
            <a:r>
              <a:rPr lang="fr-FR" sz="1200" i="1" dirty="0" err="1">
                <a:latin typeface="Inter" panose="020B0604020202020204" charset="0"/>
                <a:ea typeface="Inter" panose="020B0604020202020204" charset="0"/>
              </a:rPr>
              <a:t>doua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revăzută</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ediție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inițiată</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Coman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Lupu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coordonată</a:t>
            </a:r>
            <a:r>
              <a:rPr lang="fr-FR" sz="1200" dirty="0">
                <a:latin typeface="Inter" panose="020B0604020202020204" charset="0"/>
                <a:ea typeface="Inter" panose="020B0604020202020204" charset="0"/>
              </a:rPr>
              <a:t> de Adriana </a:t>
            </a:r>
            <a:r>
              <a:rPr lang="fr-FR" sz="1200" dirty="0" err="1">
                <a:latin typeface="Inter" panose="020B0604020202020204" charset="0"/>
                <a:ea typeface="Inter" panose="020B0604020202020204" charset="0"/>
              </a:rPr>
              <a:t>Ciama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Bucureşti), </a:t>
            </a:r>
            <a:r>
              <a:rPr lang="fr-FR" sz="1200" dirty="0" err="1">
                <a:latin typeface="Inter" panose="020B0604020202020204" charset="0"/>
                <a:ea typeface="Inter" panose="020B0604020202020204" charset="0"/>
              </a:rPr>
              <a:t>Anamaria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Gebăilă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Bucureşti), </a:t>
            </a:r>
            <a:r>
              <a:rPr lang="fr-FR" sz="1200" dirty="0" err="1">
                <a:latin typeface="Inter" panose="020B0604020202020204" charset="0"/>
                <a:ea typeface="Inter" panose="020B0604020202020204" charset="0"/>
              </a:rPr>
              <a:t>Giada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Mattarucco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Università</a:t>
            </a:r>
            <a:r>
              <a:rPr lang="fr-FR" sz="1200" dirty="0">
                <a:latin typeface="Inter" panose="020B0604020202020204" charset="0"/>
                <a:ea typeface="Inter" panose="020B0604020202020204" charset="0"/>
              </a:rPr>
              <a:t> per </a:t>
            </a:r>
            <a:r>
              <a:rPr lang="fr-FR" sz="1200" dirty="0" err="1">
                <a:latin typeface="Inter" panose="020B0604020202020204" charset="0"/>
                <a:ea typeface="Inter" panose="020B0604020202020204" charset="0"/>
              </a:rPr>
              <a:t>Stranieri</a:t>
            </a:r>
            <a:r>
              <a:rPr lang="fr-FR" sz="1200" dirty="0">
                <a:latin typeface="Inter" panose="020B0604020202020204" charset="0"/>
                <a:ea typeface="Inter" panose="020B0604020202020204" charset="0"/>
              </a:rPr>
              <a:t> di </a:t>
            </a:r>
            <a:r>
              <a:rPr lang="fr-FR" sz="1200" dirty="0" err="1">
                <a:latin typeface="Inter" panose="020B0604020202020204" charset="0"/>
                <a:ea typeface="Inter" panose="020B0604020202020204" charset="0"/>
              </a:rPr>
              <a:t>Siena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Camelia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Ușurelu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Bucureşti),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București</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Georgiana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Lungu-Badea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MetaJournal</a:t>
            </a:r>
            <a:r>
              <a:rPr lang="fr-FR" sz="1200" i="1" dirty="0">
                <a:latin typeface="Inter" panose="020B0604020202020204" charset="0"/>
                <a:ea typeface="Inter" panose="020B0604020202020204" charset="0"/>
              </a:rPr>
              <a:t> des traducteurs</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a:latin typeface="Inter" panose="020B0604020202020204" charset="0"/>
                <a:ea typeface="Inter" panose="020B0604020202020204" charset="0"/>
              </a:rPr>
              <a:t>Karla </a:t>
            </a:r>
            <a:r>
              <a:rPr lang="fr-FR" sz="1200" b="1" dirty="0" err="1">
                <a:latin typeface="Inter" panose="020B0604020202020204" charset="0"/>
                <a:ea typeface="Inter" panose="020B0604020202020204" charset="0"/>
              </a:rPr>
              <a:t>Lupșan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revistei</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Istanbul </a:t>
            </a:r>
            <a:r>
              <a:rPr lang="fr-FR" sz="1200" i="1" dirty="0" err="1">
                <a:latin typeface="Inter" panose="020B0604020202020204" charset="0"/>
                <a:ea typeface="Inter" panose="020B0604020202020204" charset="0"/>
              </a:rPr>
              <a:t>University’s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Department</a:t>
            </a:r>
            <a:r>
              <a:rPr lang="fr-FR" sz="1200" i="1" dirty="0">
                <a:latin typeface="Inter" panose="020B0604020202020204" charset="0"/>
                <a:ea typeface="Inter" panose="020B0604020202020204" charset="0"/>
              </a:rPr>
              <a:t> of </a:t>
            </a:r>
            <a:r>
              <a:rPr lang="fr-FR" sz="1200" i="1" dirty="0" err="1">
                <a:latin typeface="Inter" panose="020B0604020202020204" charset="0"/>
                <a:ea typeface="Inter" panose="020B0604020202020204" charset="0"/>
              </a:rPr>
              <a:t>German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Language</a:t>
            </a:r>
            <a:r>
              <a:rPr lang="fr-FR" sz="1200" i="1" dirty="0">
                <a:latin typeface="Inter" panose="020B0604020202020204" charset="0"/>
                <a:ea typeface="Inter" panose="020B0604020202020204" charset="0"/>
              </a:rPr>
              <a:t> and </a:t>
            </a:r>
            <a:r>
              <a:rPr lang="fr-FR" sz="1200" i="1" dirty="0" err="1">
                <a:latin typeface="Inter" panose="020B0604020202020204" charset="0"/>
                <a:ea typeface="Inter" panose="020B0604020202020204" charset="0"/>
              </a:rPr>
              <a:t>Literature</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Barış</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Konukman</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İrem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Atasoy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Alman</a:t>
            </a:r>
            <a:r>
              <a:rPr lang="fr-FR" sz="1200" dirty="0">
                <a:latin typeface="Inter" panose="020B0604020202020204" charset="0"/>
                <a:ea typeface="Inter" panose="020B0604020202020204" charset="0"/>
              </a:rPr>
              <a:t> Dili </a:t>
            </a:r>
            <a:r>
              <a:rPr lang="fr-FR" sz="1200" dirty="0" err="1">
                <a:latin typeface="Inter" panose="020B0604020202020204" charset="0"/>
                <a:ea typeface="Inter" panose="020B0604020202020204" charset="0"/>
              </a:rPr>
              <a:t>ve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Edebiyatı</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Dergisi</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Studien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zur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deutschen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Sprache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a:t>
            </a:r>
            <a:r>
              <a:rPr lang="fr-FR" sz="1200" dirty="0">
                <a:latin typeface="Inter" panose="020B0604020202020204" charset="0"/>
                <a:ea typeface="Inter" panose="020B0604020202020204" charset="0"/>
              </a:rPr>
              <a:t>, Istanbul </a:t>
            </a:r>
            <a:r>
              <a:rPr lang="fr-FR" sz="1200" dirty="0" err="1">
                <a:latin typeface="Inter" panose="020B0604020202020204" charset="0"/>
                <a:ea typeface="Inter" panose="020B0604020202020204" charset="0"/>
              </a:rPr>
              <a:t>University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Press</a:t>
            </a:r>
            <a:r>
              <a:rPr lang="fr-FR" sz="1200" dirty="0">
                <a:latin typeface="Inter" panose="020B0604020202020204" charset="0"/>
                <a:ea typeface="Inter" panose="020B0604020202020204" charset="0"/>
              </a:rPr>
              <a:t> E-ISSN: 2619-9890.</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a:latin typeface="Inter" panose="020B0604020202020204" charset="0"/>
                <a:ea typeface="Inter" panose="020B0604020202020204" charset="0"/>
              </a:rPr>
              <a:t>Karla </a:t>
            </a:r>
            <a:r>
              <a:rPr lang="fr-FR" sz="1200" b="1" dirty="0" err="1">
                <a:latin typeface="Inter" panose="020B0604020202020204" charset="0"/>
                <a:ea typeface="Inter" panose="020B0604020202020204" charset="0"/>
              </a:rPr>
              <a:t>Lupșan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Olenici-Crăciunescu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Alina</a:t>
            </a:r>
            <a:r>
              <a:rPr lang="fr-FR" sz="1200" dirty="0">
                <a:latin typeface="Inter" panose="020B0604020202020204" charset="0"/>
                <a:ea typeface="Inter" panose="020B0604020202020204" charset="0"/>
              </a:rPr>
              <a:t> (2021): </a:t>
            </a:r>
            <a:r>
              <a:rPr lang="fr-FR" sz="1200" i="1" dirty="0" err="1">
                <a:latin typeface="Inter" panose="020B0604020202020204" charset="0"/>
                <a:ea typeface="Inter" panose="020B0604020202020204" charset="0"/>
              </a:rPr>
              <a:t>Syntax</a:t>
            </a:r>
            <a:r>
              <a:rPr lang="fr-FR" sz="1200" i="1" dirty="0">
                <a:latin typeface="Inter" panose="020B0604020202020204" charset="0"/>
                <a:ea typeface="Inter" panose="020B0604020202020204" charset="0"/>
              </a:rPr>
              <a:t>. Die </a:t>
            </a:r>
            <a:r>
              <a:rPr lang="fr-FR" sz="1200" i="1" dirty="0" err="1">
                <a:latin typeface="Inter" panose="020B0604020202020204" charset="0"/>
                <a:ea typeface="Inter" panose="020B0604020202020204" charset="0"/>
              </a:rPr>
              <a:t>Satzglieder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Ein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Lehr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und</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Übungsbuch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Mirton</a:t>
            </a:r>
            <a:r>
              <a:rPr lang="fr-FR" sz="1200" dirty="0">
                <a:latin typeface="Inter" panose="020B0604020202020204" charset="0"/>
                <a:ea typeface="Inter" panose="020B0604020202020204" charset="0"/>
              </a:rPr>
              <a:t>.</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Marcu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Ex Professo</a:t>
            </a:r>
            <a:r>
              <a:rPr lang="fr-FR" sz="1200" dirty="0">
                <a:latin typeface="Inter" panose="020B0604020202020204" charset="0"/>
                <a:ea typeface="Inter" panose="020B0604020202020204" charset="0"/>
              </a:rPr>
              <a:t>,  VOLUME 06, Numéro Spécial, Année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Marcu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HYBRIDA. Revue scientifique sur les hybridations culturelles et les identités migrantes</a:t>
            </a:r>
            <a:r>
              <a:rPr lang="fr-FR" sz="1200" dirty="0">
                <a:latin typeface="Inter" panose="020B0604020202020204" charset="0"/>
                <a:ea typeface="Inter" panose="020B0604020202020204" charset="0"/>
              </a:rPr>
              <a:t> (ISSN 2660-6259), 2021.</a:t>
            </a: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en-US" sz="1103" spc="22" dirty="0">
                <a:solidFill>
                  <a:srgbClr val="164F84"/>
                </a:solidFill>
                <a:latin typeface="Inter Bold"/>
              </a:rPr>
              <a:t>38</a:t>
            </a:r>
          </a:p>
        </p:txBody>
      </p:sp>
      <p:sp>
        <p:nvSpPr>
          <p:cNvPr id="13" name="TextBox 12"/>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
        <p:nvSpPr>
          <p:cNvPr id="14" name="Google Shape;12150;p70"/>
          <p:cNvSpPr/>
          <p:nvPr/>
        </p:nvSpPr>
        <p:spPr>
          <a:xfrm>
            <a:off x="6635887" y="2645494"/>
            <a:ext cx="356319" cy="360795"/>
          </a:xfrm>
          <a:custGeom>
            <a:avLst/>
            <a:gdLst/>
            <a:ahLst/>
            <a:cxnLst/>
            <a:rect l="l" t="t" r="r" b="b"/>
            <a:pathLst>
              <a:path w="11941" h="12091" extrusionOk="0">
                <a:moveTo>
                  <a:pt x="5955" y="796"/>
                </a:moveTo>
                <a:lnTo>
                  <a:pt x="10933" y="3915"/>
                </a:lnTo>
                <a:lnTo>
                  <a:pt x="5955" y="7034"/>
                </a:lnTo>
                <a:lnTo>
                  <a:pt x="977" y="3915"/>
                </a:lnTo>
                <a:lnTo>
                  <a:pt x="5955" y="796"/>
                </a:lnTo>
                <a:close/>
                <a:moveTo>
                  <a:pt x="9924" y="5428"/>
                </a:moveTo>
                <a:lnTo>
                  <a:pt x="10964" y="6058"/>
                </a:lnTo>
                <a:lnTo>
                  <a:pt x="5955" y="9145"/>
                </a:lnTo>
                <a:lnTo>
                  <a:pt x="977" y="6058"/>
                </a:lnTo>
                <a:lnTo>
                  <a:pt x="2017" y="5428"/>
                </a:lnTo>
                <a:lnTo>
                  <a:pt x="5797" y="7790"/>
                </a:lnTo>
                <a:cubicBezTo>
                  <a:pt x="5860" y="7822"/>
                  <a:pt x="5931" y="7838"/>
                  <a:pt x="5994" y="7838"/>
                </a:cubicBezTo>
                <a:cubicBezTo>
                  <a:pt x="6057" y="7838"/>
                  <a:pt x="6112" y="7822"/>
                  <a:pt x="6144" y="7790"/>
                </a:cubicBezTo>
                <a:lnTo>
                  <a:pt x="9924" y="5428"/>
                </a:lnTo>
                <a:close/>
                <a:moveTo>
                  <a:pt x="9956" y="7538"/>
                </a:moveTo>
                <a:lnTo>
                  <a:pt x="10964" y="8169"/>
                </a:lnTo>
                <a:lnTo>
                  <a:pt x="5986" y="11288"/>
                </a:lnTo>
                <a:lnTo>
                  <a:pt x="1040" y="8169"/>
                </a:lnTo>
                <a:lnTo>
                  <a:pt x="2048" y="7538"/>
                </a:lnTo>
                <a:lnTo>
                  <a:pt x="5829" y="9901"/>
                </a:lnTo>
                <a:cubicBezTo>
                  <a:pt x="5892" y="9949"/>
                  <a:pt x="5963" y="9972"/>
                  <a:pt x="6026" y="9972"/>
                </a:cubicBezTo>
                <a:cubicBezTo>
                  <a:pt x="6089" y="9972"/>
                  <a:pt x="6144" y="9949"/>
                  <a:pt x="6175" y="9901"/>
                </a:cubicBezTo>
                <a:lnTo>
                  <a:pt x="9956" y="7538"/>
                </a:lnTo>
                <a:close/>
                <a:moveTo>
                  <a:pt x="5959" y="1"/>
                </a:moveTo>
                <a:cubicBezTo>
                  <a:pt x="5900" y="1"/>
                  <a:pt x="5845" y="25"/>
                  <a:pt x="5797" y="72"/>
                </a:cubicBezTo>
                <a:lnTo>
                  <a:pt x="158" y="3600"/>
                </a:lnTo>
                <a:cubicBezTo>
                  <a:pt x="32" y="3695"/>
                  <a:pt x="0" y="3758"/>
                  <a:pt x="0" y="3915"/>
                </a:cubicBezTo>
                <a:cubicBezTo>
                  <a:pt x="0" y="4073"/>
                  <a:pt x="95" y="4136"/>
                  <a:pt x="158" y="4230"/>
                </a:cubicBezTo>
                <a:lnTo>
                  <a:pt x="1387" y="4987"/>
                </a:lnTo>
                <a:lnTo>
                  <a:pt x="158" y="5743"/>
                </a:lnTo>
                <a:cubicBezTo>
                  <a:pt x="32" y="5806"/>
                  <a:pt x="0" y="5869"/>
                  <a:pt x="0" y="6058"/>
                </a:cubicBezTo>
                <a:cubicBezTo>
                  <a:pt x="0" y="6152"/>
                  <a:pt x="95" y="6278"/>
                  <a:pt x="158" y="6373"/>
                </a:cubicBezTo>
                <a:lnTo>
                  <a:pt x="1387" y="7097"/>
                </a:lnTo>
                <a:lnTo>
                  <a:pt x="158" y="7854"/>
                </a:lnTo>
                <a:cubicBezTo>
                  <a:pt x="32" y="7948"/>
                  <a:pt x="0" y="8011"/>
                  <a:pt x="0" y="8169"/>
                </a:cubicBezTo>
                <a:cubicBezTo>
                  <a:pt x="0" y="8295"/>
                  <a:pt x="95" y="8421"/>
                  <a:pt x="158" y="8484"/>
                </a:cubicBezTo>
                <a:lnTo>
                  <a:pt x="5797" y="12044"/>
                </a:lnTo>
                <a:cubicBezTo>
                  <a:pt x="5860" y="12075"/>
                  <a:pt x="5931" y="12091"/>
                  <a:pt x="5994" y="12091"/>
                </a:cubicBezTo>
                <a:cubicBezTo>
                  <a:pt x="6057" y="12091"/>
                  <a:pt x="6112" y="12075"/>
                  <a:pt x="6144" y="12044"/>
                </a:cubicBezTo>
                <a:lnTo>
                  <a:pt x="11783" y="8484"/>
                </a:lnTo>
                <a:cubicBezTo>
                  <a:pt x="11909" y="8421"/>
                  <a:pt x="11941" y="8326"/>
                  <a:pt x="11941" y="8169"/>
                </a:cubicBezTo>
                <a:cubicBezTo>
                  <a:pt x="11941" y="8043"/>
                  <a:pt x="11846" y="7948"/>
                  <a:pt x="11783" y="7854"/>
                </a:cubicBezTo>
                <a:lnTo>
                  <a:pt x="10555" y="7097"/>
                </a:lnTo>
                <a:lnTo>
                  <a:pt x="11783" y="6373"/>
                </a:lnTo>
                <a:cubicBezTo>
                  <a:pt x="11909" y="6278"/>
                  <a:pt x="11941" y="6152"/>
                  <a:pt x="11941" y="6058"/>
                </a:cubicBezTo>
                <a:cubicBezTo>
                  <a:pt x="11941" y="5932"/>
                  <a:pt x="11846" y="5806"/>
                  <a:pt x="11783" y="5743"/>
                </a:cubicBezTo>
                <a:lnTo>
                  <a:pt x="10555" y="4987"/>
                </a:lnTo>
                <a:lnTo>
                  <a:pt x="11783" y="4230"/>
                </a:lnTo>
                <a:cubicBezTo>
                  <a:pt x="11909" y="4136"/>
                  <a:pt x="11941" y="4073"/>
                  <a:pt x="11941" y="3915"/>
                </a:cubicBezTo>
                <a:cubicBezTo>
                  <a:pt x="11941" y="3758"/>
                  <a:pt x="11846" y="3695"/>
                  <a:pt x="11783" y="3600"/>
                </a:cubicBezTo>
                <a:lnTo>
                  <a:pt x="6144" y="72"/>
                </a:lnTo>
                <a:cubicBezTo>
                  <a:pt x="6081" y="25"/>
                  <a:pt x="6018" y="1"/>
                  <a:pt x="5959" y="1"/>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20238" y="910202"/>
            <a:ext cx="6275642" cy="474489"/>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IX. ALTE ACTIVITĂȚI</a:t>
            </a:r>
          </a:p>
        </p:txBody>
      </p:sp>
      <p:sp>
        <p:nvSpPr>
          <p:cNvPr id="9" name="TextBox 9"/>
          <p:cNvSpPr txBox="1"/>
          <p:nvPr/>
        </p:nvSpPr>
        <p:spPr>
          <a:xfrm>
            <a:off x="567793" y="2786337"/>
            <a:ext cx="6424413" cy="5755422"/>
          </a:xfrm>
          <a:prstGeom prst="rect">
            <a:avLst/>
          </a:prstGeom>
        </p:spPr>
        <p:txBody>
          <a:bodyPr wrap="square" lIns="0" tIns="0" rIns="0" bIns="0" rtlCol="0" anchor="t">
            <a:spAutoFit/>
          </a:bodyPr>
          <a:lstStyle/>
          <a:p>
            <a:pPr algn="just"/>
            <a:r>
              <a:rPr lang="ro-RO" sz="1200" dirty="0">
                <a:latin typeface="Inter" panose="020B0604020202020204" charset="0"/>
                <a:ea typeface="Inter" panose="020B0604020202020204" charset="0"/>
              </a:rPr>
              <a:t> </a:t>
            </a:r>
            <a:r>
              <a:rPr lang="ro-RO" sz="1200" b="1" dirty="0">
                <a:latin typeface="Inter" panose="020B0604020202020204" charset="0"/>
                <a:ea typeface="Inter" panose="020B0604020202020204" charset="0"/>
              </a:rPr>
              <a:t>A. </a:t>
            </a:r>
            <a:r>
              <a:rPr lang="fr-FR" sz="1200" b="1" dirty="0" err="1">
                <a:latin typeface="Inter" panose="020B0604020202020204" charset="0"/>
                <a:ea typeface="Inter" panose="020B0604020202020204" charset="0"/>
              </a:rPr>
              <a:t>Referent</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științific</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coordonator</a:t>
            </a:r>
            <a:r>
              <a:rPr lang="fr-FR" sz="1200" b="1" dirty="0">
                <a:latin typeface="Inter" panose="020B0604020202020204" charset="0"/>
                <a:ea typeface="Inter" panose="020B0604020202020204" charset="0"/>
              </a:rPr>
              <a:t> de </a:t>
            </a:r>
            <a:r>
              <a:rPr lang="fr-FR" sz="1200" b="1" dirty="0" err="1">
                <a:latin typeface="Inter" panose="020B0604020202020204" charset="0"/>
                <a:ea typeface="Inter" panose="020B0604020202020204" charset="0"/>
              </a:rPr>
              <a:t>colecții</a:t>
            </a:r>
            <a:r>
              <a:rPr lang="fr-FR" sz="1200" b="1" dirty="0">
                <a:latin typeface="Inter" panose="020B0604020202020204" charset="0"/>
                <a:ea typeface="Inter" panose="020B0604020202020204" charset="0"/>
              </a:rPr>
              <a:t> la </a:t>
            </a:r>
            <a:r>
              <a:rPr lang="fr-FR" sz="1200" b="1" dirty="0" err="1">
                <a:latin typeface="Inter" panose="020B0604020202020204" charset="0"/>
                <a:ea typeface="Inter" panose="020B0604020202020204" charset="0"/>
              </a:rPr>
              <a:t>edituri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sau</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reviste</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acreditate</a:t>
            </a:r>
            <a:r>
              <a:rPr lang="ro-RO" sz="1200" dirty="0">
                <a:latin typeface="Inter" panose="020B0604020202020204" charset="0"/>
                <a:ea typeface="Inter" panose="020B0604020202020204" charset="0"/>
              </a:rPr>
              <a:t> </a:t>
            </a:r>
          </a:p>
          <a:p>
            <a:pPr algn="just"/>
            <a:endParaRPr lang="en-US" sz="1200" dirty="0">
              <a:latin typeface="Inter" panose="020B0604020202020204" charset="0"/>
              <a:ea typeface="Inter" panose="020B0604020202020204" charset="0"/>
            </a:endParaRPr>
          </a:p>
          <a:p>
            <a:pPr indent="271463" algn="just">
              <a:lnSpc>
                <a:spcPts val="1540"/>
              </a:lnSpc>
              <a:buFont typeface="+mj-lt"/>
              <a:buAutoNum type="arabicPeriod" startAt="17"/>
            </a:pP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Marcu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Traduction et Langues</a:t>
            </a:r>
            <a:r>
              <a:rPr lang="fr-FR" sz="1200" dirty="0">
                <a:latin typeface="Inter" panose="020B0604020202020204" charset="0"/>
                <a:ea typeface="Inter" panose="020B0604020202020204" charset="0"/>
              </a:rPr>
              <a:t> Volume,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17"/>
            </a:pPr>
            <a:r>
              <a:rPr lang="fr-FR" sz="1200" b="1" dirty="0">
                <a:latin typeface="Inter" panose="020B0604020202020204" charset="0"/>
                <a:ea typeface="Inter" panose="020B0604020202020204" charset="0"/>
              </a:rPr>
              <a:t>Aba-Carina </a:t>
            </a:r>
            <a:r>
              <a:rPr lang="fr-FR" sz="1200" b="1" dirty="0" err="1">
                <a:latin typeface="Inter" panose="020B0604020202020204" charset="0"/>
                <a:ea typeface="Inter" panose="020B0604020202020204" charset="0"/>
              </a:rPr>
              <a:t>Pârlog</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Metacritic</a:t>
            </a:r>
            <a:r>
              <a:rPr lang="fr-FR" sz="1200" i="1" dirty="0">
                <a:latin typeface="Inter" panose="020B0604020202020204" charset="0"/>
                <a:ea typeface="Inter" panose="020B0604020202020204" charset="0"/>
              </a:rPr>
              <a:t> Journal for Comparative </a:t>
            </a:r>
            <a:r>
              <a:rPr lang="fr-FR" sz="1200" i="1" dirty="0" err="1">
                <a:latin typeface="Inter" panose="020B0604020202020204" charset="0"/>
                <a:ea typeface="Inter" panose="020B0604020202020204" charset="0"/>
              </a:rPr>
              <a:t>Studies</a:t>
            </a:r>
            <a:r>
              <a:rPr lang="fr-FR" sz="1200" i="1" dirty="0">
                <a:latin typeface="Inter" panose="020B0604020202020204" charset="0"/>
                <a:ea typeface="Inter" panose="020B0604020202020204" charset="0"/>
              </a:rPr>
              <a:t> and Theory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Facultatea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Litere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Babes</a:t>
            </a:r>
            <a:r>
              <a:rPr lang="fr-FR" sz="1200" dirty="0">
                <a:latin typeface="Inter" panose="020B0604020202020204" charset="0"/>
                <a:ea typeface="Inter" panose="020B0604020202020204" charset="0"/>
              </a:rPr>
              <a:t>-Bolyai, Cluj-Napoca.</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17"/>
            </a:pPr>
            <a:r>
              <a:rPr lang="fr-FR" sz="1200" b="1" dirty="0">
                <a:latin typeface="Inter" panose="020B0604020202020204" charset="0"/>
                <a:ea typeface="Inter" panose="020B0604020202020204" charset="0"/>
              </a:rPr>
              <a:t>Aba-Carina </a:t>
            </a:r>
            <a:r>
              <a:rPr lang="fr-FR" sz="1200" b="1" dirty="0" err="1">
                <a:latin typeface="Inter" panose="020B0604020202020204" charset="0"/>
                <a:ea typeface="Inter" panose="020B0604020202020204" charset="0"/>
              </a:rPr>
              <a:t>Pârlog</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Studia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Babes</a:t>
            </a:r>
            <a:r>
              <a:rPr lang="fr-FR" sz="1200" i="1" dirty="0">
                <a:latin typeface="Inter" panose="020B0604020202020204" charset="0"/>
                <a:ea typeface="Inter" panose="020B0604020202020204" charset="0"/>
              </a:rPr>
              <a:t>-Bolyai </a:t>
            </a:r>
            <a:r>
              <a:rPr lang="fr-FR" sz="1200" i="1" dirty="0" err="1">
                <a:latin typeface="Inter" panose="020B0604020202020204" charset="0"/>
                <a:ea typeface="Inter" panose="020B0604020202020204" charset="0"/>
              </a:rPr>
              <a:t>Philologia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Facultatea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Litere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Babes</a:t>
            </a:r>
            <a:r>
              <a:rPr lang="fr-FR" sz="1200" dirty="0">
                <a:latin typeface="Inter" panose="020B0604020202020204" charset="0"/>
                <a:ea typeface="Inter" panose="020B0604020202020204" charset="0"/>
              </a:rPr>
              <a:t>-Bolyai, Cluj-Napoca.</a:t>
            </a:r>
          </a:p>
          <a:p>
            <a:pPr indent="271463" algn="just">
              <a:lnSpc>
                <a:spcPts val="1540"/>
              </a:lnSpc>
              <a:buFont typeface="+mj-lt"/>
              <a:buAutoNum type="arabicPeriod" startAt="17"/>
            </a:pPr>
            <a:endParaRPr lang="fr-FR" sz="1200" dirty="0">
              <a:latin typeface="Inter" panose="020B0604020202020204" charset="0"/>
              <a:ea typeface="Inter" panose="020B0604020202020204" charset="0"/>
            </a:endParaRPr>
          </a:p>
          <a:p>
            <a:pPr algn="just">
              <a:lnSpc>
                <a:spcPts val="1540"/>
              </a:lnSpc>
            </a:pPr>
            <a:endParaRPr lang="fr-FR" sz="1200" dirty="0">
              <a:latin typeface="Inter" panose="020B0604020202020204" charset="0"/>
              <a:ea typeface="Inter" panose="020B0604020202020204" charset="0"/>
            </a:endParaRPr>
          </a:p>
          <a:p>
            <a:pPr algn="just">
              <a:lnSpc>
                <a:spcPts val="1540"/>
              </a:lnSpc>
            </a:pPr>
            <a:r>
              <a:rPr lang="fr-FR" sz="1200" b="1" dirty="0">
                <a:latin typeface="Inter" panose="020B0604020202020204" charset="0"/>
                <a:ea typeface="Inter" panose="020B0604020202020204" charset="0"/>
              </a:rPr>
              <a:t>B</a:t>
            </a:r>
            <a:r>
              <a:rPr lang="ro-RO" sz="1200" b="1" dirty="0">
                <a:latin typeface="Inter" panose="020B0604020202020204" charset="0"/>
                <a:ea typeface="Inter" panose="020B0604020202020204" charset="0"/>
              </a:rPr>
              <a:t>. </a:t>
            </a:r>
            <a:r>
              <a:rPr lang="fr-FR" sz="1200" b="1" dirty="0">
                <a:latin typeface="Inter" panose="020B0604020202020204" charset="0"/>
                <a:ea typeface="Inter" panose="020B0604020202020204" charset="0"/>
              </a:rPr>
              <a:t>Membru al </a:t>
            </a:r>
            <a:r>
              <a:rPr lang="fr-FR" sz="1200" b="1" dirty="0" err="1">
                <a:latin typeface="Inter" panose="020B0604020202020204" charset="0"/>
                <a:ea typeface="Inter" panose="020B0604020202020204" charset="0"/>
              </a:rPr>
              <a:t>unui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colectiv</a:t>
            </a:r>
            <a:r>
              <a:rPr lang="fr-FR" sz="1200" b="1" dirty="0">
                <a:latin typeface="Inter" panose="020B0604020202020204" charset="0"/>
                <a:ea typeface="Inter" panose="020B0604020202020204" charset="0"/>
              </a:rPr>
              <a:t> de </a:t>
            </a:r>
            <a:r>
              <a:rPr lang="fr-FR" sz="1200" b="1" dirty="0" err="1">
                <a:latin typeface="Inter" panose="020B0604020202020204" charset="0"/>
                <a:ea typeface="Inter" panose="020B0604020202020204" charset="0"/>
              </a:rPr>
              <a:t>redacţie</a:t>
            </a:r>
            <a:r>
              <a:rPr lang="fr-FR" sz="1200" b="1" dirty="0">
                <a:latin typeface="Inter" panose="020B0604020202020204" charset="0"/>
                <a:ea typeface="Inter" panose="020B0604020202020204" charset="0"/>
              </a:rPr>
              <a:t> al </a:t>
            </a:r>
            <a:r>
              <a:rPr lang="fr-FR" sz="1200" b="1" dirty="0" err="1">
                <a:latin typeface="Inter" panose="020B0604020202020204" charset="0"/>
                <a:ea typeface="Inter" panose="020B0604020202020204" charset="0"/>
              </a:rPr>
              <a:t>unei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reviste</a:t>
            </a:r>
            <a:r>
              <a:rPr lang="fr-FR" sz="1200" b="1" dirty="0">
                <a:latin typeface="Inter" panose="020B0604020202020204" charset="0"/>
                <a:ea typeface="Inter" panose="020B0604020202020204" charset="0"/>
              </a:rPr>
              <a:t> de </a:t>
            </a:r>
            <a:r>
              <a:rPr lang="fr-FR" sz="1200" b="1" dirty="0" err="1">
                <a:latin typeface="Inter" panose="020B0604020202020204" charset="0"/>
                <a:ea typeface="Inter" panose="020B0604020202020204" charset="0"/>
              </a:rPr>
              <a:t>specialitate</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cu</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peer</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review</a:t>
            </a:r>
            <a:endParaRPr lang="fr-FR" sz="1200" dirty="0">
              <a:latin typeface="Inter" panose="020B0604020202020204" charset="0"/>
              <a:ea typeface="Inter" panose="020B0604020202020204" charset="0"/>
            </a:endParaRPr>
          </a:p>
          <a:p>
            <a:pPr indent="271463" algn="just">
              <a:lnSpc>
                <a:spcPts val="1540"/>
              </a:lnSpc>
              <a:buFont typeface="+mj-lt"/>
              <a:buAutoNum type="arabicPeriod" startAt="17"/>
            </a:pPr>
            <a:endParaRPr lang="en-US" sz="1200" dirty="0">
              <a:latin typeface="Inter" panose="020B0604020202020204" charset="0"/>
              <a:ea typeface="Inter" panose="020B0604020202020204" charset="0"/>
            </a:endParaRPr>
          </a:p>
          <a:p>
            <a:pPr indent="271463" algn="just">
              <a:lnSpc>
                <a:spcPts val="1540"/>
              </a:lnSpc>
              <a:buFont typeface="+mj-lt"/>
              <a:buAutoNum type="arabicPeriod" startAt="17"/>
            </a:pP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Georgiana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Lungu-Badea</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Translationes</a:t>
            </a:r>
            <a:r>
              <a:rPr lang="fr-FR" sz="1200" dirty="0">
                <a:latin typeface="Inter" panose="020B0604020202020204" charset="0"/>
                <a:ea typeface="Inter" panose="020B0604020202020204" charset="0"/>
              </a:rPr>
              <a:t>, „Frontière(s)/ </a:t>
            </a:r>
            <a:r>
              <a:rPr lang="fr-FR" sz="1200" dirty="0" err="1">
                <a:latin typeface="Inter" panose="020B0604020202020204" charset="0"/>
                <a:ea typeface="Inter" panose="020B0604020202020204" charset="0"/>
              </a:rPr>
              <a:t>Frontiers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Grenze</a:t>
            </a:r>
            <a:r>
              <a:rPr lang="fr-FR" sz="1200" dirty="0">
                <a:latin typeface="Inter" panose="020B0604020202020204" charset="0"/>
                <a:ea typeface="Inter" panose="020B0604020202020204" charset="0"/>
              </a:rPr>
              <a:t>, -n”, nr. 12-13/2020-2021, ISSN 2734–6188 ISSN-L 2067-2705,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Luminița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Frențiu</a:t>
            </a:r>
            <a:r>
              <a:rPr lang="fr-FR" sz="1200" b="1" dirty="0">
                <a:latin typeface="Inter" panose="020B0604020202020204" charset="0"/>
                <a:ea typeface="Inter" panose="020B0604020202020204" charset="0"/>
              </a:rPr>
              <a:t>, Eliza Filimon, </a:t>
            </a:r>
            <a:r>
              <a:rPr lang="fr-FR" sz="1200" b="1" dirty="0" err="1">
                <a:latin typeface="Inter" panose="020B0604020202020204" charset="0"/>
                <a:ea typeface="Inter" panose="020B0604020202020204" charset="0"/>
              </a:rPr>
              <a:t>Andreea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Șerban</a:t>
            </a:r>
            <a:r>
              <a:rPr lang="fr-FR" sz="1200" b="1" dirty="0">
                <a:latin typeface="Inter" panose="020B0604020202020204" charset="0"/>
                <a:ea typeface="Inter" panose="020B0604020202020204" charset="0"/>
              </a:rPr>
              <a:t>, Valentina </a:t>
            </a:r>
            <a:r>
              <a:rPr lang="fr-FR" sz="1200" b="1" dirty="0" err="1">
                <a:latin typeface="Inter" panose="020B0604020202020204" charset="0"/>
                <a:ea typeface="Inter" panose="020B0604020202020204" charset="0"/>
              </a:rPr>
              <a:t>Mureșan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Romanian</a:t>
            </a:r>
            <a:r>
              <a:rPr lang="fr-FR" sz="1200" i="1" dirty="0">
                <a:latin typeface="Inter" panose="020B0604020202020204" charset="0"/>
                <a:ea typeface="Inter" panose="020B0604020202020204" charset="0"/>
              </a:rPr>
              <a:t> Journal of English </a:t>
            </a:r>
            <a:r>
              <a:rPr lang="fr-FR" sz="1200" i="1"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18/2021.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a:latin typeface="Inter" panose="020B0604020202020204" charset="0"/>
                <a:ea typeface="Inter" panose="020B0604020202020204" charset="0"/>
              </a:rPr>
              <a:t>Hortensia </a:t>
            </a:r>
            <a:r>
              <a:rPr lang="fr-FR" sz="1200" b="1" dirty="0" err="1">
                <a:latin typeface="Inter" panose="020B0604020202020204" charset="0"/>
                <a:ea typeface="Inter" panose="020B0604020202020204" charset="0"/>
              </a:rPr>
              <a:t>Pârlog</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Pungă</a:t>
            </a:r>
            <a:r>
              <a:rPr lang="fr-FR" sz="1200" b="1" dirty="0">
                <a:latin typeface="Inter" panose="020B0604020202020204" charset="0"/>
                <a:ea typeface="Inter" panose="020B0604020202020204" charset="0"/>
              </a:rPr>
              <a:t>, Mircea </a:t>
            </a:r>
            <a:r>
              <a:rPr lang="fr-FR" sz="1200" b="1" dirty="0" err="1">
                <a:latin typeface="Inter" panose="020B0604020202020204" charset="0"/>
                <a:ea typeface="Inter" panose="020B0604020202020204" charset="0"/>
              </a:rPr>
              <a:t>Mihăieș</a:t>
            </a:r>
            <a:r>
              <a:rPr lang="fr-FR" sz="1200" b="1" dirty="0">
                <a:latin typeface="Inter" panose="020B0604020202020204" charset="0"/>
                <a:ea typeface="Inter" panose="020B0604020202020204" charset="0"/>
              </a:rPr>
              <a:t>, Dana </a:t>
            </a:r>
            <a:r>
              <a:rPr lang="fr-FR" sz="1200" b="1" dirty="0" err="1">
                <a:latin typeface="Inter" panose="020B0604020202020204" charset="0"/>
                <a:ea typeface="Inter" panose="020B0604020202020204" charset="0"/>
              </a:rPr>
              <a:t>Percec</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Luminița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Frențiu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in </a:t>
            </a:r>
            <a:r>
              <a:rPr lang="fr-FR" sz="1200" dirty="0" err="1">
                <a:latin typeface="Inter" panose="020B0604020202020204" charset="0"/>
                <a:ea typeface="Inter" panose="020B0604020202020204" charset="0"/>
              </a:rPr>
              <a:t>colegiul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redactie</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BAS British and American </a:t>
            </a:r>
            <a:r>
              <a:rPr lang="fr-FR" sz="1200" i="1"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Timişoara.</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Marcu</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Convergences francophones</a:t>
            </a:r>
            <a:r>
              <a:rPr lang="fr-FR" sz="1200" dirty="0">
                <a:latin typeface="Inter" panose="020B0604020202020204" charset="0"/>
                <a:ea typeface="Inter" panose="020B0604020202020204" charset="0"/>
              </a:rPr>
              <a:t>, nr. 7.2, 2021, Mount Royal </a:t>
            </a:r>
            <a:r>
              <a:rPr lang="fr-FR" sz="1200" dirty="0" err="1">
                <a:latin typeface="Inter" panose="020B0604020202020204" charset="0"/>
                <a:ea typeface="Inter" panose="020B0604020202020204" charset="0"/>
              </a:rPr>
              <a:t>University</a:t>
            </a:r>
            <a:r>
              <a:rPr lang="fr-FR" sz="1200" dirty="0">
                <a:latin typeface="Inter" panose="020B0604020202020204" charset="0"/>
                <a:ea typeface="Inter" panose="020B0604020202020204" charset="0"/>
              </a:rPr>
              <a:t>, Calgary, Alberta, Canada.</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Neli</a:t>
            </a:r>
            <a:r>
              <a:rPr lang="fr-FR" sz="1200" b="1" dirty="0">
                <a:latin typeface="Inter" panose="020B0604020202020204" charset="0"/>
                <a:ea typeface="Inter" panose="020B0604020202020204" charset="0"/>
              </a:rPr>
              <a:t> Ileana </a:t>
            </a:r>
            <a:r>
              <a:rPr lang="fr-FR" sz="1200" b="1" dirty="0" err="1">
                <a:latin typeface="Inter" panose="020B0604020202020204" charset="0"/>
                <a:ea typeface="Inter" panose="020B0604020202020204" charset="0"/>
              </a:rPr>
              <a:t>Eiben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Marcu</a:t>
            </a:r>
            <a:r>
              <a:rPr lang="fr-FR" sz="1200" b="1" dirty="0">
                <a:latin typeface="Inter" panose="020B0604020202020204" charset="0"/>
                <a:ea typeface="Inter" panose="020B0604020202020204" charset="0"/>
              </a:rPr>
              <a:t>, Cristina </a:t>
            </a:r>
            <a:r>
              <a:rPr lang="fr-FR" sz="1200" b="1" dirty="0" err="1">
                <a:latin typeface="Inter" panose="020B0604020202020204" charset="0"/>
                <a:ea typeface="Inter" panose="020B0604020202020204" charset="0"/>
              </a:rPr>
              <a:t>Tănase</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Dialogues Francophones,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Timişoara,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a:latin typeface="Inter" panose="020B0604020202020204" charset="0"/>
                <a:ea typeface="Inter" panose="020B0604020202020204" charset="0"/>
              </a:rPr>
              <a:t>Ramona </a:t>
            </a:r>
            <a:r>
              <a:rPr lang="fr-FR" sz="1200" b="1" dirty="0" err="1">
                <a:latin typeface="Inter" panose="020B0604020202020204" charset="0"/>
                <a:ea typeface="Inter" panose="020B0604020202020204" charset="0"/>
              </a:rPr>
              <a:t>Malița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Marcu</a:t>
            </a:r>
            <a:r>
              <a:rPr lang="fr-FR" sz="1200" b="1" dirty="0">
                <a:latin typeface="Inter" panose="020B0604020202020204" charset="0"/>
                <a:ea typeface="Inter" panose="020B0604020202020204" charset="0"/>
              </a:rPr>
              <a:t>, Eugenia </a:t>
            </a:r>
            <a:r>
              <a:rPr lang="fr-FR" sz="1200" b="1" dirty="0" err="1">
                <a:latin typeface="Inter" panose="020B0604020202020204" charset="0"/>
                <a:ea typeface="Inter" panose="020B0604020202020204" charset="0"/>
              </a:rPr>
              <a:t>Tănase</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Agapes francophones,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Timişoara, 2021. </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Luminiţa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Vleja</a:t>
            </a:r>
            <a:r>
              <a:rPr lang="fr-FR" sz="1200" b="1" dirty="0">
                <a:latin typeface="Inter" panose="020B0604020202020204" charset="0"/>
                <a:ea typeface="Inter" panose="020B0604020202020204" charset="0"/>
              </a:rPr>
              <a:t>, Laura </a:t>
            </a:r>
            <a:r>
              <a:rPr lang="fr-FR" sz="1200" b="1" dirty="0" err="1">
                <a:latin typeface="Inter" panose="020B0604020202020204" charset="0"/>
                <a:ea typeface="Inter" panose="020B0604020202020204" charset="0"/>
              </a:rPr>
              <a:t>Cheie</a:t>
            </a:r>
            <a:r>
              <a:rPr lang="fr-FR" sz="1200" b="1" dirty="0">
                <a:latin typeface="Inter" panose="020B0604020202020204" charset="0"/>
                <a:ea typeface="Inter" panose="020B0604020202020204" charset="0"/>
              </a:rPr>
              <a:t>, Alexandru </a:t>
            </a:r>
            <a:r>
              <a:rPr lang="fr-FR" sz="1200" b="1" dirty="0" err="1">
                <a:latin typeface="Inter" panose="020B0604020202020204" charset="0"/>
                <a:ea typeface="Inter" panose="020B0604020202020204" charset="0"/>
              </a:rPr>
              <a:t>Oravițan</a:t>
            </a:r>
            <a:r>
              <a:rPr lang="fr-FR" sz="1200" b="1" dirty="0">
                <a:latin typeface="Inter" panose="020B0604020202020204" charset="0"/>
                <a:ea typeface="Inter" panose="020B0604020202020204" charset="0"/>
              </a:rPr>
              <a:t>, Eugenia </a:t>
            </a:r>
            <a:r>
              <a:rPr lang="fr-FR" sz="1200" b="1" dirty="0" err="1">
                <a:latin typeface="Inter" panose="020B0604020202020204" charset="0"/>
                <a:ea typeface="Inter" panose="020B0604020202020204" charset="0"/>
              </a:rPr>
              <a:t>Tănase</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Analele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Universității</a:t>
            </a:r>
            <a:r>
              <a:rPr lang="fr-FR" sz="1200" i="1" dirty="0">
                <a:latin typeface="Inter" panose="020B0604020202020204" charset="0"/>
                <a:ea typeface="Inter" panose="020B0604020202020204" charset="0"/>
              </a:rPr>
              <a:t> de </a:t>
            </a:r>
            <a:r>
              <a:rPr lang="fr-FR" sz="1200" i="1" dirty="0" err="1">
                <a:latin typeface="Inter" panose="020B0604020202020204" charset="0"/>
                <a:ea typeface="Inter" panose="020B0604020202020204" charset="0"/>
              </a:rPr>
              <a:t>Vest</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din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Filologice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vol. LIX / 2021.</a:t>
            </a: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en-US" sz="1103" spc="22" dirty="0">
                <a:solidFill>
                  <a:srgbClr val="164F84"/>
                </a:solidFill>
                <a:latin typeface="Inter Bold"/>
              </a:rPr>
              <a:t>39</a:t>
            </a:r>
          </a:p>
        </p:txBody>
      </p:sp>
      <p:sp>
        <p:nvSpPr>
          <p:cNvPr id="13" name="TextBox 12"/>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
        <p:nvSpPr>
          <p:cNvPr id="14" name="Google Shape;12150;p70"/>
          <p:cNvSpPr/>
          <p:nvPr/>
        </p:nvSpPr>
        <p:spPr>
          <a:xfrm>
            <a:off x="6635887" y="2645494"/>
            <a:ext cx="356319" cy="360795"/>
          </a:xfrm>
          <a:custGeom>
            <a:avLst/>
            <a:gdLst/>
            <a:ahLst/>
            <a:cxnLst/>
            <a:rect l="l" t="t" r="r" b="b"/>
            <a:pathLst>
              <a:path w="11941" h="12091" extrusionOk="0">
                <a:moveTo>
                  <a:pt x="5955" y="796"/>
                </a:moveTo>
                <a:lnTo>
                  <a:pt x="10933" y="3915"/>
                </a:lnTo>
                <a:lnTo>
                  <a:pt x="5955" y="7034"/>
                </a:lnTo>
                <a:lnTo>
                  <a:pt x="977" y="3915"/>
                </a:lnTo>
                <a:lnTo>
                  <a:pt x="5955" y="796"/>
                </a:lnTo>
                <a:close/>
                <a:moveTo>
                  <a:pt x="9924" y="5428"/>
                </a:moveTo>
                <a:lnTo>
                  <a:pt x="10964" y="6058"/>
                </a:lnTo>
                <a:lnTo>
                  <a:pt x="5955" y="9145"/>
                </a:lnTo>
                <a:lnTo>
                  <a:pt x="977" y="6058"/>
                </a:lnTo>
                <a:lnTo>
                  <a:pt x="2017" y="5428"/>
                </a:lnTo>
                <a:lnTo>
                  <a:pt x="5797" y="7790"/>
                </a:lnTo>
                <a:cubicBezTo>
                  <a:pt x="5860" y="7822"/>
                  <a:pt x="5931" y="7838"/>
                  <a:pt x="5994" y="7838"/>
                </a:cubicBezTo>
                <a:cubicBezTo>
                  <a:pt x="6057" y="7838"/>
                  <a:pt x="6112" y="7822"/>
                  <a:pt x="6144" y="7790"/>
                </a:cubicBezTo>
                <a:lnTo>
                  <a:pt x="9924" y="5428"/>
                </a:lnTo>
                <a:close/>
                <a:moveTo>
                  <a:pt x="9956" y="7538"/>
                </a:moveTo>
                <a:lnTo>
                  <a:pt x="10964" y="8169"/>
                </a:lnTo>
                <a:lnTo>
                  <a:pt x="5986" y="11288"/>
                </a:lnTo>
                <a:lnTo>
                  <a:pt x="1040" y="8169"/>
                </a:lnTo>
                <a:lnTo>
                  <a:pt x="2048" y="7538"/>
                </a:lnTo>
                <a:lnTo>
                  <a:pt x="5829" y="9901"/>
                </a:lnTo>
                <a:cubicBezTo>
                  <a:pt x="5892" y="9949"/>
                  <a:pt x="5963" y="9972"/>
                  <a:pt x="6026" y="9972"/>
                </a:cubicBezTo>
                <a:cubicBezTo>
                  <a:pt x="6089" y="9972"/>
                  <a:pt x="6144" y="9949"/>
                  <a:pt x="6175" y="9901"/>
                </a:cubicBezTo>
                <a:lnTo>
                  <a:pt x="9956" y="7538"/>
                </a:lnTo>
                <a:close/>
                <a:moveTo>
                  <a:pt x="5959" y="1"/>
                </a:moveTo>
                <a:cubicBezTo>
                  <a:pt x="5900" y="1"/>
                  <a:pt x="5845" y="25"/>
                  <a:pt x="5797" y="72"/>
                </a:cubicBezTo>
                <a:lnTo>
                  <a:pt x="158" y="3600"/>
                </a:lnTo>
                <a:cubicBezTo>
                  <a:pt x="32" y="3695"/>
                  <a:pt x="0" y="3758"/>
                  <a:pt x="0" y="3915"/>
                </a:cubicBezTo>
                <a:cubicBezTo>
                  <a:pt x="0" y="4073"/>
                  <a:pt x="95" y="4136"/>
                  <a:pt x="158" y="4230"/>
                </a:cubicBezTo>
                <a:lnTo>
                  <a:pt x="1387" y="4987"/>
                </a:lnTo>
                <a:lnTo>
                  <a:pt x="158" y="5743"/>
                </a:lnTo>
                <a:cubicBezTo>
                  <a:pt x="32" y="5806"/>
                  <a:pt x="0" y="5869"/>
                  <a:pt x="0" y="6058"/>
                </a:cubicBezTo>
                <a:cubicBezTo>
                  <a:pt x="0" y="6152"/>
                  <a:pt x="95" y="6278"/>
                  <a:pt x="158" y="6373"/>
                </a:cubicBezTo>
                <a:lnTo>
                  <a:pt x="1387" y="7097"/>
                </a:lnTo>
                <a:lnTo>
                  <a:pt x="158" y="7854"/>
                </a:lnTo>
                <a:cubicBezTo>
                  <a:pt x="32" y="7948"/>
                  <a:pt x="0" y="8011"/>
                  <a:pt x="0" y="8169"/>
                </a:cubicBezTo>
                <a:cubicBezTo>
                  <a:pt x="0" y="8295"/>
                  <a:pt x="95" y="8421"/>
                  <a:pt x="158" y="8484"/>
                </a:cubicBezTo>
                <a:lnTo>
                  <a:pt x="5797" y="12044"/>
                </a:lnTo>
                <a:cubicBezTo>
                  <a:pt x="5860" y="12075"/>
                  <a:pt x="5931" y="12091"/>
                  <a:pt x="5994" y="12091"/>
                </a:cubicBezTo>
                <a:cubicBezTo>
                  <a:pt x="6057" y="12091"/>
                  <a:pt x="6112" y="12075"/>
                  <a:pt x="6144" y="12044"/>
                </a:cubicBezTo>
                <a:lnTo>
                  <a:pt x="11783" y="8484"/>
                </a:lnTo>
                <a:cubicBezTo>
                  <a:pt x="11909" y="8421"/>
                  <a:pt x="11941" y="8326"/>
                  <a:pt x="11941" y="8169"/>
                </a:cubicBezTo>
                <a:cubicBezTo>
                  <a:pt x="11941" y="8043"/>
                  <a:pt x="11846" y="7948"/>
                  <a:pt x="11783" y="7854"/>
                </a:cubicBezTo>
                <a:lnTo>
                  <a:pt x="10555" y="7097"/>
                </a:lnTo>
                <a:lnTo>
                  <a:pt x="11783" y="6373"/>
                </a:lnTo>
                <a:cubicBezTo>
                  <a:pt x="11909" y="6278"/>
                  <a:pt x="11941" y="6152"/>
                  <a:pt x="11941" y="6058"/>
                </a:cubicBezTo>
                <a:cubicBezTo>
                  <a:pt x="11941" y="5932"/>
                  <a:pt x="11846" y="5806"/>
                  <a:pt x="11783" y="5743"/>
                </a:cubicBezTo>
                <a:lnTo>
                  <a:pt x="10555" y="4987"/>
                </a:lnTo>
                <a:lnTo>
                  <a:pt x="11783" y="4230"/>
                </a:lnTo>
                <a:cubicBezTo>
                  <a:pt x="11909" y="4136"/>
                  <a:pt x="11941" y="4073"/>
                  <a:pt x="11941" y="3915"/>
                </a:cubicBezTo>
                <a:cubicBezTo>
                  <a:pt x="11941" y="3758"/>
                  <a:pt x="11846" y="3695"/>
                  <a:pt x="11783" y="3600"/>
                </a:cubicBezTo>
                <a:lnTo>
                  <a:pt x="6144" y="72"/>
                </a:lnTo>
                <a:cubicBezTo>
                  <a:pt x="6081" y="25"/>
                  <a:pt x="6018" y="1"/>
                  <a:pt x="5959" y="1"/>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939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979199" cy="161597"/>
          </a:xfrm>
        </p:grpSpPr>
        <p:sp>
          <p:nvSpPr>
            <p:cNvPr id="5" name="Freeform 5"/>
            <p:cNvSpPr/>
            <p:nvPr/>
          </p:nvSpPr>
          <p:spPr>
            <a:xfrm>
              <a:off x="0" y="0"/>
              <a:ext cx="3979199" cy="161597"/>
            </a:xfrm>
            <a:custGeom>
              <a:avLst/>
              <a:gdLst/>
              <a:ahLst/>
              <a:cxnLst/>
              <a:rect l="l" t="t" r="r" b="b"/>
              <a:pathLst>
                <a:path w="3979199" h="161597">
                  <a:moveTo>
                    <a:pt x="0" y="0"/>
                  </a:moveTo>
                  <a:lnTo>
                    <a:pt x="3979199" y="0"/>
                  </a:lnTo>
                  <a:lnTo>
                    <a:pt x="3979199" y="161597"/>
                  </a:lnTo>
                  <a:lnTo>
                    <a:pt x="0" y="161597"/>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9" name="TextBox 9"/>
          <p:cNvSpPr txBox="1"/>
          <p:nvPr/>
        </p:nvSpPr>
        <p:spPr>
          <a:xfrm>
            <a:off x="567793" y="3077884"/>
            <a:ext cx="6424415" cy="4809009"/>
          </a:xfrm>
          <a:prstGeom prst="rect">
            <a:avLst/>
          </a:prstGeom>
        </p:spPr>
        <p:txBody>
          <a:bodyPr lIns="0" tIns="0" rIns="0" bIns="0" rtlCol="0" anchor="t">
            <a:spAutoFit/>
          </a:bodyPr>
          <a:lstStyle/>
          <a:p>
            <a:pPr algn="just">
              <a:lnSpc>
                <a:spcPts val="1540"/>
              </a:lnSpc>
            </a:pPr>
            <a:r>
              <a:rPr lang="en-US" sz="1400" b="1" spc="22" dirty="0">
                <a:solidFill>
                  <a:srgbClr val="000000"/>
                </a:solidFill>
                <a:latin typeface="Inter" panose="020B0604020202020204" charset="0"/>
                <a:ea typeface="Inter" panose="020B0604020202020204" charset="0"/>
              </a:rPr>
              <a:t>a. </a:t>
            </a:r>
            <a:r>
              <a:rPr lang="en-US" sz="1400" b="1" spc="22" dirty="0" err="1">
                <a:solidFill>
                  <a:srgbClr val="000000"/>
                </a:solidFill>
                <a:latin typeface="Inter" panose="020B0604020202020204" charset="0"/>
                <a:ea typeface="Inter" panose="020B0604020202020204" charset="0"/>
              </a:rPr>
              <a:t>În</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străinătate</a:t>
            </a:r>
            <a:r>
              <a:rPr lang="en-US" sz="1400" b="1" spc="22" dirty="0">
                <a:solidFill>
                  <a:srgbClr val="000000"/>
                </a:solidFill>
                <a:latin typeface="Inter" panose="020B0604020202020204" charset="0"/>
                <a:ea typeface="Inter" panose="020B0604020202020204" charset="0"/>
              </a:rPr>
              <a:t>:</a:t>
            </a:r>
          </a:p>
          <a:p>
            <a:pPr algn="just"/>
            <a:endParaRPr lang="en-US" sz="1200" spc="22" dirty="0">
              <a:solidFill>
                <a:srgbClr val="000000"/>
              </a:solidFill>
              <a:latin typeface="Inter" panose="020B0604020202020204" charset="0"/>
              <a:ea typeface="Inter" panose="020B0604020202020204" charset="0"/>
            </a:endParaRPr>
          </a:p>
          <a:p>
            <a:pPr algn="just">
              <a:lnSpc>
                <a:spcPts val="1540"/>
              </a:lnSpc>
            </a:pPr>
            <a:r>
              <a:rPr lang="en-US" sz="1200" spc="22" dirty="0">
                <a:solidFill>
                  <a:srgbClr val="000000"/>
                </a:solidFill>
                <a:latin typeface="Inter" panose="020B0604020202020204" charset="0"/>
                <a:ea typeface="Inter" panose="020B0604020202020204" charset="0"/>
              </a:rPr>
              <a:t>1. </a:t>
            </a:r>
            <a:r>
              <a:rPr lang="fr-FR" sz="1200" b="1" dirty="0">
                <a:latin typeface="Inter" panose="020B0604020202020204" charset="0"/>
                <a:ea typeface="Inter" panose="020B0604020202020204" charset="0"/>
              </a:rPr>
              <a:t>Ana-Cristina </a:t>
            </a:r>
            <a:r>
              <a:rPr lang="fr-FR" sz="1200" b="1" dirty="0" err="1">
                <a:latin typeface="Inter" panose="020B0604020202020204" charset="0"/>
                <a:ea typeface="Inter" panose="020B0604020202020204" charset="0"/>
              </a:rPr>
              <a:t>Băniceru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“The Urban jungle: </a:t>
            </a:r>
            <a:r>
              <a:rPr lang="fr-FR" sz="1200" dirty="0" err="1">
                <a:latin typeface="Inter" panose="020B0604020202020204" charset="0"/>
                <a:ea typeface="Inter" panose="020B0604020202020204" charset="0"/>
              </a:rPr>
              <a:t>Ecophobia</a:t>
            </a:r>
            <a:r>
              <a:rPr lang="fr-FR" sz="1200" dirty="0">
                <a:latin typeface="Inter" panose="020B0604020202020204" charset="0"/>
                <a:ea typeface="Inter" panose="020B0604020202020204" charset="0"/>
              </a:rPr>
              <a:t> and the Gothic </a:t>
            </a:r>
            <a:r>
              <a:rPr lang="fr-FR" sz="1200" dirty="0" err="1">
                <a:latin typeface="Inter" panose="020B0604020202020204" charset="0"/>
                <a:ea typeface="Inter" panose="020B0604020202020204" charset="0"/>
              </a:rPr>
              <a:t>built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environment</a:t>
            </a:r>
            <a:r>
              <a:rPr lang="fr-FR" sz="1200" dirty="0">
                <a:latin typeface="Inter" panose="020B0604020202020204" charset="0"/>
                <a:ea typeface="Inter" panose="020B0604020202020204" charset="0"/>
              </a:rPr>
              <a:t> – the </a:t>
            </a:r>
            <a:r>
              <a:rPr lang="fr-FR" sz="1200" dirty="0" err="1">
                <a:latin typeface="Inter" panose="020B0604020202020204" charset="0"/>
                <a:ea typeface="Inter" panose="020B0604020202020204" charset="0"/>
              </a:rPr>
              <a:t>contemporary</a:t>
            </a:r>
            <a:r>
              <a:rPr lang="fr-FR" sz="1200" dirty="0">
                <a:latin typeface="Inter" panose="020B0604020202020204" charset="0"/>
                <a:ea typeface="Inter" panose="020B0604020202020204" charset="0"/>
              </a:rPr>
              <a:t> avatars of the fin-the-siècle Gothic </a:t>
            </a:r>
            <a:r>
              <a:rPr lang="fr-FR" sz="1200" dirty="0" err="1">
                <a:latin typeface="Inter" panose="020B0604020202020204" charset="0"/>
                <a:ea typeface="Inter" panose="020B0604020202020204" charset="0"/>
              </a:rPr>
              <a:t>metropolis</a:t>
            </a:r>
            <a:r>
              <a:rPr lang="fr-FR" sz="1200" dirty="0">
                <a:latin typeface="Inter" panose="020B0604020202020204" charset="0"/>
                <a:ea typeface="Inter" panose="020B0604020202020204" charset="0"/>
              </a:rPr>
              <a:t>”</a:t>
            </a:r>
            <a:r>
              <a:rPr lang="ro-RO" sz="1200"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Annual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Conference</a:t>
            </a:r>
            <a:r>
              <a:rPr lang="fr-FR" sz="1200" dirty="0">
                <a:latin typeface="Inter" panose="020B0604020202020204" charset="0"/>
                <a:ea typeface="Inter" panose="020B0604020202020204" charset="0"/>
              </a:rPr>
              <a:t> of the </a:t>
            </a:r>
            <a:r>
              <a:rPr lang="fr-FR" sz="1200" dirty="0" err="1">
                <a:latin typeface="Inter" panose="020B0604020202020204" charset="0"/>
                <a:ea typeface="Inter" panose="020B0604020202020204" charset="0"/>
              </a:rPr>
              <a:t>Mid</a:t>
            </a:r>
            <a:r>
              <a:rPr lang="fr-FR" sz="1200" dirty="0">
                <a:latin typeface="Inter" panose="020B0604020202020204" charset="0"/>
                <a:ea typeface="Inter" panose="020B0604020202020204" charset="0"/>
              </a:rPr>
              <a:t>-Atlantic </a:t>
            </a:r>
            <a:r>
              <a:rPr lang="fr-FR" sz="1200" dirty="0" err="1">
                <a:latin typeface="Inter" panose="020B0604020202020204" charset="0"/>
                <a:ea typeface="Inter" panose="020B0604020202020204" charset="0"/>
              </a:rPr>
              <a:t>Popular</a:t>
            </a:r>
            <a:r>
              <a:rPr lang="fr-FR" sz="1200" dirty="0">
                <a:latin typeface="Inter" panose="020B0604020202020204" charset="0"/>
                <a:ea typeface="Inter" panose="020B0604020202020204" charset="0"/>
              </a:rPr>
              <a:t> &amp; American Culture Association, 10-13 </a:t>
            </a:r>
            <a:r>
              <a:rPr lang="fr-FR" sz="1200" dirty="0" err="1">
                <a:latin typeface="Inter" panose="020B0604020202020204" charset="0"/>
                <a:ea typeface="Inter" panose="020B0604020202020204" charset="0"/>
              </a:rPr>
              <a:t>noiembri</a:t>
            </a:r>
            <a:r>
              <a:rPr lang="ro-RO" sz="1200" dirty="0">
                <a:latin typeface="Inter" panose="020B0604020202020204" charset="0"/>
                <a:ea typeface="Inter" panose="020B0604020202020204" charset="0"/>
              </a:rPr>
              <a:t>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algn="just">
              <a:lnSpc>
                <a:spcPts val="1540"/>
              </a:lnSpc>
            </a:pPr>
            <a:r>
              <a:rPr lang="ro-RO" sz="1200" dirty="0">
                <a:latin typeface="Inter" panose="020B0604020202020204" charset="0"/>
                <a:ea typeface="Inter" panose="020B0604020202020204" charset="0"/>
              </a:rPr>
              <a:t>2. </a:t>
            </a: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Bercuci</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From</a:t>
            </a:r>
            <a:r>
              <a:rPr lang="fr-FR" sz="1200" dirty="0">
                <a:latin typeface="Inter" panose="020B0604020202020204" charset="0"/>
                <a:ea typeface="Inter" panose="020B0604020202020204" charset="0"/>
              </a:rPr>
              <a:t> the Anti-</a:t>
            </a:r>
            <a:r>
              <a:rPr lang="fr-FR" sz="1200" dirty="0" err="1">
                <a:latin typeface="Inter" panose="020B0604020202020204" charset="0"/>
                <a:ea typeface="Inter" panose="020B0604020202020204" charset="0"/>
              </a:rPr>
              <a:t>Detective</a:t>
            </a:r>
            <a:r>
              <a:rPr lang="fr-FR" sz="1200" dirty="0">
                <a:latin typeface="Inter" panose="020B0604020202020204" charset="0"/>
                <a:ea typeface="Inter" panose="020B0604020202020204" charset="0"/>
              </a:rPr>
              <a:t> to the Black </a:t>
            </a:r>
            <a:r>
              <a:rPr lang="fr-FR" sz="1200" dirty="0" err="1">
                <a:latin typeface="Inter" panose="020B0604020202020204" charset="0"/>
                <a:ea typeface="Inter" panose="020B0604020202020204" charset="0"/>
              </a:rPr>
              <a:t>Detective</a:t>
            </a:r>
            <a:r>
              <a:rPr lang="fr-FR" sz="1200" dirty="0">
                <a:latin typeface="Inter" panose="020B0604020202020204" charset="0"/>
                <a:ea typeface="Inter" panose="020B0604020202020204" charset="0"/>
              </a:rPr>
              <a:t> in </a:t>
            </a:r>
            <a:r>
              <a:rPr lang="fr-FR" sz="1200" i="1" dirty="0">
                <a:latin typeface="Inter" panose="020B0604020202020204" charset="0"/>
                <a:ea typeface="Inter" panose="020B0604020202020204" charset="0"/>
              </a:rPr>
              <a:t>Blind Man </a:t>
            </a:r>
            <a:r>
              <a:rPr lang="fr-FR" sz="1200" i="1" dirty="0" err="1">
                <a:latin typeface="Inter" panose="020B0604020202020204" charset="0"/>
                <a:ea typeface="Inter" panose="020B0604020202020204" charset="0"/>
              </a:rPr>
              <a:t>with</a:t>
            </a:r>
            <a:r>
              <a:rPr lang="fr-FR" sz="1200" i="1" dirty="0">
                <a:latin typeface="Inter" panose="020B0604020202020204" charset="0"/>
                <a:ea typeface="Inter" panose="020B0604020202020204" charset="0"/>
              </a:rPr>
              <a:t> a </a:t>
            </a:r>
            <a:r>
              <a:rPr lang="fr-FR" sz="1200" i="1" dirty="0" err="1">
                <a:latin typeface="Inter" panose="020B0604020202020204" charset="0"/>
                <a:ea typeface="Inter" panose="020B0604020202020204" charset="0"/>
              </a:rPr>
              <a:t>Pistol</a:t>
            </a:r>
            <a:r>
              <a:rPr lang="fr-FR" sz="1200" dirty="0">
                <a:latin typeface="Inter" panose="020B0604020202020204" charset="0"/>
                <a:ea typeface="Inter" panose="020B0604020202020204" charset="0"/>
              </a:rPr>
              <a:t> (1969) and </a:t>
            </a:r>
            <a:r>
              <a:rPr lang="fr-FR" sz="1200" i="1" dirty="0" err="1">
                <a:latin typeface="Inter" panose="020B0604020202020204" charset="0"/>
                <a:ea typeface="Inter" panose="020B0604020202020204" charset="0"/>
              </a:rPr>
              <a:t>Mumbo</a:t>
            </a:r>
            <a:r>
              <a:rPr lang="fr-FR" sz="1200" i="1" dirty="0">
                <a:latin typeface="Inter" panose="020B0604020202020204" charset="0"/>
                <a:ea typeface="Inter" panose="020B0604020202020204" charset="0"/>
              </a:rPr>
              <a:t> Jumbo</a:t>
            </a:r>
            <a:r>
              <a:rPr lang="fr-FR" sz="1200" dirty="0">
                <a:latin typeface="Inter" panose="020B0604020202020204" charset="0"/>
                <a:ea typeface="Inter" panose="020B0604020202020204" charset="0"/>
              </a:rPr>
              <a:t> (1972),”  ICSSH2021: “Challenges of the </a:t>
            </a:r>
            <a:r>
              <a:rPr lang="fr-FR" sz="1200" dirty="0" err="1">
                <a:latin typeface="Inter" panose="020B0604020202020204" charset="0"/>
                <a:ea typeface="Inter" panose="020B0604020202020204" charset="0"/>
              </a:rPr>
              <a:t>Changing</a:t>
            </a:r>
            <a:r>
              <a:rPr lang="fr-FR" sz="1200" dirty="0">
                <a:latin typeface="Inter" panose="020B0604020202020204" charset="0"/>
                <a:ea typeface="Inter" panose="020B0604020202020204" charset="0"/>
              </a:rPr>
              <a:t> World - Building a </a:t>
            </a:r>
            <a:r>
              <a:rPr lang="fr-FR" sz="1200" dirty="0" err="1">
                <a:latin typeface="Inter" panose="020B0604020202020204" charset="0"/>
                <a:ea typeface="Inter" panose="020B0604020202020204" charset="0"/>
              </a:rPr>
              <a:t>Safer</a:t>
            </a:r>
            <a:r>
              <a:rPr lang="fr-FR" sz="1200" dirty="0">
                <a:latin typeface="Inter" panose="020B0604020202020204" charset="0"/>
                <a:ea typeface="Inter" panose="020B0604020202020204" charset="0"/>
              </a:rPr>
              <a:t> Future”, </a:t>
            </a:r>
            <a:r>
              <a:rPr lang="fr-FR" sz="1200" dirty="0" err="1">
                <a:latin typeface="Inter" panose="020B0604020202020204" charset="0"/>
                <a:ea typeface="Inter" panose="020B0604020202020204" charset="0"/>
              </a:rPr>
              <a:t>Macedonia</a:t>
            </a:r>
            <a:r>
              <a:rPr lang="fr-FR" sz="1200" dirty="0">
                <a:latin typeface="Inter" panose="020B0604020202020204" charset="0"/>
                <a:ea typeface="Inter" panose="020B0604020202020204" charset="0"/>
              </a:rPr>
              <a:t> de Nord, 10-11 </a:t>
            </a:r>
            <a:r>
              <a:rPr lang="fr-FR" sz="1200" dirty="0" err="1">
                <a:latin typeface="Inter" panose="020B0604020202020204" charset="0"/>
                <a:ea typeface="Inter" panose="020B0604020202020204" charset="0"/>
              </a:rPr>
              <a:t>iunie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algn="just">
              <a:lnSpc>
                <a:spcPts val="1540"/>
              </a:lnSpc>
            </a:pPr>
            <a:r>
              <a:rPr lang="ro-RO" sz="1200" dirty="0">
                <a:latin typeface="Inter" panose="020B0604020202020204" charset="0"/>
                <a:ea typeface="Inter" panose="020B0604020202020204" charset="0"/>
              </a:rPr>
              <a:t>3. </a:t>
            </a: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Bercuci</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“New Grace </a:t>
            </a:r>
            <a:r>
              <a:rPr lang="fr-FR" sz="1200" dirty="0" err="1">
                <a:latin typeface="Inter" panose="020B0604020202020204" charset="0"/>
                <a:ea typeface="Inter" panose="020B0604020202020204" charset="0"/>
              </a:rPr>
              <a:t>Shaking</a:t>
            </a:r>
            <a:r>
              <a:rPr lang="fr-FR" sz="1200" dirty="0">
                <a:latin typeface="Inter" panose="020B0604020202020204" charset="0"/>
                <a:ea typeface="Inter" panose="020B0604020202020204" charset="0"/>
              </a:rPr>
              <a:t> the Old </a:t>
            </a:r>
            <a:r>
              <a:rPr lang="fr-FR" sz="1200" dirty="0" err="1">
                <a:latin typeface="Inter" panose="020B0604020202020204" charset="0"/>
                <a:ea typeface="Inter" panose="020B0604020202020204" charset="0"/>
              </a:rPr>
              <a:t>Order</a:t>
            </a:r>
            <a:r>
              <a:rPr lang="fr-FR" sz="1200" dirty="0">
                <a:latin typeface="Inter" panose="020B0604020202020204" charset="0"/>
                <a:ea typeface="Inter" panose="020B0604020202020204" charset="0"/>
              </a:rPr>
              <a:t>: The </a:t>
            </a:r>
            <a:r>
              <a:rPr lang="fr-FR" sz="1200" dirty="0" err="1">
                <a:latin typeface="Inter" panose="020B0604020202020204" charset="0"/>
                <a:ea typeface="Inter" panose="020B0604020202020204" charset="0"/>
              </a:rPr>
              <a:t>Role</a:t>
            </a:r>
            <a:r>
              <a:rPr lang="fr-FR" sz="1200" dirty="0">
                <a:latin typeface="Inter" panose="020B0604020202020204" charset="0"/>
                <a:ea typeface="Inter" panose="020B0604020202020204" charset="0"/>
              </a:rPr>
              <a:t> of </a:t>
            </a:r>
            <a:r>
              <a:rPr lang="fr-FR" sz="1200" dirty="0" err="1">
                <a:latin typeface="Inter" panose="020B0604020202020204" charset="0"/>
                <a:ea typeface="Inter" panose="020B0604020202020204" charset="0"/>
              </a:rPr>
              <a:t>Charisma</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Early</a:t>
            </a:r>
            <a:r>
              <a:rPr lang="fr-FR" sz="1200" dirty="0">
                <a:latin typeface="Inter" panose="020B0604020202020204" charset="0"/>
                <a:ea typeface="Inter" panose="020B0604020202020204" charset="0"/>
              </a:rPr>
              <a:t> Shaker </a:t>
            </a:r>
            <a:r>
              <a:rPr lang="fr-FR" sz="1200" dirty="0" err="1">
                <a:latin typeface="Inter" panose="020B0604020202020204" charset="0"/>
                <a:ea typeface="Inter" panose="020B0604020202020204" charset="0"/>
              </a:rPr>
              <a:t>Communities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Gendered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Charismas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Historical</a:t>
            </a:r>
            <a:r>
              <a:rPr lang="fr-FR" sz="1200" dirty="0">
                <a:latin typeface="Inter" panose="020B0604020202020204" charset="0"/>
                <a:ea typeface="Inter" panose="020B0604020202020204" charset="0"/>
              </a:rPr>
              <a:t> and Transnational Perspectives, Heidelberg Center for 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Heidelberg, Germania, 19-20 </a:t>
            </a:r>
            <a:r>
              <a:rPr lang="fr-FR" sz="1200" dirty="0" err="1">
                <a:latin typeface="Inter" panose="020B0604020202020204" charset="0"/>
                <a:ea typeface="Inter" panose="020B0604020202020204" charset="0"/>
              </a:rPr>
              <a:t>martie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algn="just">
              <a:lnSpc>
                <a:spcPts val="1540"/>
              </a:lnSpc>
            </a:pPr>
            <a:r>
              <a:rPr lang="ro-RO" sz="1200" dirty="0">
                <a:latin typeface="Inter" panose="020B0604020202020204" charset="0"/>
                <a:ea typeface="Inter" panose="020B0604020202020204" charset="0"/>
              </a:rPr>
              <a:t>4. </a:t>
            </a: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Bercuci</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“White Bodies </a:t>
            </a:r>
            <a:r>
              <a:rPr lang="fr-FR" sz="1200" dirty="0" err="1">
                <a:latin typeface="Inter" panose="020B0604020202020204" charset="0"/>
                <a:ea typeface="Inter" panose="020B0604020202020204" charset="0"/>
              </a:rPr>
              <a:t>Reconceptualized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African</a:t>
            </a:r>
            <a:r>
              <a:rPr lang="fr-FR" sz="1200" dirty="0">
                <a:latin typeface="Inter" panose="020B0604020202020204" charset="0"/>
                <a:ea typeface="Inter" panose="020B0604020202020204" charset="0"/>
              </a:rPr>
              <a:t>-American </a:t>
            </a:r>
            <a:r>
              <a:rPr lang="fr-FR" sz="1200" dirty="0" err="1">
                <a:latin typeface="Inter" panose="020B0604020202020204" charset="0"/>
                <a:ea typeface="Inter" panose="020B0604020202020204" charset="0"/>
              </a:rPr>
              <a:t>Writers</a:t>
            </a:r>
            <a:r>
              <a:rPr lang="fr-FR" sz="1200" dirty="0">
                <a:latin typeface="Inter" panose="020B0604020202020204" charset="0"/>
                <a:ea typeface="Inter" panose="020B0604020202020204" charset="0"/>
              </a:rPr>
              <a:t> on White </a:t>
            </a:r>
            <a:r>
              <a:rPr lang="fr-FR" sz="1200" dirty="0" err="1">
                <a:latin typeface="Inter" panose="020B0604020202020204" charset="0"/>
                <a:ea typeface="Inter" panose="020B0604020202020204" charset="0"/>
              </a:rPr>
              <a:t>Americanness</a:t>
            </a:r>
            <a:r>
              <a:rPr lang="fr-FR" sz="1200" dirty="0">
                <a:latin typeface="Inter" panose="020B0604020202020204" charset="0"/>
                <a:ea typeface="Inter" panose="020B0604020202020204" charset="0"/>
              </a:rPr>
              <a:t>,” 2020 </a:t>
            </a:r>
            <a:r>
              <a:rPr lang="fr-FR" sz="1200" dirty="0" err="1">
                <a:latin typeface="Inter" panose="020B0604020202020204" charset="0"/>
                <a:ea typeface="Inter" panose="020B0604020202020204" charset="0"/>
              </a:rPr>
              <a:t>European</a:t>
            </a:r>
            <a:r>
              <a:rPr lang="fr-FR" sz="1200" dirty="0">
                <a:latin typeface="Inter" panose="020B0604020202020204" charset="0"/>
                <a:ea typeface="Inter" panose="020B0604020202020204" charset="0"/>
              </a:rPr>
              <a:t> Association for 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Citizenship</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Space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Renewal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Varșovia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Polonia</a:t>
            </a:r>
            <a:r>
              <a:rPr lang="fr-FR" sz="1200" dirty="0">
                <a:latin typeface="Inter" panose="020B0604020202020204" charset="0"/>
                <a:ea typeface="Inter" panose="020B0604020202020204" charset="0"/>
              </a:rPr>
              <a:t>, 30 </a:t>
            </a:r>
            <a:r>
              <a:rPr lang="fr-FR" sz="1200" dirty="0" err="1">
                <a:latin typeface="Inter" panose="020B0604020202020204" charset="0"/>
                <a:ea typeface="Inter" panose="020B0604020202020204" charset="0"/>
              </a:rPr>
              <a:t>aprilie</a:t>
            </a:r>
            <a:r>
              <a:rPr lang="fr-FR" sz="1200" dirty="0">
                <a:latin typeface="Inter" panose="020B0604020202020204" charset="0"/>
                <a:ea typeface="Inter" panose="020B0604020202020204" charset="0"/>
              </a:rPr>
              <a:t> – 2 mai 2021.</a:t>
            </a:r>
            <a:endParaRPr lang="en-US" sz="1200" dirty="0">
              <a:latin typeface="Inter" panose="020B0604020202020204" charset="0"/>
              <a:ea typeface="Inter" panose="020B0604020202020204" charset="0"/>
            </a:endParaRPr>
          </a:p>
          <a:p>
            <a:pPr algn="just">
              <a:lnSpc>
                <a:spcPts val="1540"/>
              </a:lnSpc>
            </a:pPr>
            <a:r>
              <a:rPr lang="ro-RO" sz="1200" dirty="0">
                <a:latin typeface="Inter" panose="020B0604020202020204" charset="0"/>
                <a:ea typeface="Inter" panose="020B0604020202020204" charset="0"/>
              </a:rPr>
              <a:t>5. </a:t>
            </a:r>
            <a:r>
              <a:rPr lang="fr-FR" sz="1200" b="1" dirty="0">
                <a:latin typeface="Inter" panose="020B0604020202020204" charset="0"/>
                <a:ea typeface="Inter" panose="020B0604020202020204" charset="0"/>
              </a:rPr>
              <a:t>Laura </a:t>
            </a:r>
            <a:r>
              <a:rPr lang="fr-FR" sz="1200" b="1" dirty="0" err="1">
                <a:latin typeface="Inter" panose="020B0604020202020204" charset="0"/>
                <a:ea typeface="Inter" panose="020B0604020202020204" charset="0"/>
              </a:rPr>
              <a:t>Cheie</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“Celan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die </a:t>
            </a:r>
            <a:r>
              <a:rPr lang="fr-FR" sz="1200" dirty="0" err="1">
                <a:latin typeface="Inter" panose="020B0604020202020204" charset="0"/>
                <a:ea typeface="Inter" panose="020B0604020202020204" charset="0"/>
              </a:rPr>
              <a:t>rumänische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Avantgarde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Glossen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zur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Rezeption</a:t>
            </a:r>
            <a:r>
              <a:rPr lang="fr-FR" sz="1200" dirty="0">
                <a:latin typeface="Inter" panose="020B0604020202020204" charset="0"/>
                <a:ea typeface="Inter" panose="020B0604020202020204" charset="0"/>
              </a:rPr>
              <a:t>,” XIV. </a:t>
            </a:r>
            <a:r>
              <a:rPr lang="fr-FR" sz="1200" dirty="0" err="1">
                <a:latin typeface="Inter" panose="020B0604020202020204" charset="0"/>
                <a:ea typeface="Inter" panose="020B0604020202020204" charset="0"/>
              </a:rPr>
              <a:t>Kongress</a:t>
            </a:r>
            <a:r>
              <a:rPr lang="fr-FR" sz="1200" dirty="0">
                <a:latin typeface="Inter" panose="020B0604020202020204" charset="0"/>
                <a:ea typeface="Inter" panose="020B0604020202020204" charset="0"/>
              </a:rPr>
              <a:t> der </a:t>
            </a:r>
            <a:r>
              <a:rPr lang="fr-FR" sz="1200" dirty="0" err="1">
                <a:latin typeface="Inter" panose="020B0604020202020204" charset="0"/>
                <a:ea typeface="Inter" panose="020B0604020202020204" charset="0"/>
              </a:rPr>
              <a:t>Internationalen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Vereinigung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für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Germanistik</a:t>
            </a:r>
            <a:r>
              <a:rPr lang="fr-FR" sz="1200" dirty="0">
                <a:latin typeface="Inter" panose="020B0604020202020204" charset="0"/>
                <a:ea typeface="Inter" panose="020B0604020202020204" charset="0"/>
              </a:rPr>
              <a:t> (IVG) 2020, </a:t>
            </a:r>
            <a:r>
              <a:rPr lang="fr-FR" sz="1200" dirty="0" err="1">
                <a:latin typeface="Inter" panose="020B0604020202020204" charset="0"/>
                <a:ea typeface="Inter" panose="020B0604020202020204" charset="0"/>
              </a:rPr>
              <a:t>Sektion</a:t>
            </a:r>
            <a:r>
              <a:rPr lang="fr-FR" sz="1200" dirty="0">
                <a:latin typeface="Inter" panose="020B0604020202020204" charset="0"/>
                <a:ea typeface="Inter" panose="020B0604020202020204" charset="0"/>
              </a:rPr>
              <a:t> A23: Paul </a:t>
            </a:r>
            <a:r>
              <a:rPr lang="fr-FR" sz="1200" i="1" dirty="0">
                <a:latin typeface="Inter" panose="020B0604020202020204" charset="0"/>
                <a:ea typeface="Inter" panose="020B0604020202020204" charset="0"/>
              </a:rPr>
              <a:t>Celan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weltweit</a:t>
            </a:r>
            <a:r>
              <a:rPr lang="fr-FR" sz="1200" dirty="0">
                <a:latin typeface="Inter" panose="020B0604020202020204" charset="0"/>
                <a:ea typeface="Inter" panose="020B0604020202020204" charset="0"/>
              </a:rPr>
              <a:t>. Zur </a:t>
            </a:r>
            <a:r>
              <a:rPr lang="fr-FR" sz="1200" dirty="0" err="1">
                <a:latin typeface="Inter" panose="020B0604020202020204" charset="0"/>
                <a:ea typeface="Inter" panose="020B0604020202020204" charset="0"/>
              </a:rPr>
              <a:t>internationalen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Rezeption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eines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Jahrhundertdichters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a:t>
            </a:r>
            <a:r>
              <a:rPr lang="fr-FR" sz="1200" dirty="0">
                <a:latin typeface="Inter" panose="020B0604020202020204" charset="0"/>
                <a:ea typeface="Inter" panose="020B0604020202020204" charset="0"/>
              </a:rPr>
              <a:t>, Philosophie, </a:t>
            </a:r>
            <a:r>
              <a:rPr lang="fr-FR" sz="1200" dirty="0" err="1">
                <a:latin typeface="Inter" panose="020B0604020202020204" charset="0"/>
                <a:ea typeface="Inter" panose="020B0604020202020204" charset="0"/>
              </a:rPr>
              <a:t>Gedächtniskultur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Palermo</a:t>
            </a:r>
            <a:r>
              <a:rPr lang="fr-FR" sz="1200" dirty="0">
                <a:latin typeface="Inter" panose="020B0604020202020204" charset="0"/>
                <a:ea typeface="Inter" panose="020B0604020202020204" charset="0"/>
              </a:rPr>
              <a:t>, 26 – 28 </a:t>
            </a:r>
            <a:r>
              <a:rPr lang="fr-FR" sz="1200" dirty="0" err="1">
                <a:latin typeface="Inter" panose="020B0604020202020204" charset="0"/>
                <a:ea typeface="Inter" panose="020B0604020202020204" charset="0"/>
              </a:rPr>
              <a:t>iulie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algn="just">
              <a:lnSpc>
                <a:spcPts val="1540"/>
              </a:lnSpc>
            </a:pPr>
            <a:r>
              <a:rPr lang="ro-RO" sz="1200" dirty="0">
                <a:latin typeface="Inter" panose="020B0604020202020204" charset="0"/>
                <a:ea typeface="Inter" panose="020B0604020202020204" charset="0"/>
              </a:rPr>
              <a:t>6. </a:t>
            </a: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European</a:t>
            </a:r>
            <a:r>
              <a:rPr lang="fr-FR" sz="1200" dirty="0">
                <a:latin typeface="Inter" panose="020B0604020202020204" charset="0"/>
                <a:ea typeface="Inter" panose="020B0604020202020204" charset="0"/>
              </a:rPr>
              <a:t> Association for International Education, </a:t>
            </a:r>
            <a:r>
              <a:rPr lang="fr-FR" sz="1200" dirty="0" err="1">
                <a:latin typeface="Inter" panose="020B0604020202020204" charset="0"/>
                <a:ea typeface="Inter" panose="020B0604020202020204" charset="0"/>
              </a:rPr>
              <a:t>Community</a:t>
            </a:r>
            <a:r>
              <a:rPr lang="fr-FR" sz="1200" dirty="0">
                <a:latin typeface="Inter" panose="020B0604020202020204" charset="0"/>
                <a:ea typeface="Inter" panose="020B0604020202020204" charset="0"/>
              </a:rPr>
              <a:t> Exchange, Online, 28 septembrie-1 </a:t>
            </a:r>
            <a:r>
              <a:rPr lang="fr-FR" sz="1200" dirty="0" err="1">
                <a:latin typeface="Inter" panose="020B0604020202020204" charset="0"/>
                <a:ea typeface="Inter" panose="020B0604020202020204" charset="0"/>
              </a:rPr>
              <a:t>octombrie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algn="just">
              <a:lnSpc>
                <a:spcPts val="1540"/>
              </a:lnSpc>
            </a:pPr>
            <a:r>
              <a:rPr lang="ro-RO" sz="1200" dirty="0">
                <a:latin typeface="Inter" panose="020B0604020202020204" charset="0"/>
                <a:ea typeface="Inter" panose="020B0604020202020204" charset="0"/>
              </a:rPr>
              <a:t>7. </a:t>
            </a: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Panel: </a:t>
            </a:r>
            <a:r>
              <a:rPr lang="fr-FR" sz="1200" i="1"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Provocările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internaționalizării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contextul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pandemic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actual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Consorțiul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Universitaria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Predeal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online, 21-24 </a:t>
            </a:r>
            <a:r>
              <a:rPr lang="fr-FR" sz="1200" dirty="0" err="1">
                <a:latin typeface="Inter" panose="020B0604020202020204" charset="0"/>
                <a:ea typeface="Inter" panose="020B0604020202020204" charset="0"/>
              </a:rPr>
              <a:t>octombrie</a:t>
            </a:r>
            <a:r>
              <a:rPr lang="fr-FR" sz="1200" dirty="0">
                <a:latin typeface="Inter" panose="020B0604020202020204" charset="0"/>
                <a:ea typeface="Inter" panose="020B0604020202020204" charset="0"/>
              </a:rPr>
              <a:t> 2021.  </a:t>
            </a:r>
            <a:endParaRPr lang="en-US" sz="1200" dirty="0">
              <a:latin typeface="Inter" panose="020B0604020202020204" charset="0"/>
              <a:ea typeface="Inter" panose="020B0604020202020204" charset="0"/>
            </a:endParaRPr>
          </a:p>
          <a:p>
            <a:pPr algn="just">
              <a:lnSpc>
                <a:spcPts val="1540"/>
              </a:lnSpc>
            </a:pPr>
            <a:r>
              <a:rPr lang="ro-RO" sz="1200" dirty="0">
                <a:latin typeface="Inter" panose="020B0604020202020204" charset="0"/>
                <a:ea typeface="Inter" panose="020B0604020202020204" charset="0"/>
              </a:rPr>
              <a:t>8. </a:t>
            </a: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i="1" dirty="0">
                <a:latin typeface="Inter" panose="020B0604020202020204" charset="0"/>
                <a:ea typeface="Inter" panose="020B0604020202020204" charset="0"/>
              </a:rPr>
              <a:t>.</a:t>
            </a:r>
            <a:r>
              <a:rPr lang="ro-RO"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Moderator</a:t>
            </a:r>
            <a:r>
              <a:rPr lang="fr-FR" sz="1200" dirty="0">
                <a:latin typeface="Inter" panose="020B0604020202020204" charset="0"/>
                <a:ea typeface="Inter" panose="020B0604020202020204" charset="0"/>
              </a:rPr>
              <a:t> panel)</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Empowering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Vulnerable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Communities</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Marginalized</a:t>
            </a:r>
            <a:r>
              <a:rPr lang="fr-FR" sz="1200" dirty="0">
                <a:latin typeface="Inter" panose="020B0604020202020204" charset="0"/>
                <a:ea typeface="Inter" panose="020B0604020202020204" charset="0"/>
              </a:rPr>
              <a:t> Areas,” Cultural </a:t>
            </a:r>
            <a:r>
              <a:rPr lang="fr-FR" sz="1200" dirty="0" err="1">
                <a:latin typeface="Inter" panose="020B0604020202020204" charset="0"/>
                <a:ea typeface="Inter" panose="020B0604020202020204" charset="0"/>
              </a:rPr>
              <a:t>Heritage</a:t>
            </a:r>
            <a:r>
              <a:rPr lang="fr-FR" sz="1200" dirty="0">
                <a:latin typeface="Inter" panose="020B0604020202020204" charset="0"/>
                <a:ea typeface="Inter" panose="020B0604020202020204" charset="0"/>
              </a:rPr>
              <a:t> Workshop, UNITA </a:t>
            </a:r>
            <a:r>
              <a:rPr lang="fr-FR" sz="1200" dirty="0" err="1">
                <a:latin typeface="Inter" panose="020B0604020202020204" charset="0"/>
                <a:ea typeface="Inter" panose="020B0604020202020204" charset="0"/>
              </a:rPr>
              <a:t>Research</a:t>
            </a:r>
            <a:r>
              <a:rPr lang="fr-FR" sz="1200" dirty="0">
                <a:latin typeface="Inter" panose="020B0604020202020204" charset="0"/>
                <a:ea typeface="Inter" panose="020B0604020202020204" charset="0"/>
              </a:rPr>
              <a:t> &amp; Innovation Hub, </a:t>
            </a:r>
            <a:r>
              <a:rPr lang="fr-FR" sz="1200" dirty="0" err="1">
                <a:latin typeface="Inter" panose="020B0604020202020204" charset="0"/>
                <a:ea typeface="Inter" panose="020B0604020202020204" charset="0"/>
              </a:rPr>
              <a:t>Universita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degli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Studi</a:t>
            </a:r>
            <a:r>
              <a:rPr lang="fr-FR" sz="1200" dirty="0">
                <a:latin typeface="Inter" panose="020B0604020202020204" charset="0"/>
                <a:ea typeface="Inter" panose="020B0604020202020204" charset="0"/>
              </a:rPr>
              <a:t> di Torino, 14-15.10.2021</a:t>
            </a:r>
            <a:r>
              <a:rPr lang="ro-RO" sz="1200" dirty="0">
                <a:latin typeface="Inter" panose="020B0604020202020204" charset="0"/>
                <a:ea typeface="Inter" panose="020B0604020202020204" charset="0"/>
              </a:rPr>
              <a:t>.</a:t>
            </a:r>
            <a:endParaRPr lang="en-US" sz="1200" spc="22" dirty="0">
              <a:solidFill>
                <a:srgbClr val="000000"/>
              </a:solidFill>
              <a:latin typeface="Inter" panose="020B0604020202020204" charset="0"/>
              <a:ea typeface="Inter" panose="020B0604020202020204" charset="0"/>
            </a:endParaRPr>
          </a:p>
        </p:txBody>
      </p:sp>
      <p:sp>
        <p:nvSpPr>
          <p:cNvPr id="10" name="TextBox 10"/>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dirty="0">
                <a:solidFill>
                  <a:srgbClr val="164F84"/>
                </a:solidFill>
                <a:latin typeface="Inter Bold"/>
              </a:rPr>
              <a:t>A. MANIFESTĂRI INTERNAȚIONALE</a:t>
            </a:r>
          </a:p>
        </p:txBody>
      </p:sp>
      <p:sp>
        <p:nvSpPr>
          <p:cNvPr id="11" name="TextBox 11"/>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3" name="TextBox 13"/>
          <p:cNvSpPr txBox="1"/>
          <p:nvPr/>
        </p:nvSpPr>
        <p:spPr>
          <a:xfrm>
            <a:off x="4309831" y="10123425"/>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4</a:t>
            </a:r>
          </a:p>
        </p:txBody>
      </p:sp>
      <p:sp>
        <p:nvSpPr>
          <p:cNvPr id="14" name="TextBox 14"/>
          <p:cNvSpPr txBox="1"/>
          <p:nvPr/>
        </p:nvSpPr>
        <p:spPr>
          <a:xfrm>
            <a:off x="567793" y="7842985"/>
            <a:ext cx="4277257" cy="949940"/>
          </a:xfrm>
          <a:prstGeom prst="rect">
            <a:avLst/>
          </a:prstGeom>
        </p:spPr>
        <p:txBody>
          <a:bodyPr wrap="square" lIns="0" tIns="0" rIns="0" bIns="0" rtlCol="0" anchor="t">
            <a:spAutoFit/>
          </a:bodyPr>
          <a:lstStyle/>
          <a:p>
            <a:pPr algn="just">
              <a:lnSpc>
                <a:spcPts val="1540"/>
              </a:lnSpc>
            </a:pPr>
            <a:r>
              <a:rPr lang="ro-RO" sz="1200" dirty="0">
                <a:solidFill>
                  <a:srgbClr val="000000"/>
                </a:solidFill>
                <a:latin typeface="Inter" panose="020B0604020202020204" charset="0"/>
                <a:ea typeface="Inter" panose="020B0604020202020204" charset="0"/>
              </a:rPr>
              <a:t>9</a:t>
            </a:r>
            <a:r>
              <a:rPr lang="en-US" sz="1200" dirty="0">
                <a:solidFill>
                  <a:srgbClr val="000000"/>
                </a:solidFill>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Mădălina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Chitez</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co-prezentator</a:t>
            </a:r>
            <a:r>
              <a:rPr lang="fr-FR" sz="1200" dirty="0">
                <a:latin typeface="Inter" panose="020B0604020202020204" charset="0"/>
                <a:ea typeface="Inter" panose="020B0604020202020204" charset="0"/>
              </a:rPr>
              <a:t>: Prof. Otto </a:t>
            </a:r>
            <a:r>
              <a:rPr lang="fr-FR" sz="1200" dirty="0" err="1">
                <a:latin typeface="Inter" panose="020B0604020202020204" charset="0"/>
                <a:ea typeface="Inter" panose="020B0604020202020204" charset="0"/>
              </a:rPr>
              <a:t>Kurse</a:t>
            </a:r>
            <a:r>
              <a:rPr lang="fr-FR" sz="1200" dirty="0">
                <a:latin typeface="Inter" panose="020B0604020202020204" charset="0"/>
                <a:ea typeface="Inter" panose="020B0604020202020204" charset="0"/>
              </a:rPr>
              <a:t>) </a:t>
            </a:r>
            <a:r>
              <a:rPr lang="fr-FR" sz="1200" b="1" dirty="0">
                <a:latin typeface="Inter" panose="020B0604020202020204" charset="0"/>
                <a:ea typeface="Inter" panose="020B0604020202020204" charset="0"/>
              </a:rPr>
              <a:t>[</a:t>
            </a:r>
            <a:r>
              <a:rPr lang="fr-FR" sz="1200" b="1" dirty="0" err="1">
                <a:latin typeface="Inter" panose="020B0604020202020204" charset="0"/>
                <a:ea typeface="Inter" panose="020B0604020202020204" charset="0"/>
              </a:rPr>
              <a:t>keynote</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“Digital </a:t>
            </a:r>
            <a:r>
              <a:rPr lang="fr-FR" sz="1200" dirty="0" err="1">
                <a:latin typeface="Inter" panose="020B0604020202020204" charset="0"/>
                <a:ea typeface="Inter" panose="020B0604020202020204" charset="0"/>
              </a:rPr>
              <a:t>writing</a:t>
            </a:r>
            <a:r>
              <a:rPr lang="fr-FR" sz="1200" dirty="0">
                <a:latin typeface="Inter" panose="020B0604020202020204" charset="0"/>
                <a:ea typeface="Inter" panose="020B0604020202020204" charset="0"/>
              </a:rPr>
              <a:t> and digital </a:t>
            </a:r>
            <a:r>
              <a:rPr lang="fr-FR" sz="1200" dirty="0" err="1">
                <a:latin typeface="Inter" panose="020B0604020202020204" charset="0"/>
                <a:ea typeface="Inter" panose="020B0604020202020204" charset="0"/>
              </a:rPr>
              <a:t>humanities</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twins</a:t>
            </a:r>
            <a:r>
              <a:rPr lang="fr-FR" sz="1200" dirty="0">
                <a:latin typeface="Inter" panose="020B0604020202020204" charset="0"/>
                <a:ea typeface="Inter" panose="020B0604020202020204" charset="0"/>
              </a:rPr>
              <a:t>, siblings, or cousins?,” </a:t>
            </a:r>
            <a:r>
              <a:rPr lang="fr-FR" sz="1200" dirty="0" err="1">
                <a:latin typeface="Inter" panose="020B0604020202020204" charset="0"/>
                <a:ea typeface="Inter" panose="020B0604020202020204" charset="0"/>
              </a:rPr>
              <a:t>Conferința</a:t>
            </a:r>
            <a:r>
              <a:rPr lang="fr-FR" sz="1200" dirty="0">
                <a:latin typeface="Inter" panose="020B0604020202020204" charset="0"/>
                <a:ea typeface="Inter" panose="020B0604020202020204" charset="0"/>
              </a:rPr>
              <a:t> EATAW, VSB – </a:t>
            </a:r>
            <a:r>
              <a:rPr lang="fr-FR" sz="1200" dirty="0" err="1">
                <a:latin typeface="Inter" panose="020B0604020202020204" charset="0"/>
                <a:ea typeface="Inter" panose="020B0604020202020204" charset="0"/>
              </a:rPr>
              <a:t>Technical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University</a:t>
            </a:r>
            <a:r>
              <a:rPr lang="fr-FR" sz="1200" dirty="0">
                <a:latin typeface="Inter" panose="020B0604020202020204" charset="0"/>
                <a:ea typeface="Inter" panose="020B0604020202020204" charset="0"/>
              </a:rPr>
              <a:t> of Ostrava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Czech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Language</a:t>
            </a:r>
            <a:r>
              <a:rPr lang="fr-FR" sz="1200" dirty="0">
                <a:latin typeface="Inter" panose="020B0604020202020204" charset="0"/>
                <a:ea typeface="Inter" panose="020B0604020202020204" charset="0"/>
              </a:rPr>
              <a:t> Institute, </a:t>
            </a:r>
            <a:r>
              <a:rPr lang="fr-FR" sz="1200" dirty="0" err="1">
                <a:latin typeface="Inter" panose="020B0604020202020204" charset="0"/>
                <a:ea typeface="Inter" panose="020B0604020202020204" charset="0"/>
              </a:rPr>
              <a:t>Czech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Academy</a:t>
            </a:r>
            <a:r>
              <a:rPr lang="fr-FR" sz="1200" dirty="0">
                <a:latin typeface="Inter" panose="020B0604020202020204" charset="0"/>
                <a:ea typeface="Inter" panose="020B0604020202020204" charset="0"/>
              </a:rPr>
              <a:t> of Sciences, </a:t>
            </a:r>
            <a:r>
              <a:rPr lang="fr-FR" sz="1200" dirty="0" err="1">
                <a:latin typeface="Inter" panose="020B0604020202020204" charset="0"/>
                <a:ea typeface="Inter" panose="020B0604020202020204" charset="0"/>
              </a:rPr>
              <a:t>Republica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Cehă</a:t>
            </a:r>
            <a:r>
              <a:rPr lang="fr-FR" sz="1200" dirty="0">
                <a:latin typeface="Inter" panose="020B0604020202020204" charset="0"/>
                <a:ea typeface="Inter" panose="020B0604020202020204" charset="0"/>
              </a:rPr>
              <a:t>, 7-8 </a:t>
            </a:r>
            <a:r>
              <a:rPr lang="fr-FR" sz="1200" dirty="0" err="1">
                <a:latin typeface="Inter" panose="020B0604020202020204" charset="0"/>
                <a:ea typeface="Inter" panose="020B0604020202020204" charset="0"/>
              </a:rPr>
              <a:t>iulie</a:t>
            </a:r>
            <a:r>
              <a:rPr lang="fr-FR" sz="1200" dirty="0">
                <a:latin typeface="Inter" panose="020B0604020202020204" charset="0"/>
                <a:ea typeface="Inter" panose="020B0604020202020204" charset="0"/>
              </a:rPr>
              <a:t> 2021.</a:t>
            </a:r>
            <a:endParaRPr lang="ro-RO" sz="1200" dirty="0">
              <a:latin typeface="Inter" panose="020B0604020202020204" charset="0"/>
              <a:ea typeface="Inter" panose="020B0604020202020204" charset="0"/>
            </a:endParaRPr>
          </a:p>
        </p:txBody>
      </p:sp>
      <p:pic>
        <p:nvPicPr>
          <p:cNvPr id="2054" name="Picture 6" descr="Nu este disponibilă nicio descriere pentru fotograf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0099" y="7838061"/>
            <a:ext cx="2042109" cy="153158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20238" y="910202"/>
            <a:ext cx="6275642" cy="474489"/>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IX. ALTE ACTIVITĂȚI</a:t>
            </a:r>
          </a:p>
        </p:txBody>
      </p:sp>
      <p:sp>
        <p:nvSpPr>
          <p:cNvPr id="9" name="TextBox 9"/>
          <p:cNvSpPr txBox="1"/>
          <p:nvPr/>
        </p:nvSpPr>
        <p:spPr>
          <a:xfrm>
            <a:off x="571467" y="2735547"/>
            <a:ext cx="6424413" cy="6517169"/>
          </a:xfrm>
          <a:prstGeom prst="rect">
            <a:avLst/>
          </a:prstGeom>
        </p:spPr>
        <p:txBody>
          <a:bodyPr wrap="square" lIns="0" tIns="0" rIns="0" bIns="0" rtlCol="0" anchor="t">
            <a:spAutoFit/>
          </a:bodyPr>
          <a:lstStyle/>
          <a:p>
            <a:pPr algn="just"/>
            <a:r>
              <a:rPr lang="ro-RO" sz="1200" b="1" dirty="0">
                <a:latin typeface="Inter" panose="020B0604020202020204" charset="0"/>
                <a:ea typeface="Inter" panose="020B0604020202020204" charset="0"/>
              </a:rPr>
              <a:t>C. Participarea la comisii de experţi de evaluare de proiecte, de susţinere a tezei de doctorat sau de concurs pentru ocuparea unei funcţii didactice sau în cercetare</a:t>
            </a:r>
            <a:endParaRPr lang="en-US" sz="1200" b="1" dirty="0">
              <a:latin typeface="Inter" panose="020B0604020202020204" charset="0"/>
              <a:ea typeface="Inter" panose="020B0604020202020204" charset="0"/>
            </a:endParaRPr>
          </a:p>
          <a:p>
            <a:pPr algn="just"/>
            <a:r>
              <a:rPr lang="ro-RO" sz="1200" dirty="0">
                <a:latin typeface="Inter" panose="020B0604020202020204" charset="0"/>
                <a:ea typeface="Inter" panose="020B0604020202020204" charset="0"/>
              </a:rPr>
              <a:t> </a:t>
            </a:r>
          </a:p>
          <a:p>
            <a:pPr indent="271463" algn="just">
              <a:lnSpc>
                <a:spcPts val="154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comisie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sustinere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teză</a:t>
            </a:r>
            <a:r>
              <a:rPr lang="fr-FR" sz="1200" dirty="0">
                <a:latin typeface="Inter" panose="020B0604020202020204" charset="0"/>
                <a:ea typeface="Inter" panose="020B0604020202020204" charset="0"/>
              </a:rPr>
              <a:t> de doctorat, UVT (candidat: Andrei-Cristian </a:t>
            </a:r>
            <a:r>
              <a:rPr lang="fr-FR" sz="1200" dirty="0" err="1">
                <a:latin typeface="Inter" panose="020B0604020202020204" charset="0"/>
                <a:ea typeface="Inter" panose="020B0604020202020204" charset="0"/>
              </a:rPr>
              <a:t>Neguț</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decizie</a:t>
            </a:r>
            <a:r>
              <a:rPr lang="fr-FR" sz="1200" dirty="0">
                <a:latin typeface="Inter" panose="020B0604020202020204" charset="0"/>
                <a:ea typeface="Inter" panose="020B0604020202020204" charset="0"/>
              </a:rPr>
              <a:t> 92/ 4.10.2021, </a:t>
            </a:r>
            <a:r>
              <a:rPr lang="fr-FR" sz="1200" dirty="0" err="1">
                <a:latin typeface="Inter" panose="020B0604020202020204" charset="0"/>
                <a:ea typeface="Inter" panose="020B0604020202020204" charset="0"/>
              </a:rPr>
              <a:t>susținere</a:t>
            </a:r>
            <a:r>
              <a:rPr lang="fr-FR" sz="1200" dirty="0">
                <a:latin typeface="Inter" panose="020B0604020202020204" charset="0"/>
                <a:ea typeface="Inter" panose="020B0604020202020204" charset="0"/>
              </a:rPr>
              <a:t> 9.11.2021)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comisie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sustinere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teză</a:t>
            </a:r>
            <a:r>
              <a:rPr lang="fr-FR" sz="1200" dirty="0">
                <a:latin typeface="Inter" panose="020B0604020202020204" charset="0"/>
                <a:ea typeface="Inter" panose="020B0604020202020204" charset="0"/>
              </a:rPr>
              <a:t> de doctorat, UVT (candidat: Carla-Diana </a:t>
            </a:r>
            <a:r>
              <a:rPr lang="fr-FR" sz="1200" dirty="0" err="1">
                <a:latin typeface="Inter" panose="020B0604020202020204" charset="0"/>
                <a:ea typeface="Inter" panose="020B0604020202020204" charset="0"/>
              </a:rPr>
              <a:t>Boscovici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decizie</a:t>
            </a:r>
            <a:r>
              <a:rPr lang="fr-FR" sz="1200" dirty="0">
                <a:latin typeface="Inter" panose="020B0604020202020204" charset="0"/>
                <a:ea typeface="Inter" panose="020B0604020202020204" charset="0"/>
              </a:rPr>
              <a:t> 2/ 14.01.2020, </a:t>
            </a:r>
            <a:r>
              <a:rPr lang="fr-FR" sz="1200" dirty="0" err="1">
                <a:latin typeface="Inter" panose="020B0604020202020204" charset="0"/>
                <a:ea typeface="Inter" panose="020B0604020202020204" charset="0"/>
              </a:rPr>
              <a:t>susținere</a:t>
            </a:r>
            <a:r>
              <a:rPr lang="fr-FR" sz="1200" dirty="0">
                <a:latin typeface="Inter" panose="020B0604020202020204" charset="0"/>
                <a:ea typeface="Inter" panose="020B0604020202020204" charset="0"/>
              </a:rPr>
              <a:t> 16.02.2021)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Membru </a:t>
            </a:r>
            <a:r>
              <a:rPr lang="fr-FR" sz="1200" dirty="0" err="1">
                <a:latin typeface="Inter" panose="020B0604020202020204" charset="0"/>
                <a:ea typeface="Inter" panose="020B0604020202020204" charset="0"/>
              </a:rPr>
              <a:t>comisie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sustinere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teză</a:t>
            </a:r>
            <a:r>
              <a:rPr lang="fr-FR" sz="1200" dirty="0">
                <a:latin typeface="Inter" panose="020B0604020202020204" charset="0"/>
                <a:ea typeface="Inter" panose="020B0604020202020204" charset="0"/>
              </a:rPr>
              <a:t> de doctorat, UVT (candidat: </a:t>
            </a:r>
            <a:r>
              <a:rPr lang="fr-FR" sz="1200" dirty="0" err="1">
                <a:latin typeface="Inter" panose="020B0604020202020204" charset="0"/>
                <a:ea typeface="Inter" panose="020B0604020202020204" charset="0"/>
              </a:rPr>
              <a:t>Corina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Foldi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decizie</a:t>
            </a:r>
            <a:r>
              <a:rPr lang="fr-FR" sz="1200" dirty="0">
                <a:latin typeface="Inter" panose="020B0604020202020204" charset="0"/>
                <a:ea typeface="Inter" panose="020B0604020202020204" charset="0"/>
              </a:rPr>
              <a:t> 1/ 14.01.2020, </a:t>
            </a:r>
            <a:r>
              <a:rPr lang="fr-FR" sz="1200" dirty="0" err="1">
                <a:latin typeface="Inter" panose="020B0604020202020204" charset="0"/>
                <a:ea typeface="Inter" panose="020B0604020202020204" charset="0"/>
              </a:rPr>
              <a:t>susținere</a:t>
            </a:r>
            <a:r>
              <a:rPr lang="fr-FR" sz="1200" dirty="0">
                <a:latin typeface="Inter" panose="020B0604020202020204" charset="0"/>
                <a:ea typeface="Inter" panose="020B0604020202020204" charset="0"/>
              </a:rPr>
              <a:t> 16.02.2021)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Membru </a:t>
            </a:r>
            <a:r>
              <a:rPr lang="fr-FR" sz="1200" dirty="0" err="1">
                <a:latin typeface="Inter" panose="020B0604020202020204" charset="0"/>
                <a:ea typeface="Inter" panose="020B0604020202020204" charset="0"/>
              </a:rPr>
              <a:t>comisie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sustinere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teză</a:t>
            </a:r>
            <a:r>
              <a:rPr lang="fr-FR" sz="1200" dirty="0">
                <a:latin typeface="Inter" panose="020B0604020202020204" charset="0"/>
                <a:ea typeface="Inter" panose="020B0604020202020204" charset="0"/>
              </a:rPr>
              <a:t> de doctorat, UVT (candidat: </a:t>
            </a:r>
            <a:r>
              <a:rPr lang="fr-FR" sz="1200" dirty="0" err="1">
                <a:latin typeface="Inter" panose="020B0604020202020204" charset="0"/>
                <a:ea typeface="Inter" panose="020B0604020202020204" charset="0"/>
              </a:rPr>
              <a:t>Teodora</a:t>
            </a:r>
            <a:r>
              <a:rPr lang="fr-FR" sz="1200" dirty="0">
                <a:latin typeface="Inter" panose="020B0604020202020204" charset="0"/>
                <a:ea typeface="Inter" panose="020B0604020202020204" charset="0"/>
              </a:rPr>
              <a:t>-Cristina Vela, </a:t>
            </a:r>
            <a:r>
              <a:rPr lang="fr-FR" sz="1200" dirty="0" err="1">
                <a:latin typeface="Inter" panose="020B0604020202020204" charset="0"/>
                <a:ea typeface="Inter" panose="020B0604020202020204" charset="0"/>
              </a:rPr>
              <a:t>decizie</a:t>
            </a:r>
            <a:r>
              <a:rPr lang="fr-FR" sz="1200" dirty="0">
                <a:latin typeface="Inter" panose="020B0604020202020204" charset="0"/>
                <a:ea typeface="Inter" panose="020B0604020202020204" charset="0"/>
              </a:rPr>
              <a:t> 46/ 18.03.2020, </a:t>
            </a:r>
            <a:r>
              <a:rPr lang="fr-FR" sz="1200" dirty="0" err="1">
                <a:latin typeface="Inter" panose="020B0604020202020204" charset="0"/>
                <a:ea typeface="Inter" panose="020B0604020202020204" charset="0"/>
              </a:rPr>
              <a:t>susținere</a:t>
            </a:r>
            <a:r>
              <a:rPr lang="fr-FR" sz="1200" dirty="0">
                <a:latin typeface="Inter" panose="020B0604020202020204" charset="0"/>
                <a:ea typeface="Inter" panose="020B0604020202020204" charset="0"/>
              </a:rPr>
              <a:t> 28.04.2021)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a:latin typeface="Inter" panose="020B0604020202020204" charset="0"/>
                <a:ea typeface="Inter" panose="020B0604020202020204" charset="0"/>
              </a:rPr>
              <a:t>Cristina </a:t>
            </a:r>
            <a:r>
              <a:rPr lang="fr-FR" sz="1200" b="1" dirty="0" err="1">
                <a:latin typeface="Inter" panose="020B0604020202020204" charset="0"/>
                <a:ea typeface="Inter" panose="020B0604020202020204" charset="0"/>
              </a:rPr>
              <a:t>Chevereșan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comisie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sustinere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teză</a:t>
            </a:r>
            <a:r>
              <a:rPr lang="fr-FR" sz="1200" dirty="0">
                <a:latin typeface="Inter" panose="020B0604020202020204" charset="0"/>
                <a:ea typeface="Inter" panose="020B0604020202020204" charset="0"/>
              </a:rPr>
              <a:t> de doctorat, UVT (candidat: Bianca-Gabriela </a:t>
            </a:r>
            <a:r>
              <a:rPr lang="fr-FR" sz="1200" dirty="0" err="1">
                <a:latin typeface="Inter" panose="020B0604020202020204" charset="0"/>
                <a:ea typeface="Inter" panose="020B0604020202020204" charset="0"/>
              </a:rPr>
              <a:t>Butar</a:t>
            </a:r>
            <a:r>
              <a:rPr lang="fr-FR" sz="1200" dirty="0">
                <a:latin typeface="Inter" panose="020B0604020202020204" charset="0"/>
                <a:ea typeface="Inter" panose="020B0604020202020204" charset="0"/>
              </a:rPr>
              <a:t> (Palade), </a:t>
            </a:r>
            <a:r>
              <a:rPr lang="fr-FR" sz="1200" dirty="0" err="1">
                <a:latin typeface="Inter" panose="020B0604020202020204" charset="0"/>
                <a:ea typeface="Inter" panose="020B0604020202020204" charset="0"/>
              </a:rPr>
              <a:t>decizie</a:t>
            </a:r>
            <a:r>
              <a:rPr lang="fr-FR" sz="1200" dirty="0">
                <a:latin typeface="Inter" panose="020B0604020202020204" charset="0"/>
                <a:ea typeface="Inter" panose="020B0604020202020204" charset="0"/>
              </a:rPr>
              <a:t> 91/ 4.10.2021, </a:t>
            </a:r>
            <a:r>
              <a:rPr lang="fr-FR" sz="1200" dirty="0" err="1">
                <a:latin typeface="Inter" panose="020B0604020202020204" charset="0"/>
                <a:ea typeface="Inter" panose="020B0604020202020204" charset="0"/>
              </a:rPr>
              <a:t>susținere</a:t>
            </a:r>
            <a:r>
              <a:rPr lang="fr-FR" sz="1200" dirty="0">
                <a:latin typeface="Inter" panose="020B0604020202020204" charset="0"/>
                <a:ea typeface="Inter" panose="020B0604020202020204" charset="0"/>
              </a:rPr>
              <a:t> 9.11.2021)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Sorin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Ciutacu</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îndrumare</a:t>
            </a:r>
            <a:r>
              <a:rPr lang="fr-FR" sz="1200" dirty="0">
                <a:latin typeface="Inter" panose="020B0604020202020204" charset="0"/>
                <a:ea typeface="Inter" panose="020B0604020202020204" charset="0"/>
              </a:rPr>
              <a:t> la doctorat a </a:t>
            </a:r>
            <a:r>
              <a:rPr lang="fr-FR" sz="1200" dirty="0" err="1">
                <a:latin typeface="Inter" panose="020B0604020202020204" charset="0"/>
                <a:ea typeface="Inter" panose="020B0604020202020204" charset="0"/>
              </a:rPr>
              <a:t>Anei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Scalcău</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Sorin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Ciutacu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post de </a:t>
            </a:r>
            <a:r>
              <a:rPr lang="fr-FR" sz="1200" dirty="0" err="1">
                <a:latin typeface="Inter" panose="020B0604020202020204" charset="0"/>
                <a:ea typeface="Inter" panose="020B0604020202020204" charset="0"/>
              </a:rPr>
              <a:t>lector</a:t>
            </a:r>
            <a:r>
              <a:rPr lang="fr-FR" sz="1200" dirty="0">
                <a:latin typeface="Inter" panose="020B0604020202020204" charset="0"/>
                <a:ea typeface="Inter" panose="020B0604020202020204" charset="0"/>
              </a:rPr>
              <a:t> la UPT,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Claudia </a:t>
            </a:r>
            <a:r>
              <a:rPr lang="fr-FR" sz="1200" dirty="0" err="1">
                <a:latin typeface="Inter" panose="020B0604020202020204" charset="0"/>
                <a:ea typeface="Inter" panose="020B0604020202020204" charset="0"/>
              </a:rPr>
              <a:t>Stoian</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Mihaela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Cozma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doctorat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susținerea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tezei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Teaching</a:t>
            </a:r>
            <a:r>
              <a:rPr lang="fr-FR" sz="1200" dirty="0">
                <a:latin typeface="Inter" panose="020B0604020202020204" charset="0"/>
                <a:ea typeface="Inter" panose="020B0604020202020204" charset="0"/>
              </a:rPr>
              <a:t> English </a:t>
            </a:r>
            <a:r>
              <a:rPr lang="fr-FR" sz="1200" dirty="0" err="1">
                <a:latin typeface="Inter" panose="020B0604020202020204" charset="0"/>
                <a:ea typeface="Inter" panose="020B0604020202020204" charset="0"/>
              </a:rPr>
              <a:t>Through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Literature</a:t>
            </a:r>
            <a:r>
              <a:rPr lang="fr-FR" sz="1200" dirty="0">
                <a:latin typeface="Inter" panose="020B0604020202020204" charset="0"/>
                <a:ea typeface="Inter" panose="020B0604020202020204" charset="0"/>
              </a:rPr>
              <a:t> in the EFL </a:t>
            </a:r>
            <a:r>
              <a:rPr lang="fr-FR" sz="1200" dirty="0" err="1">
                <a:latin typeface="Inter" panose="020B0604020202020204" charset="0"/>
                <a:ea typeface="Inter" panose="020B0604020202020204" charset="0"/>
              </a:rPr>
              <a:t>Classroom</a:t>
            </a:r>
            <a:r>
              <a:rPr lang="fr-FR" sz="1200" dirty="0">
                <a:latin typeface="Inter" panose="020B0604020202020204" charset="0"/>
                <a:ea typeface="Inter" panose="020B0604020202020204" charset="0"/>
              </a:rPr>
              <a:t> as Part of the </a:t>
            </a:r>
            <a:r>
              <a:rPr lang="fr-FR" sz="1200" dirty="0" err="1">
                <a:latin typeface="Inter" panose="020B0604020202020204" charset="0"/>
                <a:ea typeface="Inter" panose="020B0604020202020204" charset="0"/>
              </a:rPr>
              <a:t>Israeli</a:t>
            </a:r>
            <a:r>
              <a:rPr lang="fr-FR" sz="1200" dirty="0">
                <a:latin typeface="Inter" panose="020B0604020202020204" charset="0"/>
                <a:ea typeface="Inter" panose="020B0604020202020204" charset="0"/>
              </a:rPr>
              <a:t> English Curriculum: </a:t>
            </a:r>
            <a:r>
              <a:rPr lang="fr-FR" sz="1200" dirty="0" err="1">
                <a:latin typeface="Inter" panose="020B0604020202020204" charset="0"/>
                <a:ea typeface="Inter" panose="020B0604020202020204" charset="0"/>
              </a:rPr>
              <a:t>Israeli</a:t>
            </a:r>
            <a:r>
              <a:rPr lang="fr-FR" sz="1200" dirty="0">
                <a:latin typeface="Inter" panose="020B0604020202020204" charset="0"/>
                <a:ea typeface="Inter" panose="020B0604020202020204" charset="0"/>
              </a:rPr>
              <a:t> English </a:t>
            </a:r>
            <a:r>
              <a:rPr lang="fr-FR" sz="1200" dirty="0" err="1">
                <a:latin typeface="Inter" panose="020B0604020202020204" charset="0"/>
                <a:ea typeface="Inter" panose="020B0604020202020204" charset="0"/>
              </a:rPr>
              <a:t>Teachers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Dilemma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elaborată</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Asadi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Amira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coordonator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prof. </a:t>
            </a:r>
            <a:r>
              <a:rPr lang="fr-FR" sz="1200" dirty="0" err="1">
                <a:latin typeface="Inter" panose="020B0604020202020204" charset="0"/>
                <a:ea typeface="Inter" panose="020B0604020202020204" charset="0"/>
              </a:rPr>
              <a:t>dr</a:t>
            </a:r>
            <a:r>
              <a:rPr lang="fr-FR" sz="1200" dirty="0">
                <a:latin typeface="Inter" panose="020B0604020202020204" charset="0"/>
                <a:ea typeface="Inter" panose="020B0604020202020204" charset="0"/>
              </a:rPr>
              <a:t>. Daniel </a:t>
            </a:r>
            <a:r>
              <a:rPr lang="fr-FR" sz="1200" dirty="0" err="1">
                <a:latin typeface="Inter" panose="020B0604020202020204" charset="0"/>
                <a:ea typeface="Inter" panose="020B0604020202020204" charset="0"/>
              </a:rPr>
              <a:t>Dejica-Carțiș</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Școala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Doctorală</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Științe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Umaniste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Arte,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Timisoara </a:t>
            </a:r>
            <a:r>
              <a:rPr lang="fr-FR" sz="1200" dirty="0" err="1">
                <a:latin typeface="Inter" panose="020B0604020202020204" charset="0"/>
                <a:ea typeface="Inter" panose="020B0604020202020204" charset="0"/>
              </a:rPr>
              <a:t>Decizia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Consiliul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Studiilor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Universitare</a:t>
            </a:r>
            <a:r>
              <a:rPr lang="fr-FR" sz="1200" dirty="0">
                <a:latin typeface="Inter" panose="020B0604020202020204" charset="0"/>
                <a:ea typeface="Inter" panose="020B0604020202020204" charset="0"/>
              </a:rPr>
              <a:t> de Doctorat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cadrul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Universităţii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Timişoara nr. 49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20.04.2021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Mihaela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Cozma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ocuparea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postului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Asistent</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cercetare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poz</a:t>
            </a:r>
            <a:r>
              <a:rPr lang="fr-FR" sz="1200" dirty="0">
                <a:latin typeface="Inter" panose="020B0604020202020204" charset="0"/>
                <a:ea typeface="Inter" panose="020B0604020202020204" charset="0"/>
              </a:rPr>
              <a:t>. 31),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candidat Ada Erika, </a:t>
            </a:r>
            <a:r>
              <a:rPr lang="fr-FR" sz="1200" dirty="0" err="1">
                <a:latin typeface="Inter" panose="020B0604020202020204" charset="0"/>
                <a:ea typeface="Inter" panose="020B0604020202020204" charset="0"/>
              </a:rPr>
              <a:t>Decizia</a:t>
            </a:r>
            <a:r>
              <a:rPr lang="fr-FR" sz="1200" dirty="0">
                <a:latin typeface="Inter" panose="020B0604020202020204" charset="0"/>
                <a:ea typeface="Inter" panose="020B0604020202020204" charset="0"/>
              </a:rPr>
              <a:t> nr. 410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27.05.2021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err="1">
                <a:latin typeface="Inter" panose="020B0604020202020204" charset="0"/>
                <a:ea typeface="Inter" panose="020B0604020202020204" charset="0"/>
              </a:rPr>
              <a:t>Mihaela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Cozma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ocuparea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postului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Conferențiar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poz</a:t>
            </a:r>
            <a:r>
              <a:rPr lang="fr-FR" sz="1200" dirty="0">
                <a:latin typeface="Inter" panose="020B0604020202020204" charset="0"/>
                <a:ea typeface="Inter" panose="020B0604020202020204" charset="0"/>
              </a:rPr>
              <a:t>. 5), candidat </a:t>
            </a:r>
            <a:r>
              <a:rPr lang="fr-FR" sz="1200" dirty="0" err="1">
                <a:latin typeface="Inter" panose="020B0604020202020204" charset="0"/>
                <a:ea typeface="Inter" panose="020B0604020202020204" charset="0"/>
              </a:rPr>
              <a:t>Liana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Olimpia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Muthu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Babeş</a:t>
            </a:r>
            <a:r>
              <a:rPr lang="fr-FR" sz="1200" dirty="0">
                <a:latin typeface="Inter" panose="020B0604020202020204" charset="0"/>
                <a:ea typeface="Inter" panose="020B0604020202020204" charset="0"/>
              </a:rPr>
              <a:t>-Bolyai”, Cluj, </a:t>
            </a:r>
            <a:r>
              <a:rPr lang="fr-FR" sz="1200" dirty="0" err="1">
                <a:latin typeface="Inter" panose="020B0604020202020204" charset="0"/>
                <a:ea typeface="Inter" panose="020B0604020202020204" charset="0"/>
              </a:rPr>
              <a:t>Decizia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Rectorului</a:t>
            </a:r>
            <a:r>
              <a:rPr lang="fr-FR" sz="1200" dirty="0">
                <a:latin typeface="Inter" panose="020B0604020202020204" charset="0"/>
                <a:ea typeface="Inter" panose="020B0604020202020204" charset="0"/>
              </a:rPr>
              <a:t> nr. 7005/30.06.2021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Crăciun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concurs</a:t>
            </a:r>
            <a:r>
              <a:rPr lang="fr-FR" sz="1200" dirty="0">
                <a:latin typeface="Inter" panose="020B0604020202020204" charset="0"/>
                <a:ea typeface="Inter" panose="020B0604020202020204" charset="0"/>
              </a:rPr>
              <a:t> post </a:t>
            </a:r>
            <a:r>
              <a:rPr lang="fr-FR" sz="1200" dirty="0" err="1">
                <a:latin typeface="Inter" panose="020B0604020202020204" charset="0"/>
                <a:ea typeface="Inter" panose="020B0604020202020204" charset="0"/>
              </a:rPr>
              <a:t>asistent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didactic</a:t>
            </a:r>
            <a:r>
              <a:rPr lang="fr-FR" sz="1200" dirty="0">
                <a:latin typeface="Inter" panose="020B0604020202020204" charset="0"/>
                <a:ea typeface="Inter" panose="020B0604020202020204" charset="0"/>
              </a:rPr>
              <a:t> (28), </a:t>
            </a:r>
            <a:r>
              <a:rPr lang="fr-FR" sz="1200" dirty="0" err="1">
                <a:latin typeface="Inter" panose="020B0604020202020204" charset="0"/>
                <a:ea typeface="Inter" panose="020B0604020202020204" charset="0"/>
              </a:rPr>
              <a:t>iulie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a:latin typeface="Inter" panose="020B0604020202020204" charset="0"/>
                <a:ea typeface="Inter" panose="020B0604020202020204" charset="0"/>
              </a:rPr>
              <a:t>Claudia </a:t>
            </a: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Doroholschi</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2021, </a:t>
            </a:r>
            <a:r>
              <a:rPr lang="fr-FR" sz="1200" dirty="0" err="1">
                <a:latin typeface="Inter" panose="020B0604020202020204" charset="0"/>
                <a:ea typeface="Inter" panose="020B0604020202020204" charset="0"/>
              </a:rPr>
              <a:t>Comisie</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concurs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ocuparea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postului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asistent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didactic</a:t>
            </a:r>
            <a:endParaRPr lang="en-US" sz="1200" dirty="0">
              <a:latin typeface="Inter" panose="020B0604020202020204" charset="0"/>
              <a:ea typeface="Inter" panose="020B0604020202020204" charset="0"/>
            </a:endParaRPr>
          </a:p>
          <a:p>
            <a:pPr indent="271463" algn="just">
              <a:lnSpc>
                <a:spcPts val="1540"/>
              </a:lnSpc>
              <a:buFont typeface="+mj-lt"/>
              <a:buAutoNum type="arabicPeriod"/>
            </a:pPr>
            <a:r>
              <a:rPr lang="fr-FR" sz="1200" b="1" dirty="0">
                <a:latin typeface="Inter" panose="020B0604020202020204" charset="0"/>
                <a:ea typeface="Inter" panose="020B0604020202020204" charset="0"/>
              </a:rPr>
              <a:t>Ileana </a:t>
            </a:r>
            <a:r>
              <a:rPr lang="fr-FR" sz="1200" b="1" dirty="0" err="1">
                <a:latin typeface="Inter" panose="020B0604020202020204" charset="0"/>
                <a:ea typeface="Inter" panose="020B0604020202020204" charset="0"/>
              </a:rPr>
              <a:t>Neli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Eiben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evaluare</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concursului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național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ocuparea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funcției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director</a:t>
            </a:r>
            <a:r>
              <a:rPr lang="fr-FR" sz="1200" dirty="0">
                <a:latin typeface="Inter" panose="020B0604020202020204" charset="0"/>
                <a:ea typeface="Inter" panose="020B0604020202020204" charset="0"/>
              </a:rPr>
              <a:t> la </a:t>
            </a:r>
            <a:r>
              <a:rPr lang="fr-FR" sz="1200" dirty="0" err="1">
                <a:latin typeface="Inter" panose="020B0604020202020204" charset="0"/>
                <a:ea typeface="Inter" panose="020B0604020202020204" charset="0"/>
              </a:rPr>
              <a:t>Colegiul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Economic</a:t>
            </a:r>
            <a:r>
              <a:rPr lang="fr-FR" sz="1200" dirty="0">
                <a:latin typeface="Inter" panose="020B0604020202020204" charset="0"/>
                <a:ea typeface="Inter" panose="020B0604020202020204" charset="0"/>
              </a:rPr>
              <a:t> F.S. Nitti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sesiunea</a:t>
            </a:r>
            <a:r>
              <a:rPr lang="fr-FR" sz="1200" dirty="0">
                <a:latin typeface="Inter" panose="020B0604020202020204" charset="0"/>
                <a:ea typeface="Inter" panose="020B0604020202020204" charset="0"/>
              </a:rPr>
              <a:t> 2021,</a:t>
            </a:r>
            <a:r>
              <a:rPr lang="ro-RO" sz="1200"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data 15.11.2021, </a:t>
            </a:r>
            <a:r>
              <a:rPr lang="fr-FR" sz="1200" dirty="0" err="1">
                <a:latin typeface="Inter" panose="020B0604020202020204" charset="0"/>
                <a:ea typeface="Inter" panose="020B0604020202020204" charset="0"/>
              </a:rPr>
              <a:t>Decizie</a:t>
            </a:r>
            <a:r>
              <a:rPr lang="fr-FR" sz="1200" dirty="0">
                <a:latin typeface="Inter" panose="020B0604020202020204" charset="0"/>
                <a:ea typeface="Inter" panose="020B0604020202020204" charset="0"/>
              </a:rPr>
              <a:t> nr. 481/1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10.11.2021.</a:t>
            </a: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en-US" sz="1103" spc="22" dirty="0">
                <a:solidFill>
                  <a:srgbClr val="164F84"/>
                </a:solidFill>
                <a:latin typeface="Inter Bold"/>
              </a:rPr>
              <a:t>4</a:t>
            </a:r>
            <a:r>
              <a:rPr lang="ro-RO" sz="1103" spc="22" dirty="0">
                <a:solidFill>
                  <a:srgbClr val="164F84"/>
                </a:solidFill>
                <a:latin typeface="Inter Bold"/>
              </a:rPr>
              <a:t>0</a:t>
            </a:r>
            <a:endParaRPr lang="en-US" sz="1103" spc="22" dirty="0">
              <a:solidFill>
                <a:srgbClr val="164F84"/>
              </a:solidFill>
              <a:latin typeface="Inter Bold"/>
            </a:endParaRPr>
          </a:p>
        </p:txBody>
      </p:sp>
      <p:sp>
        <p:nvSpPr>
          <p:cNvPr id="13" name="TextBox 12"/>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extLst>
      <p:ext uri="{BB962C8B-B14F-4D97-AF65-F5344CB8AC3E}">
        <p14:creationId xmlns:p14="http://schemas.microsoft.com/office/powerpoint/2010/main" val="1182199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20238" y="910202"/>
            <a:ext cx="6275642" cy="474489"/>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IX. ALTE ACTIVITĂȚI</a:t>
            </a:r>
          </a:p>
        </p:txBody>
      </p:sp>
      <p:sp>
        <p:nvSpPr>
          <p:cNvPr id="9" name="TextBox 9"/>
          <p:cNvSpPr txBox="1"/>
          <p:nvPr/>
        </p:nvSpPr>
        <p:spPr>
          <a:xfrm>
            <a:off x="571467" y="2735547"/>
            <a:ext cx="6424413" cy="6901889"/>
          </a:xfrm>
          <a:prstGeom prst="rect">
            <a:avLst/>
          </a:prstGeom>
        </p:spPr>
        <p:txBody>
          <a:bodyPr wrap="square" lIns="0" tIns="0" rIns="0" bIns="0" rtlCol="0" anchor="t">
            <a:spAutoFit/>
          </a:bodyPr>
          <a:lstStyle/>
          <a:p>
            <a:pPr algn="just"/>
            <a:r>
              <a:rPr lang="ro-RO" sz="1200" b="1" dirty="0">
                <a:latin typeface="Inter" panose="020B0604020202020204" charset="0"/>
                <a:ea typeface="Inter" panose="020B0604020202020204" charset="0"/>
              </a:rPr>
              <a:t>C. Participarea la comisii de experţi de evaluare de proiecte, de susţinere a tezei de doctorat sau de concurs pentru ocuparea unei funcţii didactice sau în cercetare</a:t>
            </a:r>
            <a:endParaRPr lang="en-US" sz="1200" b="1" dirty="0">
              <a:latin typeface="Inter" panose="020B0604020202020204" charset="0"/>
              <a:ea typeface="Inter" panose="020B0604020202020204" charset="0"/>
            </a:endParaRPr>
          </a:p>
          <a:p>
            <a:pPr algn="just"/>
            <a:r>
              <a:rPr lang="ro-RO" sz="1200" dirty="0">
                <a:latin typeface="Inter" panose="020B0604020202020204" charset="0"/>
                <a:ea typeface="Inter" panose="020B0604020202020204" charset="0"/>
              </a:rPr>
              <a:t> </a:t>
            </a:r>
          </a:p>
          <a:p>
            <a:pPr indent="271463" algn="just">
              <a:lnSpc>
                <a:spcPts val="1540"/>
              </a:lnSpc>
              <a:buFont typeface="+mj-lt"/>
              <a:buAutoNum type="arabicPeriod" startAt="14"/>
            </a:pPr>
            <a:r>
              <a:rPr lang="fr-FR" sz="1200" b="1" dirty="0">
                <a:latin typeface="Inter" panose="020B0604020202020204" charset="0"/>
                <a:ea typeface="Inter" panose="020B0604020202020204" charset="0"/>
              </a:rPr>
              <a:t>Ileana </a:t>
            </a:r>
            <a:r>
              <a:rPr lang="fr-FR" sz="1200" b="1" dirty="0" err="1">
                <a:latin typeface="Inter" panose="020B0604020202020204" charset="0"/>
                <a:ea typeface="Inter" panose="020B0604020202020204" charset="0"/>
              </a:rPr>
              <a:t>Neli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Eiben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evaluare</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concursului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național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ocuparea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funcției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director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adjunct</a:t>
            </a:r>
            <a:r>
              <a:rPr lang="fr-FR" sz="1200" dirty="0">
                <a:latin typeface="Inter" panose="020B0604020202020204" charset="0"/>
                <a:ea typeface="Inter" panose="020B0604020202020204" charset="0"/>
              </a:rPr>
              <a:t> la </a:t>
            </a:r>
            <a:r>
              <a:rPr lang="fr-FR" sz="1200" dirty="0" err="1">
                <a:latin typeface="Inter" panose="020B0604020202020204" charset="0"/>
                <a:ea typeface="Inter" panose="020B0604020202020204" charset="0"/>
              </a:rPr>
              <a:t>Colegiul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Economic</a:t>
            </a:r>
            <a:r>
              <a:rPr lang="fr-FR" sz="1200" dirty="0">
                <a:latin typeface="Inter" panose="020B0604020202020204" charset="0"/>
                <a:ea typeface="Inter" panose="020B0604020202020204" charset="0"/>
              </a:rPr>
              <a:t> F.S. Nitti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sesiunea</a:t>
            </a:r>
            <a:r>
              <a:rPr lang="fr-FR" sz="1200" dirty="0">
                <a:latin typeface="Inter" panose="020B0604020202020204" charset="0"/>
                <a:ea typeface="Inter" panose="020B0604020202020204" charset="0"/>
              </a:rPr>
              <a:t> 2021,</a:t>
            </a:r>
            <a:r>
              <a:rPr lang="ro-RO" sz="1200"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data 15.11.2021,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Colegiul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Economic</a:t>
            </a:r>
            <a:r>
              <a:rPr lang="fr-FR" sz="1200" dirty="0">
                <a:latin typeface="Inter" panose="020B0604020202020204" charset="0"/>
                <a:ea typeface="Inter" panose="020B0604020202020204" charset="0"/>
              </a:rPr>
              <a:t> F.S. Nitti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Decizie</a:t>
            </a:r>
            <a:r>
              <a:rPr lang="fr-FR" sz="1200" dirty="0">
                <a:latin typeface="Inter" panose="020B0604020202020204" charset="0"/>
                <a:ea typeface="Inter" panose="020B0604020202020204" charset="0"/>
              </a:rPr>
              <a:t> nr. 481/1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10.11.2021.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14"/>
            </a:pPr>
            <a:r>
              <a:rPr lang="fr-FR" sz="1200" b="1" dirty="0">
                <a:latin typeface="Inter" panose="020B0604020202020204" charset="0"/>
                <a:ea typeface="Inter" panose="020B0604020202020204" charset="0"/>
              </a:rPr>
              <a:t>Eliza Filimon</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îndrumare</a:t>
            </a:r>
            <a:r>
              <a:rPr lang="fr-FR" sz="1200" dirty="0">
                <a:latin typeface="Inter" panose="020B0604020202020204" charset="0"/>
                <a:ea typeface="Inter" panose="020B0604020202020204" charset="0"/>
              </a:rPr>
              <a:t> doctorat – </a:t>
            </a:r>
            <a:r>
              <a:rPr lang="fr-FR" sz="1200" dirty="0" err="1">
                <a:latin typeface="Inter" panose="020B0604020202020204" charset="0"/>
                <a:ea typeface="Inter" panose="020B0604020202020204" charset="0"/>
              </a:rPr>
              <a:t>drd</a:t>
            </a:r>
            <a:r>
              <a:rPr lang="ro-RO" sz="1200"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SANDOR CRISTIAN-</a:t>
            </a:r>
            <a:r>
              <a:rPr lang="fr-FR" sz="1200" dirty="0" err="1">
                <a:latin typeface="Inter" panose="020B0604020202020204" charset="0"/>
                <a:ea typeface="Inter" panose="020B0604020202020204" charset="0"/>
              </a:rPr>
              <a:t>Research</a:t>
            </a:r>
            <a:r>
              <a:rPr lang="fr-FR" sz="1200" dirty="0">
                <a:latin typeface="Inter" panose="020B0604020202020204" charset="0"/>
                <a:ea typeface="Inter" panose="020B0604020202020204" charset="0"/>
              </a:rPr>
              <a:t> Methods in </a:t>
            </a:r>
            <a:r>
              <a:rPr lang="fr-FR" sz="1200" dirty="0" err="1">
                <a:latin typeface="Inter" panose="020B0604020202020204" charset="0"/>
                <a:ea typeface="Inter" panose="020B0604020202020204" charset="0"/>
              </a:rPr>
              <a:t>Applied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Linguistics</a:t>
            </a:r>
            <a:r>
              <a:rPr lang="fr-FR" sz="1200" dirty="0">
                <a:latin typeface="Inter" panose="020B0604020202020204" charset="0"/>
                <a:ea typeface="Inter" panose="020B0604020202020204" charset="0"/>
              </a:rPr>
              <a:t>, 19.04.2021.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14"/>
            </a:pPr>
            <a:r>
              <a:rPr lang="fr-FR" sz="1200" b="1" dirty="0">
                <a:latin typeface="Inter" panose="020B0604020202020204" charset="0"/>
                <a:ea typeface="Inter" panose="020B0604020202020204" charset="0"/>
              </a:rPr>
              <a:t>Eliza Filimon. </a:t>
            </a:r>
            <a:r>
              <a:rPr lang="fr-FR" sz="1200" dirty="0">
                <a:latin typeface="Inter" panose="020B0604020202020204" charset="0"/>
                <a:ea typeface="Inter" panose="020B0604020202020204" charset="0"/>
              </a:rPr>
              <a:t>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îndrumare</a:t>
            </a:r>
            <a:r>
              <a:rPr lang="fr-FR" sz="1200" dirty="0">
                <a:latin typeface="Inter" panose="020B0604020202020204" charset="0"/>
                <a:ea typeface="Inter" panose="020B0604020202020204" charset="0"/>
              </a:rPr>
              <a:t> doctorat – </a:t>
            </a:r>
            <a:r>
              <a:rPr lang="fr-FR" sz="1200" dirty="0" err="1">
                <a:latin typeface="Inter" panose="020B0604020202020204" charset="0"/>
                <a:ea typeface="Inter" panose="020B0604020202020204" charset="0"/>
              </a:rPr>
              <a:t>drd</a:t>
            </a:r>
            <a:r>
              <a:rPr lang="ro-RO" sz="1200">
                <a:latin typeface="Inter" panose="020B0604020202020204" charset="0"/>
                <a:ea typeface="Inter" panose="020B0604020202020204" charset="0"/>
              </a:rPr>
              <a:t>.</a:t>
            </a:r>
            <a:r>
              <a:rPr lang="fr-FR" sz="1200">
                <a:latin typeface="Inter" panose="020B0604020202020204" charset="0"/>
                <a:ea typeface="Inter" panose="020B0604020202020204" charset="0"/>
              </a:rPr>
              <a:t> </a:t>
            </a:r>
            <a:r>
              <a:rPr lang="fr-FR" sz="1200" dirty="0">
                <a:latin typeface="Inter" panose="020B0604020202020204" charset="0"/>
                <a:ea typeface="Inter" panose="020B0604020202020204" charset="0"/>
              </a:rPr>
              <a:t>TURA LAVINIA-LITERATURE REVIEW: APPROPRIATION. ILLUSTRATION WITH THE HOGARTH SHAKESPEARE PROJECT, 24.11.2021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14"/>
            </a:pPr>
            <a:r>
              <a:rPr lang="fr-FR" sz="1200" b="1" dirty="0">
                <a:latin typeface="Inter" panose="020B0604020202020204" charset="0"/>
                <a:ea typeface="Inter" panose="020B0604020202020204" charset="0"/>
              </a:rPr>
              <a:t>Eliza Filimon.</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îndrumare</a:t>
            </a:r>
            <a:r>
              <a:rPr lang="fr-FR" sz="1200" dirty="0">
                <a:latin typeface="Inter" panose="020B0604020202020204" charset="0"/>
                <a:ea typeface="Inter" panose="020B0604020202020204" charset="0"/>
              </a:rPr>
              <a:t> doctorat – </a:t>
            </a:r>
            <a:r>
              <a:rPr lang="fr-FR" sz="1200" dirty="0" err="1">
                <a:latin typeface="Inter" panose="020B0604020202020204" charset="0"/>
                <a:ea typeface="Inter" panose="020B0604020202020204" charset="0"/>
              </a:rPr>
              <a:t>drd</a:t>
            </a:r>
            <a:r>
              <a:rPr lang="fr-FR" sz="1200" dirty="0">
                <a:latin typeface="Inter" panose="020B0604020202020204" charset="0"/>
                <a:ea typeface="Inter" panose="020B0604020202020204" charset="0"/>
              </a:rPr>
              <a:t>. GHERCĂ PAULA ANDREEA, </a:t>
            </a:r>
            <a:r>
              <a:rPr lang="fr-FR" sz="1200" dirty="0" err="1">
                <a:latin typeface="Inter" panose="020B0604020202020204" charset="0"/>
                <a:ea typeface="Inter" panose="020B0604020202020204" charset="0"/>
              </a:rPr>
              <a:t>Perspectiva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traducătorului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asupra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problemelor</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traducere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audiovizuală</a:t>
            </a:r>
            <a:r>
              <a:rPr lang="fr-FR" sz="1200" dirty="0">
                <a:latin typeface="Inter" panose="020B0604020202020204" charset="0"/>
                <a:ea typeface="Inter" panose="020B0604020202020204" charset="0"/>
              </a:rPr>
              <a:t>, 21.05.2021.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14"/>
            </a:pPr>
            <a:r>
              <a:rPr lang="fr-FR" sz="1200" b="1" dirty="0">
                <a:latin typeface="Inter" panose="020B0604020202020204" charset="0"/>
                <a:ea typeface="Inter" panose="020B0604020202020204" charset="0"/>
              </a:rPr>
              <a:t>Eliza Filimon.</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îndrumare</a:t>
            </a:r>
            <a:r>
              <a:rPr lang="fr-FR" sz="1200" dirty="0">
                <a:latin typeface="Inter" panose="020B0604020202020204" charset="0"/>
                <a:ea typeface="Inter" panose="020B0604020202020204" charset="0"/>
              </a:rPr>
              <a:t> doctorat – </a:t>
            </a:r>
            <a:r>
              <a:rPr lang="fr-FR" sz="1200" dirty="0" err="1">
                <a:latin typeface="Inter" panose="020B0604020202020204" charset="0"/>
                <a:ea typeface="Inter" panose="020B0604020202020204" charset="0"/>
              </a:rPr>
              <a:t>drd</a:t>
            </a:r>
            <a:r>
              <a:rPr lang="fr-FR" sz="1200" dirty="0">
                <a:latin typeface="Inter" panose="020B0604020202020204" charset="0"/>
                <a:ea typeface="Inter" panose="020B0604020202020204" charset="0"/>
              </a:rPr>
              <a:t>. MIUTESCU CRISTINA, </a:t>
            </a:r>
            <a:r>
              <a:rPr lang="fr-FR" sz="1200" dirty="0" err="1">
                <a:latin typeface="Inter" panose="020B0604020202020204" charset="0"/>
                <a:ea typeface="Inter" panose="020B0604020202020204" charset="0"/>
              </a:rPr>
              <a:t>Competențe</a:t>
            </a:r>
            <a:r>
              <a:rPr lang="fr-FR" sz="1200" dirty="0">
                <a:latin typeface="Inter" panose="020B0604020202020204" charset="0"/>
                <a:ea typeface="Inter" panose="020B0604020202020204" charset="0"/>
              </a:rPr>
              <a:t> traductive. </a:t>
            </a:r>
            <a:r>
              <a:rPr lang="fr-FR" sz="1200" dirty="0" err="1">
                <a:latin typeface="Inter" panose="020B0604020202020204" charset="0"/>
                <a:ea typeface="Inter" panose="020B0604020202020204" charset="0"/>
              </a:rPr>
              <a:t>Perspectiva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programelor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specializate</a:t>
            </a:r>
            <a:r>
              <a:rPr lang="fr-FR" sz="1200" dirty="0">
                <a:latin typeface="Inter" panose="020B0604020202020204" charset="0"/>
                <a:ea typeface="Inter" panose="020B0604020202020204" charset="0"/>
              </a:rPr>
              <a:t>, 21.05.2021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14"/>
            </a:pPr>
            <a:r>
              <a:rPr lang="fr-FR" sz="1200" b="1" dirty="0" err="1">
                <a:latin typeface="Inter" panose="020B0604020202020204" charset="0"/>
                <a:ea typeface="Inter" panose="020B0604020202020204" charset="0"/>
              </a:rPr>
              <a:t>Codruța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Goșa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susținere</a:t>
            </a:r>
            <a:r>
              <a:rPr lang="fr-FR" sz="1200" dirty="0">
                <a:latin typeface="Inter" panose="020B0604020202020204" charset="0"/>
                <a:ea typeface="Inter" panose="020B0604020202020204" charset="0"/>
              </a:rPr>
              <a:t> doctorat Iulia </a:t>
            </a:r>
            <a:r>
              <a:rPr lang="fr-FR" sz="1200" dirty="0" err="1">
                <a:latin typeface="Inter" panose="020B0604020202020204" charset="0"/>
                <a:ea typeface="Inter" panose="020B0604020202020204" charset="0"/>
              </a:rPr>
              <a:t>Călin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ro-RO" sz="1200" dirty="0">
                <a:latin typeface="Inter" panose="020B0604020202020204" charset="0"/>
                <a:ea typeface="Inter" panose="020B0604020202020204" charset="0"/>
              </a:rPr>
              <a:t>V</a:t>
            </a:r>
            <a:r>
              <a:rPr lang="fr-FR" sz="1200" dirty="0">
                <a:latin typeface="Inter" panose="020B0604020202020204" charset="0"/>
                <a:ea typeface="Inter" panose="020B0604020202020204" charset="0"/>
              </a:rPr>
              <a:t>est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14"/>
            </a:pPr>
            <a:r>
              <a:rPr lang="fr-FR" sz="1200" b="1" dirty="0" err="1">
                <a:latin typeface="Inter" panose="020B0604020202020204" charset="0"/>
                <a:ea typeface="Inter" panose="020B0604020202020204" charset="0"/>
              </a:rPr>
              <a:t>Codruța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Goșa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asistent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cercetare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14"/>
            </a:pPr>
            <a:r>
              <a:rPr lang="fr-FR" sz="1200" b="1" dirty="0" err="1">
                <a:latin typeface="Inter" panose="020B0604020202020204" charset="0"/>
                <a:ea typeface="Inter" panose="020B0604020202020204" charset="0"/>
              </a:rPr>
              <a:t>Codruța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Goșa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concurs</a:t>
            </a:r>
            <a:r>
              <a:rPr lang="fr-FR" sz="1200" dirty="0">
                <a:latin typeface="Inter" panose="020B0604020202020204" charset="0"/>
                <a:ea typeface="Inter" panose="020B0604020202020204" charset="0"/>
              </a:rPr>
              <a:t> post </a:t>
            </a:r>
            <a:r>
              <a:rPr lang="fr-FR" sz="1200" dirty="0" err="1">
                <a:latin typeface="Inter" panose="020B0604020202020204" charset="0"/>
                <a:ea typeface="Inter" panose="020B0604020202020204" charset="0"/>
              </a:rPr>
              <a:t>Cercetător</a:t>
            </a:r>
            <a:r>
              <a:rPr lang="fr-FR" sz="1200" dirty="0">
                <a:latin typeface="Inter" panose="020B0604020202020204" charset="0"/>
                <a:ea typeface="Inter" panose="020B0604020202020204" charset="0"/>
              </a:rPr>
              <a:t> 2,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14"/>
            </a:pPr>
            <a:r>
              <a:rPr lang="fr-FR" sz="1200" b="1" dirty="0" err="1">
                <a:latin typeface="Inter" panose="020B0604020202020204" charset="0"/>
                <a:ea typeface="Inter" panose="020B0604020202020204" charset="0"/>
              </a:rPr>
              <a:t>Codruța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Goșa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susținere</a:t>
            </a:r>
            <a:r>
              <a:rPr lang="fr-FR" sz="1200" dirty="0">
                <a:latin typeface="Inter" panose="020B0604020202020204" charset="0"/>
                <a:ea typeface="Inter" panose="020B0604020202020204" charset="0"/>
              </a:rPr>
              <a:t> doctorat </a:t>
            </a:r>
            <a:r>
              <a:rPr lang="fr-FR" sz="1200" dirty="0" err="1">
                <a:latin typeface="Inter" panose="020B0604020202020204" charset="0"/>
                <a:ea typeface="Inter" panose="020B0604020202020204" charset="0"/>
              </a:rPr>
              <a:t>Budea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Pistol</a:t>
            </a:r>
            <a:r>
              <a:rPr lang="fr-FR" sz="1200" dirty="0">
                <a:latin typeface="Inter" panose="020B0604020202020204" charset="0"/>
                <a:ea typeface="Inter" panose="020B0604020202020204" charset="0"/>
              </a:rPr>
              <a:t>) Larisa Bianca,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Aurel </a:t>
            </a:r>
            <a:r>
              <a:rPr lang="fr-FR" sz="1200" dirty="0" err="1">
                <a:latin typeface="Inter" panose="020B0604020202020204" charset="0"/>
                <a:ea typeface="Inter" panose="020B0604020202020204" charset="0"/>
              </a:rPr>
              <a:t>Vlaicu</a:t>
            </a:r>
            <a:r>
              <a:rPr lang="fr-FR" sz="1200" dirty="0">
                <a:latin typeface="Inter" panose="020B0604020202020204" charset="0"/>
                <a:ea typeface="Inter" panose="020B0604020202020204" charset="0"/>
              </a:rPr>
              <a:t> Arad.</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14"/>
            </a:pPr>
            <a:r>
              <a:rPr lang="fr-FR" sz="1200" b="1" dirty="0" err="1">
                <a:latin typeface="Inter" panose="020B0604020202020204" charset="0"/>
                <a:ea typeface="Inter" panose="020B0604020202020204" charset="0"/>
              </a:rPr>
              <a:t>Codruța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Goșa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susținere</a:t>
            </a:r>
            <a:r>
              <a:rPr lang="fr-FR" sz="1200" dirty="0">
                <a:latin typeface="Inter" panose="020B0604020202020204" charset="0"/>
                <a:ea typeface="Inter" panose="020B0604020202020204" charset="0"/>
              </a:rPr>
              <a:t> doctorat </a:t>
            </a:r>
            <a:r>
              <a:rPr lang="fr-FR" sz="1200" dirty="0" err="1">
                <a:latin typeface="Inter" panose="020B0604020202020204" charset="0"/>
                <a:ea typeface="Inter" panose="020B0604020202020204" charset="0"/>
              </a:rPr>
              <a:t>Codrean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Mădălina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Aurel </a:t>
            </a:r>
            <a:r>
              <a:rPr lang="fr-FR" sz="1200" dirty="0" err="1">
                <a:latin typeface="Inter" panose="020B0604020202020204" charset="0"/>
                <a:ea typeface="Inter" panose="020B0604020202020204" charset="0"/>
              </a:rPr>
              <a:t>Vlaicu</a:t>
            </a:r>
            <a:r>
              <a:rPr lang="fr-FR" sz="1200" dirty="0">
                <a:latin typeface="Inter" panose="020B0604020202020204" charset="0"/>
                <a:ea typeface="Inter" panose="020B0604020202020204" charset="0"/>
              </a:rPr>
              <a:t> Arad.</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14"/>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TEORÍA Y PRÁCTICA DE LA TRANSPOSICIÓN CINEMATOGRÁFICA. EL PROCESO DE ADAPTACIÓN AL CINE DE LA NOVELA</a:t>
            </a:r>
            <a:r>
              <a:rPr lang="fr-FR" sz="1200" i="1" dirty="0">
                <a:latin typeface="Inter" panose="020B0604020202020204" charset="0"/>
                <a:ea typeface="Inter" panose="020B0604020202020204" charset="0"/>
              </a:rPr>
              <a:t> UN MUNDO PARA JULIUS</a:t>
            </a:r>
            <a:r>
              <a:rPr lang="fr-FR" sz="1200" dirty="0">
                <a:latin typeface="Inter" panose="020B0604020202020204" charset="0"/>
                <a:ea typeface="Inter" panose="020B0604020202020204" charset="0"/>
              </a:rPr>
              <a:t> DE ALFREDO BRYCE ECHENIQUE. </a:t>
            </a:r>
            <a:r>
              <a:rPr lang="fr-FR" sz="1200" dirty="0" err="1">
                <a:latin typeface="Inter" panose="020B0604020202020204" charset="0"/>
                <a:ea typeface="Inter" panose="020B0604020202020204" charset="0"/>
              </a:rPr>
              <a:t>Drd</a:t>
            </a:r>
            <a:r>
              <a:rPr lang="fr-FR" sz="1200" dirty="0">
                <a:latin typeface="Inter" panose="020B0604020202020204" charset="0"/>
                <a:ea typeface="Inter" panose="020B0604020202020204" charset="0"/>
              </a:rPr>
              <a:t>.: Carmen </a:t>
            </a:r>
            <a:r>
              <a:rPr lang="fr-FR" sz="1200" dirty="0" err="1">
                <a:latin typeface="Inter" panose="020B0604020202020204" charset="0"/>
                <a:ea typeface="Inter" panose="020B0604020202020204" charset="0"/>
              </a:rPr>
              <a:t>Rossana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Díaz</a:t>
            </a:r>
            <a:r>
              <a:rPr lang="fr-FR" sz="1200" dirty="0">
                <a:latin typeface="Inter" panose="020B0604020202020204" charset="0"/>
                <a:ea typeface="Inter" panose="020B0604020202020204" charset="0"/>
              </a:rPr>
              <a:t> Costa. </a:t>
            </a:r>
            <a:r>
              <a:rPr lang="fr-FR" sz="1200" dirty="0" err="1">
                <a:latin typeface="Inter" panose="020B0604020202020204" charset="0"/>
                <a:ea typeface="Inter" panose="020B0604020202020204" charset="0"/>
              </a:rPr>
              <a:t>Coordonatoare</a:t>
            </a:r>
            <a:r>
              <a:rPr lang="fr-FR" sz="1200" dirty="0">
                <a:latin typeface="Inter" panose="020B0604020202020204" charset="0"/>
                <a:ea typeface="Inter" panose="020B0604020202020204" charset="0"/>
              </a:rPr>
              <a:t>: Eva </a:t>
            </a:r>
            <a:r>
              <a:rPr lang="fr-FR" sz="1200" dirty="0" err="1">
                <a:latin typeface="Inter" panose="020B0604020202020204" charset="0"/>
                <a:ea typeface="Inter" panose="020B0604020202020204" charset="0"/>
              </a:rPr>
              <a:t>Valcárcel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Coruña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Susţinere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iulie</a:t>
            </a:r>
            <a:r>
              <a:rPr lang="fr-FR" sz="1200" dirty="0">
                <a:latin typeface="Inter" panose="020B0604020202020204" charset="0"/>
                <a:ea typeface="Inter" panose="020B0604020202020204" charset="0"/>
              </a:rPr>
              <a:t> 2021.</a:t>
            </a:r>
          </a:p>
          <a:p>
            <a:pPr indent="271463" algn="just">
              <a:lnSpc>
                <a:spcPts val="1540"/>
              </a:lnSpc>
              <a:buFont typeface="+mj-lt"/>
              <a:buAutoNum type="arabicPeriod" startAt="14"/>
            </a:pPr>
            <a:r>
              <a:rPr lang="fr-FR" sz="1200" b="1" dirty="0">
                <a:latin typeface="Inter" panose="020B0604020202020204" charset="0"/>
                <a:ea typeface="Inter" panose="020B0604020202020204" charset="0"/>
              </a:rPr>
              <a:t>Irina Diana </a:t>
            </a:r>
            <a:r>
              <a:rPr lang="fr-FR" sz="1200" b="1" dirty="0" err="1">
                <a:latin typeface="Inter" panose="020B0604020202020204" charset="0"/>
                <a:ea typeface="Inter" panose="020B0604020202020204" charset="0"/>
              </a:rPr>
              <a:t>Mădroane</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Expert </a:t>
            </a:r>
            <a:r>
              <a:rPr lang="fr-FR" sz="1200" dirty="0" err="1">
                <a:latin typeface="Inter" panose="020B0604020202020204" charset="0"/>
                <a:ea typeface="Inter" panose="020B0604020202020204" charset="0"/>
              </a:rPr>
              <a:t>evaluator</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proiecte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Arts &amp; </a:t>
            </a:r>
            <a:r>
              <a:rPr lang="fr-FR" sz="1200" dirty="0" err="1">
                <a:latin typeface="Inter" panose="020B0604020202020204" charset="0"/>
                <a:ea typeface="Inter" panose="020B0604020202020204" charset="0"/>
              </a:rPr>
              <a:t>Humanities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Research</a:t>
            </a:r>
            <a:r>
              <a:rPr lang="fr-FR" sz="1200" dirty="0">
                <a:latin typeface="Inter" panose="020B0604020202020204" charset="0"/>
                <a:ea typeface="Inter" panose="020B0604020202020204" charset="0"/>
              </a:rPr>
              <a:t> Council (AHRC), </a:t>
            </a:r>
            <a:r>
              <a:rPr lang="fr-FR" sz="1200" dirty="0" err="1">
                <a:latin typeface="Inter" panose="020B0604020202020204" charset="0"/>
                <a:ea typeface="Inter" panose="020B0604020202020204" charset="0"/>
              </a:rPr>
              <a:t>Marea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Britanie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14"/>
            </a:pPr>
            <a:r>
              <a:rPr lang="fr-FR" sz="1200" b="1" dirty="0">
                <a:latin typeface="Inter" panose="020B0604020202020204" charset="0"/>
                <a:ea typeface="Inter" panose="020B0604020202020204" charset="0"/>
              </a:rPr>
              <a:t>Irina Diana </a:t>
            </a:r>
            <a:r>
              <a:rPr lang="fr-FR" sz="1200" b="1" dirty="0" err="1">
                <a:latin typeface="Inter" panose="020B0604020202020204" charset="0"/>
                <a:ea typeface="Inter" panose="020B0604020202020204" charset="0"/>
              </a:rPr>
              <a:t>Mădroane</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Membră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concurs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ocuparea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funcției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asistent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poziția</a:t>
            </a:r>
            <a:r>
              <a:rPr lang="fr-FR" sz="1200" dirty="0">
                <a:latin typeface="Inter" panose="020B0604020202020204" charset="0"/>
                <a:ea typeface="Inter" panose="020B0604020202020204" charset="0"/>
              </a:rPr>
              <a:t> 28, </a:t>
            </a:r>
            <a:r>
              <a:rPr lang="fr-FR" sz="1200" dirty="0" err="1">
                <a:latin typeface="Inter" panose="020B0604020202020204" charset="0"/>
                <a:ea typeface="Inter" panose="020B0604020202020204" charset="0"/>
              </a:rPr>
              <a:t>Departamentul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Limbi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Străine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Facultatea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Litere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Istorie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Teologie</a:t>
            </a:r>
            <a:r>
              <a:rPr lang="fr-FR" sz="1200" dirty="0">
                <a:latin typeface="Inter" panose="020B0604020202020204" charset="0"/>
                <a:ea typeface="Inter" panose="020B0604020202020204" charset="0"/>
              </a:rPr>
              <a:t> UVT, </a:t>
            </a:r>
            <a:r>
              <a:rPr lang="fr-FR" sz="1200" dirty="0" err="1">
                <a:latin typeface="Inter" panose="020B0604020202020204" charset="0"/>
                <a:ea typeface="Inter" panose="020B0604020202020204" charset="0"/>
              </a:rPr>
              <a:t>conform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Deciziei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Rectorului</a:t>
            </a:r>
            <a:r>
              <a:rPr lang="fr-FR" sz="1200" dirty="0">
                <a:latin typeface="Inter" panose="020B0604020202020204" charset="0"/>
                <a:ea typeface="Inter" panose="020B0604020202020204" charset="0"/>
              </a:rPr>
              <a:t> 410/CR/27.05.2021.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14"/>
            </a:pP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en-US" sz="1103" spc="22" dirty="0">
                <a:solidFill>
                  <a:srgbClr val="164F84"/>
                </a:solidFill>
                <a:latin typeface="Inter Bold"/>
              </a:rPr>
              <a:t>41</a:t>
            </a:r>
          </a:p>
        </p:txBody>
      </p:sp>
      <p:sp>
        <p:nvSpPr>
          <p:cNvPr id="13" name="TextBox 12"/>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extLst>
      <p:ext uri="{BB962C8B-B14F-4D97-AF65-F5344CB8AC3E}">
        <p14:creationId xmlns:p14="http://schemas.microsoft.com/office/powerpoint/2010/main" val="3968858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20238" y="910202"/>
            <a:ext cx="6275642" cy="474489"/>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IX. ALTE ACTIVITĂȚI</a:t>
            </a:r>
          </a:p>
        </p:txBody>
      </p:sp>
      <p:sp>
        <p:nvSpPr>
          <p:cNvPr id="9" name="TextBox 9"/>
          <p:cNvSpPr txBox="1"/>
          <p:nvPr/>
        </p:nvSpPr>
        <p:spPr>
          <a:xfrm>
            <a:off x="571467" y="2679492"/>
            <a:ext cx="6424413" cy="6324808"/>
          </a:xfrm>
          <a:prstGeom prst="rect">
            <a:avLst/>
          </a:prstGeom>
        </p:spPr>
        <p:txBody>
          <a:bodyPr wrap="square" lIns="0" tIns="0" rIns="0" bIns="0" rtlCol="0" anchor="t">
            <a:spAutoFit/>
          </a:bodyPr>
          <a:lstStyle/>
          <a:p>
            <a:pPr algn="just"/>
            <a:r>
              <a:rPr lang="ro-RO" sz="1200" b="1" dirty="0">
                <a:latin typeface="Inter" panose="020B0604020202020204" charset="0"/>
                <a:ea typeface="Inter" panose="020B0604020202020204" charset="0"/>
              </a:rPr>
              <a:t>C. Participarea la comisii de experţi de evaluare de proiecte, de susţinere a tezei de doctorat sau de concurs pentru ocuparea unei funcţii didactice sau în cercetare</a:t>
            </a:r>
            <a:endParaRPr lang="en-US" sz="1200" b="1" dirty="0">
              <a:latin typeface="Inter" panose="020B0604020202020204" charset="0"/>
              <a:ea typeface="Inter" panose="020B0604020202020204" charset="0"/>
            </a:endParaRPr>
          </a:p>
          <a:p>
            <a:pPr algn="just"/>
            <a:r>
              <a:rPr lang="ro-RO" sz="1200" dirty="0">
                <a:latin typeface="Inter" panose="020B0604020202020204" charset="0"/>
                <a:ea typeface="Inter" panose="020B0604020202020204" charset="0"/>
              </a:rPr>
              <a:t> </a:t>
            </a:r>
            <a:endParaRPr lang="ro-RO" sz="1050" dirty="0">
              <a:latin typeface="Inter" panose="020B0604020202020204" charset="0"/>
              <a:ea typeface="Inter" panose="020B0604020202020204" charset="0"/>
            </a:endParaRPr>
          </a:p>
          <a:p>
            <a:pPr indent="271463" algn="just">
              <a:lnSpc>
                <a:spcPts val="1540"/>
              </a:lnSpc>
              <a:buFont typeface="+mj-lt"/>
              <a:buAutoNum type="arabicPeriod" startAt="27"/>
            </a:pPr>
            <a:r>
              <a:rPr lang="fr-FR" sz="1200" b="1" dirty="0">
                <a:latin typeface="Inter" panose="020B0604020202020204" charset="0"/>
                <a:ea typeface="Inter" panose="020B0604020202020204" charset="0"/>
              </a:rPr>
              <a:t>Irina Diana </a:t>
            </a:r>
            <a:r>
              <a:rPr lang="fr-FR" sz="1200" b="1" dirty="0" err="1">
                <a:latin typeface="Inter" panose="020B0604020202020204" charset="0"/>
                <a:ea typeface="Inter" panose="020B0604020202020204" charset="0"/>
              </a:rPr>
              <a:t>Mădroane</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Membră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concurs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ocuparea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funcției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asistent</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cercetare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poziția</a:t>
            </a:r>
            <a:r>
              <a:rPr lang="fr-FR" sz="1200" dirty="0">
                <a:latin typeface="Inter" panose="020B0604020202020204" charset="0"/>
                <a:ea typeface="Inter" panose="020B0604020202020204" charset="0"/>
              </a:rPr>
              <a:t> 31, </a:t>
            </a:r>
            <a:r>
              <a:rPr lang="fr-FR" sz="1200" dirty="0" err="1">
                <a:latin typeface="Inter" panose="020B0604020202020204" charset="0"/>
                <a:ea typeface="Inter" panose="020B0604020202020204" charset="0"/>
              </a:rPr>
              <a:t>Departamentul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Limbi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Străine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Facultatea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Litere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Istorie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Teologie</a:t>
            </a:r>
            <a:r>
              <a:rPr lang="fr-FR" sz="1200" dirty="0">
                <a:latin typeface="Inter" panose="020B0604020202020204" charset="0"/>
                <a:ea typeface="Inter" panose="020B0604020202020204" charset="0"/>
              </a:rPr>
              <a:t> UVT, </a:t>
            </a:r>
            <a:r>
              <a:rPr lang="fr-FR" sz="1200" dirty="0" err="1">
                <a:latin typeface="Inter" panose="020B0604020202020204" charset="0"/>
                <a:ea typeface="Inter" panose="020B0604020202020204" charset="0"/>
              </a:rPr>
              <a:t>conform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Deciziei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Rectorului</a:t>
            </a:r>
            <a:r>
              <a:rPr lang="fr-FR" sz="1200" dirty="0">
                <a:latin typeface="Inter" panose="020B0604020202020204" charset="0"/>
                <a:ea typeface="Inter" panose="020B0604020202020204" charset="0"/>
              </a:rPr>
              <a:t> 410/CR/27.05.2021.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27"/>
            </a:pPr>
            <a:r>
              <a:rPr lang="fr-FR" sz="1200" b="1" dirty="0">
                <a:latin typeface="Inter" panose="020B0604020202020204" charset="0"/>
                <a:ea typeface="Inter" panose="020B0604020202020204" charset="0"/>
              </a:rPr>
              <a:t>Irina Diana </a:t>
            </a:r>
            <a:r>
              <a:rPr lang="fr-FR" sz="1200" b="1" dirty="0" err="1">
                <a:latin typeface="Inter" panose="020B0604020202020204" charset="0"/>
                <a:ea typeface="Inter" panose="020B0604020202020204" charset="0"/>
              </a:rPr>
              <a:t>Mădroane</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Membră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susținere</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teză</a:t>
            </a:r>
            <a:r>
              <a:rPr lang="fr-FR" sz="1200" dirty="0">
                <a:latin typeface="Inter" panose="020B0604020202020204" charset="0"/>
                <a:ea typeface="Inter" panose="020B0604020202020204" charset="0"/>
              </a:rPr>
              <a:t> de doctorat la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București</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Complutense</a:t>
            </a:r>
            <a:r>
              <a:rPr lang="fr-FR" sz="1200" dirty="0">
                <a:latin typeface="Inter" panose="020B0604020202020204" charset="0"/>
                <a:ea typeface="Inter" panose="020B0604020202020204" charset="0"/>
              </a:rPr>
              <a:t> Madrid (</a:t>
            </a:r>
            <a:r>
              <a:rPr lang="fr-FR" sz="1200" dirty="0" err="1">
                <a:latin typeface="Inter" panose="020B0604020202020204" charset="0"/>
                <a:ea typeface="Inter" panose="020B0604020202020204" charset="0"/>
              </a:rPr>
              <a:t>teză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cotutelă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conform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Deciziei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Rectorului</a:t>
            </a:r>
            <a:r>
              <a:rPr lang="fr-FR" sz="1200" dirty="0">
                <a:latin typeface="Inter" panose="020B0604020202020204" charset="0"/>
                <a:ea typeface="Inter" panose="020B0604020202020204" charset="0"/>
              </a:rPr>
              <a:t> 1397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28.09.2021. </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27"/>
            </a:pPr>
            <a:r>
              <a:rPr lang="fr-FR" sz="1200" b="1" dirty="0">
                <a:latin typeface="Inter" panose="020B0604020202020204" charset="0"/>
                <a:ea typeface="Inter" panose="020B0604020202020204" charset="0"/>
              </a:rPr>
              <a:t>Ramona </a:t>
            </a:r>
            <a:r>
              <a:rPr lang="fr-FR" sz="1200" b="1" dirty="0" err="1">
                <a:latin typeface="Inter" panose="020B0604020202020204" charset="0"/>
                <a:ea typeface="Inter" panose="020B0604020202020204" charset="0"/>
              </a:rPr>
              <a:t>Malița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evaluare</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concursului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național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ocuparea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funcțiilor</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director</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director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adjunct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sesiunea</a:t>
            </a:r>
            <a:r>
              <a:rPr lang="fr-FR" sz="1200" dirty="0">
                <a:latin typeface="Inter" panose="020B0604020202020204" charset="0"/>
                <a:ea typeface="Inter" panose="020B0604020202020204" charset="0"/>
              </a:rPr>
              <a:t> 2021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Școala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Gimnazială</a:t>
            </a:r>
            <a:r>
              <a:rPr lang="fr-FR" sz="1200" dirty="0">
                <a:latin typeface="Inter" panose="020B0604020202020204" charset="0"/>
                <a:ea typeface="Inter" panose="020B0604020202020204" charset="0"/>
              </a:rPr>
              <a:t> Constantin </a:t>
            </a:r>
            <a:r>
              <a:rPr lang="fr-FR" sz="1200" dirty="0" err="1">
                <a:latin typeface="Inter" panose="020B0604020202020204" charset="0"/>
                <a:ea typeface="Inter" panose="020B0604020202020204" charset="0"/>
              </a:rPr>
              <a:t>Trușcă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Pătulele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jud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Mehedinți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decizia</a:t>
            </a:r>
            <a:r>
              <a:rPr lang="fr-FR" sz="1200" dirty="0">
                <a:latin typeface="Inter" panose="020B0604020202020204" charset="0"/>
                <a:ea typeface="Inter" panose="020B0604020202020204" charset="0"/>
              </a:rPr>
              <a:t> no.947/10.11.2021), 24 </a:t>
            </a:r>
            <a:r>
              <a:rPr lang="fr-FR" sz="1200" dirty="0" err="1">
                <a:latin typeface="Inter" panose="020B0604020202020204" charset="0"/>
                <a:ea typeface="Inter" panose="020B0604020202020204" charset="0"/>
              </a:rPr>
              <a:t>noiembrie</a:t>
            </a:r>
            <a:r>
              <a:rPr lang="fr-FR" sz="1200" dirty="0">
                <a:latin typeface="Inter" panose="020B0604020202020204" charset="0"/>
                <a:ea typeface="Inter" panose="020B0604020202020204" charset="0"/>
              </a:rPr>
              <a:t> 2021.  </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27"/>
            </a:pPr>
            <a:r>
              <a:rPr lang="fr-FR" sz="1200" b="1" dirty="0">
                <a:latin typeface="Inter" panose="020B0604020202020204" charset="0"/>
                <a:ea typeface="Inter" panose="020B0604020202020204" charset="0"/>
              </a:rPr>
              <a:t>Ramona </a:t>
            </a:r>
            <a:r>
              <a:rPr lang="fr-FR" sz="1200" b="1" dirty="0" err="1">
                <a:latin typeface="Inter" panose="020B0604020202020204" charset="0"/>
                <a:ea typeface="Inter" panose="020B0604020202020204" charset="0"/>
              </a:rPr>
              <a:t>Malița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evaluare</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concursului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național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ocuparea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funcțiilor</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director</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director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adjunct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sesiunea</a:t>
            </a:r>
            <a:r>
              <a:rPr lang="fr-FR" sz="1200" dirty="0">
                <a:latin typeface="Inter" panose="020B0604020202020204" charset="0"/>
                <a:ea typeface="Inter" panose="020B0604020202020204" charset="0"/>
              </a:rPr>
              <a:t> 2021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Școala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Gimnazială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Livezile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jud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Mehedinți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decizia</a:t>
            </a:r>
            <a:r>
              <a:rPr lang="fr-FR" sz="1200" dirty="0">
                <a:latin typeface="Inter" panose="020B0604020202020204" charset="0"/>
                <a:ea typeface="Inter" panose="020B0604020202020204" charset="0"/>
              </a:rPr>
              <a:t> no.947/10.11.2021), 25 </a:t>
            </a:r>
            <a:r>
              <a:rPr lang="fr-FR" sz="1200" dirty="0" err="1">
                <a:latin typeface="Inter" panose="020B0604020202020204" charset="0"/>
                <a:ea typeface="Inter" panose="020B0604020202020204" charset="0"/>
              </a:rPr>
              <a:t>noiembrie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27"/>
            </a:pPr>
            <a:r>
              <a:rPr lang="fr-FR" sz="1200" b="1" dirty="0">
                <a:latin typeface="Inter" panose="020B0604020202020204" charset="0"/>
                <a:ea typeface="Inter" panose="020B0604020202020204" charset="0"/>
              </a:rPr>
              <a:t>Ramona </a:t>
            </a:r>
            <a:r>
              <a:rPr lang="fr-FR" sz="1200" b="1" dirty="0" err="1">
                <a:latin typeface="Inter" panose="020B0604020202020204" charset="0"/>
                <a:ea typeface="Inter" panose="020B0604020202020204" charset="0"/>
              </a:rPr>
              <a:t>Malița</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evaluare</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concursului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național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ocuparea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funcțiilor</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director</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director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adjunct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sesiunea</a:t>
            </a:r>
            <a:r>
              <a:rPr lang="fr-FR" sz="1200" dirty="0">
                <a:latin typeface="Inter" panose="020B0604020202020204" charset="0"/>
                <a:ea typeface="Inter" panose="020B0604020202020204" charset="0"/>
              </a:rPr>
              <a:t> 2021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Școala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Gimnazială</a:t>
            </a:r>
            <a:r>
              <a:rPr lang="fr-FR" sz="1200" dirty="0">
                <a:latin typeface="Inter" panose="020B0604020202020204" charset="0"/>
                <a:ea typeface="Inter" panose="020B0604020202020204" charset="0"/>
              </a:rPr>
              <a:t> Constantin </a:t>
            </a:r>
            <a:r>
              <a:rPr lang="fr-FR" sz="1200" dirty="0" err="1">
                <a:latin typeface="Inter" panose="020B0604020202020204" charset="0"/>
                <a:ea typeface="Inter" panose="020B0604020202020204" charset="0"/>
              </a:rPr>
              <a:t>Rădulescu</a:t>
            </a:r>
            <a:r>
              <a:rPr lang="fr-FR" sz="1200" dirty="0">
                <a:latin typeface="Inter" panose="020B0604020202020204" charset="0"/>
                <a:ea typeface="Inter" panose="020B0604020202020204" charset="0"/>
              </a:rPr>
              <a:t> Motru, </a:t>
            </a:r>
            <a:r>
              <a:rPr lang="fr-FR" sz="1200" dirty="0" err="1">
                <a:latin typeface="Inter" panose="020B0604020202020204" charset="0"/>
                <a:ea typeface="Inter" panose="020B0604020202020204" charset="0"/>
              </a:rPr>
              <a:t>Butoiești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jud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Mehedinți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decizia</a:t>
            </a:r>
            <a:r>
              <a:rPr lang="fr-FR" sz="1200" dirty="0">
                <a:latin typeface="Inter" panose="020B0604020202020204" charset="0"/>
                <a:ea typeface="Inter" panose="020B0604020202020204" charset="0"/>
              </a:rPr>
              <a:t> no.947/10.11.2021), 26 </a:t>
            </a:r>
            <a:r>
              <a:rPr lang="fr-FR" sz="1200" dirty="0" err="1">
                <a:latin typeface="Inter" panose="020B0604020202020204" charset="0"/>
                <a:ea typeface="Inter" panose="020B0604020202020204" charset="0"/>
              </a:rPr>
              <a:t>noiembrie</a:t>
            </a:r>
            <a:r>
              <a:rPr lang="fr-FR" sz="1200" dirty="0">
                <a:latin typeface="Inter" panose="020B0604020202020204" charset="0"/>
                <a:ea typeface="Inter" panose="020B0604020202020204" charset="0"/>
              </a:rPr>
              <a:t> 2021. </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27"/>
            </a:pPr>
            <a:r>
              <a:rPr lang="fr-FR" sz="1200" b="1" dirty="0">
                <a:latin typeface="Inter" panose="020B0604020202020204" charset="0"/>
                <a:ea typeface="Inter" panose="020B0604020202020204" charset="0"/>
              </a:rPr>
              <a:t>Ramona </a:t>
            </a:r>
            <a:r>
              <a:rPr lang="fr-FR" sz="1200" b="1" dirty="0" err="1">
                <a:latin typeface="Inter" panose="020B0604020202020204" charset="0"/>
                <a:ea typeface="Inter" panose="020B0604020202020204" charset="0"/>
              </a:rPr>
              <a:t>Malița</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evaluare</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concursului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național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ocuparea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funcțiilor</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director</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director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adjunct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sesiunea</a:t>
            </a:r>
            <a:r>
              <a:rPr lang="fr-FR" sz="1200" dirty="0">
                <a:latin typeface="Inter" panose="020B0604020202020204" charset="0"/>
                <a:ea typeface="Inter" panose="020B0604020202020204" charset="0"/>
              </a:rPr>
              <a:t> 2021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Colegiul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Național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Economic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Theodor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Costescu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Drobeta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Turnu</a:t>
            </a:r>
            <a:r>
              <a:rPr lang="fr-FR" sz="1200" dirty="0">
                <a:latin typeface="Inter" panose="020B0604020202020204" charset="0"/>
                <a:ea typeface="Inter" panose="020B0604020202020204" charset="0"/>
              </a:rPr>
              <a:t>-Severin, </a:t>
            </a:r>
            <a:r>
              <a:rPr lang="fr-FR" sz="1200" dirty="0" err="1">
                <a:latin typeface="Inter" panose="020B0604020202020204" charset="0"/>
                <a:ea typeface="Inter" panose="020B0604020202020204" charset="0"/>
              </a:rPr>
              <a:t>jud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Mehedinți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decizia</a:t>
            </a:r>
            <a:r>
              <a:rPr lang="fr-FR" sz="1200" dirty="0">
                <a:latin typeface="Inter" panose="020B0604020202020204" charset="0"/>
                <a:ea typeface="Inter" panose="020B0604020202020204" charset="0"/>
              </a:rPr>
              <a:t> no.947/10.11.2021), 23 </a:t>
            </a:r>
            <a:r>
              <a:rPr lang="fr-FR" sz="1200" dirty="0" err="1">
                <a:latin typeface="Inter" panose="020B0604020202020204" charset="0"/>
                <a:ea typeface="Inter" panose="020B0604020202020204" charset="0"/>
              </a:rPr>
              <a:t>noiembrie</a:t>
            </a:r>
            <a:r>
              <a:rPr lang="fr-FR" sz="1200" dirty="0">
                <a:latin typeface="Inter" panose="020B0604020202020204" charset="0"/>
                <a:ea typeface="Inter" panose="020B0604020202020204" charset="0"/>
              </a:rPr>
              <a:t> 2021. </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27"/>
            </a:pPr>
            <a:r>
              <a:rPr lang="fr-FR" sz="1200" b="1" dirty="0">
                <a:latin typeface="Inter" panose="020B0604020202020204" charset="0"/>
                <a:ea typeface="Inter" panose="020B0604020202020204" charset="0"/>
              </a:rPr>
              <a:t>Ramona </a:t>
            </a:r>
            <a:r>
              <a:rPr lang="fr-FR" sz="1200" b="1" dirty="0" err="1">
                <a:latin typeface="Inter" panose="020B0604020202020204" charset="0"/>
                <a:ea typeface="Inter" panose="020B0604020202020204" charset="0"/>
              </a:rPr>
              <a:t>Malița</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doctorat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cadrul</a:t>
            </a:r>
            <a:r>
              <a:rPr lang="fr-FR" sz="1200" dirty="0">
                <a:latin typeface="Inter" panose="020B0604020202020204" charset="0"/>
                <a:ea typeface="Inter" panose="020B0604020202020204" charset="0"/>
              </a:rPr>
              <a:t> CSUD a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Babeș</a:t>
            </a:r>
            <a:r>
              <a:rPr lang="fr-FR" sz="1200" dirty="0">
                <a:latin typeface="Inter" panose="020B0604020202020204" charset="0"/>
                <a:ea typeface="Inter" panose="020B0604020202020204" charset="0"/>
              </a:rPr>
              <a:t>-Bolyai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Cluj-Napoca (</a:t>
            </a:r>
            <a:r>
              <a:rPr lang="fr-FR" sz="1200" dirty="0" err="1">
                <a:latin typeface="Inter" panose="020B0604020202020204" charset="0"/>
                <a:ea typeface="Inter" panose="020B0604020202020204" charset="0"/>
              </a:rPr>
              <a:t>septembrie</a:t>
            </a:r>
            <a:r>
              <a:rPr lang="fr-FR" sz="1200" dirty="0">
                <a:latin typeface="Inter" panose="020B0604020202020204" charset="0"/>
                <a:ea typeface="Inter" panose="020B0604020202020204" charset="0"/>
              </a:rPr>
              <a:t> 2021, </a:t>
            </a:r>
            <a:r>
              <a:rPr lang="fr-FR" sz="1200" dirty="0" err="1">
                <a:latin typeface="Inter" panose="020B0604020202020204" charset="0"/>
                <a:ea typeface="Inter" panose="020B0604020202020204" charset="0"/>
              </a:rPr>
              <a:t>doctorand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Mădălina</a:t>
            </a:r>
            <a:r>
              <a:rPr lang="fr-FR" sz="1200" dirty="0">
                <a:latin typeface="Inter" panose="020B0604020202020204" charset="0"/>
                <a:ea typeface="Inter" panose="020B0604020202020204" charset="0"/>
              </a:rPr>
              <a:t> TÖK, </a:t>
            </a:r>
            <a:r>
              <a:rPr lang="fr-FR" sz="1200" dirty="0" err="1">
                <a:latin typeface="Inter" panose="020B0604020202020204" charset="0"/>
                <a:ea typeface="Inter" panose="020B0604020202020204" charset="0"/>
              </a:rPr>
              <a:t>titlul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tezei</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L’image des filles  publiques chez Guy de Maupassant, Rachilde, Camille Lemonnier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coordonator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Prof.univ.dr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Rodica</a:t>
            </a:r>
            <a:r>
              <a:rPr lang="fr-FR" sz="1200" dirty="0">
                <a:latin typeface="Inter" panose="020B0604020202020204" charset="0"/>
                <a:ea typeface="Inter" panose="020B0604020202020204" charset="0"/>
              </a:rPr>
              <a:t> POP).</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27"/>
            </a:pPr>
            <a:r>
              <a:rPr lang="fr-FR" sz="1200" b="1" dirty="0">
                <a:latin typeface="Inter" panose="020B0604020202020204" charset="0"/>
                <a:ea typeface="Inter" panose="020B0604020202020204" charset="0"/>
              </a:rPr>
              <a:t>Valentina </a:t>
            </a:r>
            <a:r>
              <a:rPr lang="fr-FR" sz="1200" b="1" dirty="0" err="1">
                <a:latin typeface="Inter" panose="020B0604020202020204" charset="0"/>
                <a:ea typeface="Inter" panose="020B0604020202020204" charset="0"/>
              </a:rPr>
              <a:t>Mureșan</a:t>
            </a:r>
            <a:r>
              <a:rPr lang="fr-FR" sz="1200" b="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Comisie</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concurs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a:t>
            </a:r>
            <a:r>
              <a:rPr lang="fr-FR" sz="1200" dirty="0">
                <a:latin typeface="Inter" panose="020B0604020202020204" charset="0"/>
                <a:ea typeface="Inter" panose="020B0604020202020204" charset="0"/>
              </a:rPr>
              <a:t> post, </a:t>
            </a:r>
            <a:r>
              <a:rPr lang="fr-FR" sz="1200" dirty="0" err="1">
                <a:latin typeface="Inter" panose="020B0604020202020204" charset="0"/>
                <a:ea typeface="Inter" panose="020B0604020202020204" charset="0"/>
              </a:rPr>
              <a:t>semestrul</a:t>
            </a:r>
            <a:r>
              <a:rPr lang="fr-FR" sz="1200" dirty="0">
                <a:latin typeface="Inter" panose="020B0604020202020204" charset="0"/>
                <a:ea typeface="Inter" panose="020B0604020202020204" charset="0"/>
              </a:rPr>
              <a:t> II, 2020-2021 – </a:t>
            </a:r>
            <a:r>
              <a:rPr lang="fr-FR" sz="1200" dirty="0" err="1">
                <a:latin typeface="Inter" panose="020B0604020202020204" charset="0"/>
                <a:ea typeface="Inter" panose="020B0604020202020204" charset="0"/>
              </a:rPr>
              <a:t>pozitia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Asistent</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cercetare</a:t>
            </a:r>
            <a:r>
              <a:rPr lang="fr-FR" sz="1200" dirty="0">
                <a:latin typeface="Inter" panose="020B0604020202020204" charset="0"/>
                <a:ea typeface="Inter" panose="020B0604020202020204" charset="0"/>
              </a:rPr>
              <a:t> 31, </a:t>
            </a:r>
            <a:r>
              <a:rPr lang="fr-FR" sz="1200" dirty="0" err="1">
                <a:latin typeface="Inter" panose="020B0604020202020204" charset="0"/>
                <a:ea typeface="Inter" panose="020B0604020202020204" charset="0"/>
              </a:rPr>
              <a:t>Facultatea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Litere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Istorie</a:t>
            </a:r>
            <a:r>
              <a:rPr lang="fr-FR" sz="1200" dirty="0">
                <a:latin typeface="Inter" panose="020B0604020202020204" charset="0"/>
                <a:ea typeface="Inter" panose="020B0604020202020204" charset="0"/>
              </a:rPr>
              <a:t> si </a:t>
            </a:r>
            <a:r>
              <a:rPr lang="fr-FR" sz="1200" dirty="0" err="1">
                <a:latin typeface="Inter" panose="020B0604020202020204" charset="0"/>
                <a:ea typeface="Inter" panose="020B0604020202020204" charset="0"/>
              </a:rPr>
              <a:t>Teologie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Departamentul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Limbi</a:t>
            </a:r>
            <a:r>
              <a:rPr lang="fr-FR" sz="1200" dirty="0">
                <a:latin typeface="Inter" panose="020B0604020202020204" charset="0"/>
                <a:ea typeface="Inter" panose="020B0604020202020204" charset="0"/>
              </a:rPr>
              <a:t> si </a:t>
            </a:r>
            <a:r>
              <a:rPr lang="fr-FR" sz="1200" dirty="0" err="1">
                <a:latin typeface="Inter" panose="020B0604020202020204" charset="0"/>
                <a:ea typeface="Inter" panose="020B0604020202020204" charset="0"/>
              </a:rPr>
              <a:t>Literaturi</a:t>
            </a:r>
            <a:r>
              <a:rPr lang="fr-FR" sz="1200" dirty="0">
                <a:latin typeface="Inter" panose="020B0604020202020204" charset="0"/>
                <a:ea typeface="Inter" panose="020B0604020202020204" charset="0"/>
              </a:rPr>
              <a:t> Moderne,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Timisoara (</a:t>
            </a:r>
            <a:r>
              <a:rPr lang="fr-FR" sz="1200" dirty="0" err="1">
                <a:latin typeface="Inter" panose="020B0604020202020204" charset="0"/>
                <a:ea typeface="Inter" panose="020B0604020202020204" charset="0"/>
              </a:rPr>
              <a:t>Decizia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Rectorului</a:t>
            </a:r>
            <a:r>
              <a:rPr lang="fr-FR" sz="1200" dirty="0">
                <a:latin typeface="Inter" panose="020B0604020202020204" charset="0"/>
                <a:ea typeface="Inter" panose="020B0604020202020204" charset="0"/>
              </a:rPr>
              <a:t> UVT 410/CR/27.05.2021).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14"/>
            </a:pP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en-US" sz="1103" spc="22" dirty="0">
                <a:solidFill>
                  <a:srgbClr val="164F84"/>
                </a:solidFill>
                <a:latin typeface="Inter Bold"/>
              </a:rPr>
              <a:t>42</a:t>
            </a:r>
          </a:p>
        </p:txBody>
      </p:sp>
      <p:sp>
        <p:nvSpPr>
          <p:cNvPr id="13" name="TextBox 12"/>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extLst>
      <p:ext uri="{BB962C8B-B14F-4D97-AF65-F5344CB8AC3E}">
        <p14:creationId xmlns:p14="http://schemas.microsoft.com/office/powerpoint/2010/main" val="4282633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20238" y="910202"/>
            <a:ext cx="6275642" cy="474489"/>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IX. ALTE ACTIVITĂȚI</a:t>
            </a:r>
          </a:p>
        </p:txBody>
      </p:sp>
      <p:sp>
        <p:nvSpPr>
          <p:cNvPr id="9" name="TextBox 9"/>
          <p:cNvSpPr txBox="1"/>
          <p:nvPr/>
        </p:nvSpPr>
        <p:spPr>
          <a:xfrm>
            <a:off x="571467" y="2555890"/>
            <a:ext cx="6424413" cy="5363007"/>
          </a:xfrm>
          <a:prstGeom prst="rect">
            <a:avLst/>
          </a:prstGeom>
        </p:spPr>
        <p:txBody>
          <a:bodyPr wrap="square" lIns="0" tIns="0" rIns="0" bIns="0" rtlCol="0" anchor="t">
            <a:spAutoFit/>
          </a:bodyPr>
          <a:lstStyle/>
          <a:p>
            <a:pPr algn="just"/>
            <a:r>
              <a:rPr lang="ro-RO" sz="1200" b="1" dirty="0">
                <a:latin typeface="Inter" panose="020B0604020202020204" charset="0"/>
                <a:ea typeface="Inter" panose="020B0604020202020204" charset="0"/>
              </a:rPr>
              <a:t>C. Participarea la comisii de experţi de evaluare de proiecte, de susţinere a tezei de doctorat sau de concurs pentru ocuparea unei funcţii didactice sau în cercetare</a:t>
            </a:r>
            <a:endParaRPr lang="en-US" sz="1200" b="1" dirty="0">
              <a:latin typeface="Inter" panose="020B0604020202020204" charset="0"/>
              <a:ea typeface="Inter" panose="020B0604020202020204" charset="0"/>
            </a:endParaRPr>
          </a:p>
          <a:p>
            <a:pPr algn="just"/>
            <a:r>
              <a:rPr lang="ro-RO" sz="1200" dirty="0">
                <a:latin typeface="Inter" panose="020B0604020202020204" charset="0"/>
                <a:ea typeface="Inter" panose="020B0604020202020204" charset="0"/>
              </a:rPr>
              <a:t> </a:t>
            </a:r>
            <a:endParaRPr lang="ro-RO" sz="1050" dirty="0">
              <a:latin typeface="Inter" panose="020B0604020202020204" charset="0"/>
              <a:ea typeface="Inter" panose="020B0604020202020204" charset="0"/>
            </a:endParaRPr>
          </a:p>
          <a:p>
            <a:pPr indent="271463" algn="just">
              <a:lnSpc>
                <a:spcPts val="1540"/>
              </a:lnSpc>
              <a:buFont typeface="+mj-lt"/>
              <a:buAutoNum type="arabicPeriod" startAt="35"/>
            </a:pPr>
            <a:r>
              <a:rPr lang="fr-FR" sz="1200" b="1" dirty="0">
                <a:latin typeface="Inter" panose="020B0604020202020204" charset="0"/>
                <a:ea typeface="Inter" panose="020B0604020202020204" charset="0"/>
              </a:rPr>
              <a:t>Aba-Carina </a:t>
            </a:r>
            <a:r>
              <a:rPr lang="fr-FR" sz="1200" b="1" dirty="0" err="1">
                <a:latin typeface="Inter" panose="020B0604020202020204" charset="0"/>
                <a:ea typeface="Inter" panose="020B0604020202020204" charset="0"/>
              </a:rPr>
              <a:t>Pârlog</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Membră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promovare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a:t>
            </a:r>
            <a:r>
              <a:rPr lang="fr-FR" sz="1200" dirty="0">
                <a:latin typeface="Inter" panose="020B0604020202020204" charset="0"/>
                <a:ea typeface="Inter" panose="020B0604020202020204" charset="0"/>
              </a:rPr>
              <a:t> post de </a:t>
            </a:r>
            <a:r>
              <a:rPr lang="fr-FR" sz="1200" dirty="0" err="1">
                <a:latin typeface="Inter" panose="020B0604020202020204" charset="0"/>
                <a:ea typeface="Inter" panose="020B0604020202020204" charset="0"/>
              </a:rPr>
              <a:t>conferenţiar</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lect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Sorina</a:t>
            </a:r>
            <a:r>
              <a:rPr lang="fr-FR" sz="1200" dirty="0">
                <a:latin typeface="Inter" panose="020B0604020202020204" charset="0"/>
                <a:ea typeface="Inter" panose="020B0604020202020204" charset="0"/>
              </a:rPr>
              <a:t> Chiper, </a:t>
            </a:r>
            <a:r>
              <a:rPr lang="fr-FR" sz="1200" dirty="0" err="1">
                <a:latin typeface="Inter" panose="020B0604020202020204" charset="0"/>
                <a:ea typeface="Inter" panose="020B0604020202020204" charset="0"/>
              </a:rPr>
              <a:t>Departamentul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economie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şi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relaţii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internaţionale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Facultatea</a:t>
            </a:r>
            <a:r>
              <a:rPr lang="fr-FR" sz="1200" dirty="0">
                <a:latin typeface="Inter" panose="020B0604020202020204" charset="0"/>
                <a:ea typeface="Inter" panose="020B0604020202020204" charset="0"/>
              </a:rPr>
              <a:t> de Economie </a:t>
            </a:r>
            <a:r>
              <a:rPr lang="fr-FR" sz="1200" dirty="0" err="1">
                <a:latin typeface="Inter" panose="020B0604020202020204" charset="0"/>
                <a:ea typeface="Inter" panose="020B0604020202020204" charset="0"/>
              </a:rPr>
              <a:t>şi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Administrarea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Afacerilor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„Alexandru Ioan Cuza“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Iaşi, </a:t>
            </a:r>
            <a:r>
              <a:rPr lang="fr-FR" sz="1200" dirty="0" err="1">
                <a:latin typeface="Inter" panose="020B0604020202020204" charset="0"/>
                <a:ea typeface="Inter" panose="020B0604020202020204" charset="0"/>
              </a:rPr>
              <a:t>ianuarie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35"/>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Percec</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abilitare</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conf</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Berzsan</a:t>
            </a:r>
            <a:r>
              <a:rPr lang="fr-FR" sz="1200" dirty="0">
                <a:latin typeface="Inter" panose="020B0604020202020204" charset="0"/>
                <a:ea typeface="Inter" panose="020B0604020202020204" charset="0"/>
              </a:rPr>
              <a:t> Istvan,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babeș-Bolyiai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Cluj, 10.12.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35"/>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Percec</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abilitare</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conf</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dr</a:t>
            </a:r>
            <a:r>
              <a:rPr lang="fr-FR" sz="1200" dirty="0">
                <a:latin typeface="Inter" panose="020B0604020202020204" charset="0"/>
                <a:ea typeface="Inter" panose="020B0604020202020204" charset="0"/>
              </a:rPr>
              <a:t>. Elena </a:t>
            </a:r>
            <a:r>
              <a:rPr lang="fr-FR" sz="1200" dirty="0" err="1">
                <a:latin typeface="Inter" panose="020B0604020202020204" charset="0"/>
                <a:ea typeface="Inter" panose="020B0604020202020204" charset="0"/>
              </a:rPr>
              <a:t>Ciobanu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Dunărea</a:t>
            </a:r>
            <a:r>
              <a:rPr lang="fr-FR" sz="1200" dirty="0">
                <a:latin typeface="Inter" panose="020B0604020202020204" charset="0"/>
                <a:ea typeface="Inter" panose="020B0604020202020204" charset="0"/>
              </a:rPr>
              <a:t> de Jos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Galați</a:t>
            </a:r>
            <a:r>
              <a:rPr lang="fr-FR" sz="1200" dirty="0">
                <a:latin typeface="Inter" panose="020B0604020202020204" charset="0"/>
                <a:ea typeface="Inter" panose="020B0604020202020204" charset="0"/>
              </a:rPr>
              <a:t>, 20.09.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35"/>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Percec</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doctorat </a:t>
            </a:r>
            <a:r>
              <a:rPr lang="fr-FR" sz="1200" dirty="0" err="1">
                <a:latin typeface="Inter" panose="020B0604020202020204" charset="0"/>
                <a:ea typeface="Inter" panose="020B0604020202020204" charset="0"/>
              </a:rPr>
              <a:t>drd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Binaca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Butar</a:t>
            </a:r>
            <a:r>
              <a:rPr lang="fr-FR" sz="1200" dirty="0">
                <a:latin typeface="Inter" panose="020B0604020202020204" charset="0"/>
                <a:ea typeface="Inter" panose="020B0604020202020204" charset="0"/>
              </a:rPr>
              <a:t> (Palade), </a:t>
            </a:r>
            <a:r>
              <a:rPr lang="fr-FR" sz="1200" dirty="0" err="1">
                <a:latin typeface="Inter" panose="020B0604020202020204" charset="0"/>
                <a:ea typeface="Inter" panose="020B0604020202020204" charset="0"/>
              </a:rPr>
              <a:t>Decizia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Consiliului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Studiilor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Universitare</a:t>
            </a:r>
            <a:r>
              <a:rPr lang="fr-FR" sz="1200" dirty="0">
                <a:latin typeface="Inter" panose="020B0604020202020204" charset="0"/>
                <a:ea typeface="Inter" panose="020B0604020202020204" charset="0"/>
              </a:rPr>
              <a:t> de Doctorat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cadrul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nr. 91/04.10.2021.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35"/>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Percec</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doctorat </a:t>
            </a:r>
            <a:r>
              <a:rPr lang="fr-FR" sz="1200" dirty="0" err="1">
                <a:latin typeface="Inter" panose="020B0604020202020204" charset="0"/>
                <a:ea typeface="Inter" panose="020B0604020202020204" charset="0"/>
              </a:rPr>
              <a:t>drd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Lavinia</a:t>
            </a:r>
            <a:r>
              <a:rPr lang="fr-FR" sz="1200" dirty="0">
                <a:latin typeface="Inter" panose="020B0604020202020204" charset="0"/>
                <a:ea typeface="Inter" panose="020B0604020202020204" charset="0"/>
              </a:rPr>
              <a:t> Maria </a:t>
            </a:r>
            <a:r>
              <a:rPr lang="fr-FR" sz="1200" dirty="0" err="1">
                <a:latin typeface="Inter" panose="020B0604020202020204" charset="0"/>
                <a:ea typeface="Inter" panose="020B0604020202020204" charset="0"/>
              </a:rPr>
              <a:t>Rusu</a:t>
            </a:r>
            <a:r>
              <a:rPr lang="fr-FR" sz="1200" dirty="0">
                <a:latin typeface="Inter" panose="020B0604020202020204" charset="0"/>
                <a:ea typeface="Inter" panose="020B0604020202020204" charset="0"/>
              </a:rPr>
              <a:t> Mircea, </a:t>
            </a:r>
            <a:r>
              <a:rPr lang="fr-FR" sz="1200" dirty="0" err="1">
                <a:latin typeface="Inter" panose="020B0604020202020204" charset="0"/>
                <a:ea typeface="Inter" panose="020B0604020202020204" charset="0"/>
              </a:rPr>
              <a:t>Ordinul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Rectorului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Ovidius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Constanța</a:t>
            </a:r>
            <a:r>
              <a:rPr lang="fr-FR" sz="1200" dirty="0">
                <a:latin typeface="Inter" panose="020B0604020202020204" charset="0"/>
                <a:ea typeface="Inter" panose="020B0604020202020204" charset="0"/>
              </a:rPr>
              <a:t> nr. 123/29.07.2021.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35"/>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Percec</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doctorat </a:t>
            </a:r>
            <a:r>
              <a:rPr lang="fr-FR" sz="1200" dirty="0" err="1">
                <a:latin typeface="Inter" panose="020B0604020202020204" charset="0"/>
                <a:ea typeface="Inter" panose="020B0604020202020204" charset="0"/>
              </a:rPr>
              <a:t>drd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Mihaela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Ilinca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Orhean-Tănăselea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Ovidius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Constanța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Ordinul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Rectorului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Craiova nr. 495/23.07.2021.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35"/>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Percec</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comisia</a:t>
            </a:r>
            <a:r>
              <a:rPr lang="fr-FR" sz="1200" dirty="0">
                <a:latin typeface="Inter" panose="020B0604020202020204" charset="0"/>
                <a:ea typeface="Inter" panose="020B0604020202020204" charset="0"/>
              </a:rPr>
              <a:t> de doctorat </a:t>
            </a:r>
            <a:r>
              <a:rPr lang="fr-FR" sz="1200" dirty="0" err="1">
                <a:latin typeface="Inter" panose="020B0604020202020204" charset="0"/>
                <a:ea typeface="Inter" panose="020B0604020202020204" charset="0"/>
              </a:rPr>
              <a:t>drd</a:t>
            </a:r>
            <a:r>
              <a:rPr lang="fr-FR" sz="1200" dirty="0">
                <a:latin typeface="Inter" panose="020B0604020202020204" charset="0"/>
                <a:ea typeface="Inter" panose="020B0604020202020204" charset="0"/>
              </a:rPr>
              <a:t>. Ana Maria </a:t>
            </a:r>
            <a:r>
              <a:rPr lang="fr-FR" sz="1200" dirty="0" err="1">
                <a:latin typeface="Inter" panose="020B0604020202020204" charset="0"/>
                <a:ea typeface="Inter" panose="020B0604020202020204" charset="0"/>
              </a:rPr>
              <a:t>Bîzdoacă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Craiova, </a:t>
            </a:r>
            <a:r>
              <a:rPr lang="fr-FR" sz="1200" dirty="0" err="1">
                <a:latin typeface="Inter" panose="020B0604020202020204" charset="0"/>
                <a:ea typeface="Inter" panose="020B0604020202020204" charset="0"/>
              </a:rPr>
              <a:t>Ordinul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Rectorului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Craiova nr. 495/23.07.2021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35"/>
            </a:pP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Pungă</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susținerea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tezei</a:t>
            </a:r>
            <a:r>
              <a:rPr lang="fr-FR" sz="1200" dirty="0">
                <a:latin typeface="Inter" panose="020B0604020202020204" charset="0"/>
                <a:ea typeface="Inter" panose="020B0604020202020204" charset="0"/>
              </a:rPr>
              <a:t> de doctorat, candidat Daniel </a:t>
            </a:r>
            <a:r>
              <a:rPr lang="fr-FR" sz="1200" dirty="0" err="1">
                <a:latin typeface="Inter" panose="020B0604020202020204" charset="0"/>
                <a:ea typeface="Inter" panose="020B0604020202020204" charset="0"/>
              </a:rPr>
              <a:t>Leotescu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Craiova, </a:t>
            </a:r>
            <a:r>
              <a:rPr lang="fr-FR" sz="1200" dirty="0" err="1">
                <a:latin typeface="Inter" panose="020B0604020202020204" charset="0"/>
                <a:ea typeface="Inter" panose="020B0604020202020204" charset="0"/>
              </a:rPr>
              <a:t>Decizia</a:t>
            </a:r>
            <a:r>
              <a:rPr lang="fr-FR" sz="1200" dirty="0">
                <a:latin typeface="Inter" panose="020B0604020202020204" charset="0"/>
                <a:ea typeface="Inter" panose="020B0604020202020204" charset="0"/>
              </a:rPr>
              <a:t> nr. 376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22.06.2021.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35"/>
            </a:pP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Pungă</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susținerea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tezei</a:t>
            </a:r>
            <a:r>
              <a:rPr lang="fr-FR" sz="1200" dirty="0">
                <a:latin typeface="Inter" panose="020B0604020202020204" charset="0"/>
                <a:ea typeface="Inter" panose="020B0604020202020204" charset="0"/>
              </a:rPr>
              <a:t> de doctorat, candidat </a:t>
            </a:r>
            <a:r>
              <a:rPr lang="fr-FR" sz="1200" dirty="0" err="1">
                <a:latin typeface="Inter" panose="020B0604020202020204" charset="0"/>
                <a:ea typeface="Inter" panose="020B0604020202020204" charset="0"/>
              </a:rPr>
              <a:t>Amira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Asadi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Decizia</a:t>
            </a:r>
            <a:r>
              <a:rPr lang="fr-FR" sz="1200" dirty="0">
                <a:latin typeface="Inter" panose="020B0604020202020204" charset="0"/>
                <a:ea typeface="Inter" panose="020B0604020202020204" charset="0"/>
              </a:rPr>
              <a:t> nr. 49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20.04.2021.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35"/>
            </a:pP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Pungă</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susținerea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tezei</a:t>
            </a:r>
            <a:r>
              <a:rPr lang="fr-FR" sz="1200" dirty="0">
                <a:latin typeface="Inter" panose="020B0604020202020204" charset="0"/>
                <a:ea typeface="Inter" panose="020B0604020202020204" charset="0"/>
              </a:rPr>
              <a:t> de doctorat, candidat Iulia </a:t>
            </a:r>
            <a:r>
              <a:rPr lang="fr-FR" sz="1200" dirty="0" err="1">
                <a:latin typeface="Inter" panose="020B0604020202020204" charset="0"/>
                <a:ea typeface="Inter" panose="020B0604020202020204" charset="0"/>
              </a:rPr>
              <a:t>Călin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Decizia</a:t>
            </a:r>
            <a:r>
              <a:rPr lang="fr-FR" sz="1200" dirty="0">
                <a:latin typeface="Inter" panose="020B0604020202020204" charset="0"/>
                <a:ea typeface="Inter" panose="020B0604020202020204" charset="0"/>
              </a:rPr>
              <a:t> nr. 23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09.02.2021</a:t>
            </a: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en-US" sz="1103" spc="22" dirty="0">
                <a:solidFill>
                  <a:srgbClr val="164F84"/>
                </a:solidFill>
                <a:latin typeface="Inter Bold"/>
              </a:rPr>
              <a:t>43</a:t>
            </a:r>
          </a:p>
        </p:txBody>
      </p:sp>
      <p:sp>
        <p:nvSpPr>
          <p:cNvPr id="13" name="TextBox 12"/>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grpSp>
        <p:nvGrpSpPr>
          <p:cNvPr id="14" name="Google Shape;12088;p70"/>
          <p:cNvGrpSpPr/>
          <p:nvPr/>
        </p:nvGrpSpPr>
        <p:grpSpPr>
          <a:xfrm>
            <a:off x="5387764" y="8114544"/>
            <a:ext cx="530183" cy="560326"/>
            <a:chOff x="-44914800" y="2342000"/>
            <a:chExt cx="300900" cy="300875"/>
          </a:xfrm>
        </p:grpSpPr>
        <p:sp>
          <p:nvSpPr>
            <p:cNvPr id="15" name="Google Shape;12089;p70"/>
            <p:cNvSpPr/>
            <p:nvPr/>
          </p:nvSpPr>
          <p:spPr>
            <a:xfrm>
              <a:off x="-44914800" y="2342000"/>
              <a:ext cx="300900" cy="300875"/>
            </a:xfrm>
            <a:custGeom>
              <a:avLst/>
              <a:gdLst/>
              <a:ahLst/>
              <a:cxnLst/>
              <a:rect l="l" t="t" r="r" b="b"/>
              <a:pathLst>
                <a:path w="12036" h="12035" extrusionOk="0">
                  <a:moveTo>
                    <a:pt x="1450" y="725"/>
                  </a:moveTo>
                  <a:lnTo>
                    <a:pt x="1450" y="1418"/>
                  </a:lnTo>
                  <a:lnTo>
                    <a:pt x="725" y="1418"/>
                  </a:lnTo>
                  <a:lnTo>
                    <a:pt x="725" y="725"/>
                  </a:lnTo>
                  <a:close/>
                  <a:moveTo>
                    <a:pt x="11311" y="725"/>
                  </a:moveTo>
                  <a:lnTo>
                    <a:pt x="11311" y="1418"/>
                  </a:lnTo>
                  <a:lnTo>
                    <a:pt x="10618" y="1418"/>
                  </a:lnTo>
                  <a:lnTo>
                    <a:pt x="10618" y="725"/>
                  </a:lnTo>
                  <a:close/>
                  <a:moveTo>
                    <a:pt x="9893" y="1418"/>
                  </a:moveTo>
                  <a:lnTo>
                    <a:pt x="9893" y="1796"/>
                  </a:lnTo>
                  <a:cubicBezTo>
                    <a:pt x="9893" y="1985"/>
                    <a:pt x="10051" y="2142"/>
                    <a:pt x="10240" y="2142"/>
                  </a:cubicBezTo>
                  <a:lnTo>
                    <a:pt x="10618" y="2142"/>
                  </a:lnTo>
                  <a:lnTo>
                    <a:pt x="10618" y="9893"/>
                  </a:lnTo>
                  <a:lnTo>
                    <a:pt x="10240" y="9893"/>
                  </a:lnTo>
                  <a:cubicBezTo>
                    <a:pt x="10051" y="9893"/>
                    <a:pt x="9893" y="10050"/>
                    <a:pt x="9893" y="10239"/>
                  </a:cubicBezTo>
                  <a:lnTo>
                    <a:pt x="9893" y="10617"/>
                  </a:lnTo>
                  <a:lnTo>
                    <a:pt x="2143" y="10617"/>
                  </a:lnTo>
                  <a:lnTo>
                    <a:pt x="2143" y="10239"/>
                  </a:lnTo>
                  <a:cubicBezTo>
                    <a:pt x="2143" y="10050"/>
                    <a:pt x="1985" y="9893"/>
                    <a:pt x="1796" y="9893"/>
                  </a:cubicBezTo>
                  <a:lnTo>
                    <a:pt x="1450" y="9893"/>
                  </a:lnTo>
                  <a:lnTo>
                    <a:pt x="1450" y="2142"/>
                  </a:lnTo>
                  <a:lnTo>
                    <a:pt x="1796" y="2142"/>
                  </a:lnTo>
                  <a:cubicBezTo>
                    <a:pt x="1985" y="2142"/>
                    <a:pt x="2143" y="1985"/>
                    <a:pt x="2143" y="1796"/>
                  </a:cubicBezTo>
                  <a:lnTo>
                    <a:pt x="2143" y="1418"/>
                  </a:lnTo>
                  <a:close/>
                  <a:moveTo>
                    <a:pt x="1418" y="10617"/>
                  </a:moveTo>
                  <a:lnTo>
                    <a:pt x="1418" y="11310"/>
                  </a:lnTo>
                  <a:lnTo>
                    <a:pt x="725" y="11310"/>
                  </a:lnTo>
                  <a:lnTo>
                    <a:pt x="725" y="10617"/>
                  </a:lnTo>
                  <a:close/>
                  <a:moveTo>
                    <a:pt x="11311" y="10617"/>
                  </a:moveTo>
                  <a:lnTo>
                    <a:pt x="11311" y="11310"/>
                  </a:lnTo>
                  <a:lnTo>
                    <a:pt x="10618" y="11310"/>
                  </a:lnTo>
                  <a:lnTo>
                    <a:pt x="10618" y="10617"/>
                  </a:lnTo>
                  <a:close/>
                  <a:moveTo>
                    <a:pt x="379" y="0"/>
                  </a:moveTo>
                  <a:cubicBezTo>
                    <a:pt x="158" y="0"/>
                    <a:pt x="1" y="158"/>
                    <a:pt x="1" y="378"/>
                  </a:cubicBezTo>
                  <a:lnTo>
                    <a:pt x="1" y="1764"/>
                  </a:lnTo>
                  <a:cubicBezTo>
                    <a:pt x="1" y="1985"/>
                    <a:pt x="158" y="2142"/>
                    <a:pt x="379" y="2142"/>
                  </a:cubicBezTo>
                  <a:lnTo>
                    <a:pt x="725" y="2142"/>
                  </a:lnTo>
                  <a:lnTo>
                    <a:pt x="725" y="9893"/>
                  </a:lnTo>
                  <a:lnTo>
                    <a:pt x="379" y="9893"/>
                  </a:lnTo>
                  <a:cubicBezTo>
                    <a:pt x="158" y="9893"/>
                    <a:pt x="1" y="10050"/>
                    <a:pt x="1" y="10239"/>
                  </a:cubicBezTo>
                  <a:lnTo>
                    <a:pt x="1" y="11657"/>
                  </a:lnTo>
                  <a:cubicBezTo>
                    <a:pt x="1" y="11877"/>
                    <a:pt x="158" y="12035"/>
                    <a:pt x="379" y="12035"/>
                  </a:cubicBezTo>
                  <a:lnTo>
                    <a:pt x="1796" y="12035"/>
                  </a:lnTo>
                  <a:cubicBezTo>
                    <a:pt x="1985" y="12035"/>
                    <a:pt x="2143" y="11877"/>
                    <a:pt x="2143" y="11657"/>
                  </a:cubicBezTo>
                  <a:lnTo>
                    <a:pt x="2143" y="11310"/>
                  </a:lnTo>
                  <a:lnTo>
                    <a:pt x="9893" y="11310"/>
                  </a:lnTo>
                  <a:lnTo>
                    <a:pt x="9893" y="11657"/>
                  </a:lnTo>
                  <a:cubicBezTo>
                    <a:pt x="9893" y="11877"/>
                    <a:pt x="10051" y="12035"/>
                    <a:pt x="10240" y="12035"/>
                  </a:cubicBezTo>
                  <a:lnTo>
                    <a:pt x="11657" y="12035"/>
                  </a:lnTo>
                  <a:cubicBezTo>
                    <a:pt x="11878" y="12035"/>
                    <a:pt x="12036" y="11877"/>
                    <a:pt x="12036" y="11657"/>
                  </a:cubicBezTo>
                  <a:lnTo>
                    <a:pt x="12036" y="10239"/>
                  </a:lnTo>
                  <a:cubicBezTo>
                    <a:pt x="12036" y="10050"/>
                    <a:pt x="11878" y="9893"/>
                    <a:pt x="11657" y="9893"/>
                  </a:cubicBezTo>
                  <a:lnTo>
                    <a:pt x="11311" y="9893"/>
                  </a:lnTo>
                  <a:lnTo>
                    <a:pt x="11311" y="2142"/>
                  </a:lnTo>
                  <a:lnTo>
                    <a:pt x="11657" y="2142"/>
                  </a:lnTo>
                  <a:cubicBezTo>
                    <a:pt x="11878" y="2142"/>
                    <a:pt x="12036" y="1985"/>
                    <a:pt x="12036" y="1764"/>
                  </a:cubicBezTo>
                  <a:lnTo>
                    <a:pt x="12036" y="378"/>
                  </a:lnTo>
                  <a:cubicBezTo>
                    <a:pt x="12036" y="158"/>
                    <a:pt x="11878" y="0"/>
                    <a:pt x="11657" y="0"/>
                  </a:cubicBezTo>
                  <a:lnTo>
                    <a:pt x="10240" y="0"/>
                  </a:lnTo>
                  <a:cubicBezTo>
                    <a:pt x="10051" y="0"/>
                    <a:pt x="9893" y="158"/>
                    <a:pt x="9893" y="378"/>
                  </a:cubicBezTo>
                  <a:lnTo>
                    <a:pt x="9893" y="725"/>
                  </a:lnTo>
                  <a:lnTo>
                    <a:pt x="2143" y="725"/>
                  </a:lnTo>
                  <a:lnTo>
                    <a:pt x="2143" y="378"/>
                  </a:lnTo>
                  <a:cubicBezTo>
                    <a:pt x="2143" y="158"/>
                    <a:pt x="1985" y="0"/>
                    <a:pt x="1796"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090;p70"/>
            <p:cNvSpPr/>
            <p:nvPr/>
          </p:nvSpPr>
          <p:spPr>
            <a:xfrm>
              <a:off x="-44860450" y="2412875"/>
              <a:ext cx="193000" cy="159125"/>
            </a:xfrm>
            <a:custGeom>
              <a:avLst/>
              <a:gdLst/>
              <a:ahLst/>
              <a:cxnLst/>
              <a:rect l="l" t="t" r="r" b="b"/>
              <a:pathLst>
                <a:path w="7720" h="6365" extrusionOk="0">
                  <a:moveTo>
                    <a:pt x="7026" y="694"/>
                  </a:moveTo>
                  <a:lnTo>
                    <a:pt x="7026" y="725"/>
                  </a:lnTo>
                  <a:lnTo>
                    <a:pt x="7026" y="5136"/>
                  </a:lnTo>
                  <a:lnTo>
                    <a:pt x="5514" y="3624"/>
                  </a:lnTo>
                  <a:cubicBezTo>
                    <a:pt x="5451" y="3561"/>
                    <a:pt x="5356" y="3498"/>
                    <a:pt x="5262" y="3498"/>
                  </a:cubicBezTo>
                  <a:cubicBezTo>
                    <a:pt x="5167" y="3498"/>
                    <a:pt x="5041" y="3561"/>
                    <a:pt x="5010" y="3624"/>
                  </a:cubicBezTo>
                  <a:lnTo>
                    <a:pt x="3907" y="4821"/>
                  </a:lnTo>
                  <a:lnTo>
                    <a:pt x="2678" y="3592"/>
                  </a:lnTo>
                  <a:cubicBezTo>
                    <a:pt x="2615" y="3529"/>
                    <a:pt x="2529" y="3498"/>
                    <a:pt x="2438" y="3498"/>
                  </a:cubicBezTo>
                  <a:cubicBezTo>
                    <a:pt x="2348" y="3498"/>
                    <a:pt x="2253" y="3529"/>
                    <a:pt x="2174" y="3592"/>
                  </a:cubicBezTo>
                  <a:lnTo>
                    <a:pt x="662" y="5104"/>
                  </a:lnTo>
                  <a:lnTo>
                    <a:pt x="662" y="694"/>
                  </a:lnTo>
                  <a:close/>
                  <a:moveTo>
                    <a:pt x="2458" y="4380"/>
                  </a:moveTo>
                  <a:lnTo>
                    <a:pt x="3718" y="5640"/>
                  </a:lnTo>
                  <a:lnTo>
                    <a:pt x="1198" y="5640"/>
                  </a:lnTo>
                  <a:lnTo>
                    <a:pt x="2458" y="4380"/>
                  </a:lnTo>
                  <a:close/>
                  <a:moveTo>
                    <a:pt x="5293" y="4411"/>
                  </a:moveTo>
                  <a:lnTo>
                    <a:pt x="6554" y="5671"/>
                  </a:lnTo>
                  <a:lnTo>
                    <a:pt x="4695" y="5671"/>
                  </a:lnTo>
                  <a:lnTo>
                    <a:pt x="4695" y="5640"/>
                  </a:lnTo>
                  <a:lnTo>
                    <a:pt x="4411" y="5356"/>
                  </a:lnTo>
                  <a:lnTo>
                    <a:pt x="5293" y="4411"/>
                  </a:lnTo>
                  <a:close/>
                  <a:moveTo>
                    <a:pt x="347" y="1"/>
                  </a:moveTo>
                  <a:cubicBezTo>
                    <a:pt x="158" y="1"/>
                    <a:pt x="0" y="158"/>
                    <a:pt x="0" y="379"/>
                  </a:cubicBezTo>
                  <a:lnTo>
                    <a:pt x="0" y="5986"/>
                  </a:lnTo>
                  <a:cubicBezTo>
                    <a:pt x="0" y="6207"/>
                    <a:pt x="158" y="6365"/>
                    <a:pt x="347" y="6365"/>
                  </a:cubicBezTo>
                  <a:lnTo>
                    <a:pt x="7373" y="6365"/>
                  </a:lnTo>
                  <a:cubicBezTo>
                    <a:pt x="7562" y="6365"/>
                    <a:pt x="7719" y="6207"/>
                    <a:pt x="7719" y="5986"/>
                  </a:cubicBezTo>
                  <a:lnTo>
                    <a:pt x="7719" y="379"/>
                  </a:lnTo>
                  <a:cubicBezTo>
                    <a:pt x="7719" y="158"/>
                    <a:pt x="7562" y="1"/>
                    <a:pt x="7373" y="1"/>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091;p70"/>
            <p:cNvSpPr/>
            <p:nvPr/>
          </p:nvSpPr>
          <p:spPr>
            <a:xfrm>
              <a:off x="-44791150" y="2439650"/>
              <a:ext cx="52800" cy="53600"/>
            </a:xfrm>
            <a:custGeom>
              <a:avLst/>
              <a:gdLst/>
              <a:ahLst/>
              <a:cxnLst/>
              <a:rect l="l" t="t" r="r" b="b"/>
              <a:pathLst>
                <a:path w="2112" h="2144" extrusionOk="0">
                  <a:moveTo>
                    <a:pt x="1041" y="725"/>
                  </a:moveTo>
                  <a:cubicBezTo>
                    <a:pt x="1261" y="725"/>
                    <a:pt x="1419" y="883"/>
                    <a:pt x="1419" y="1072"/>
                  </a:cubicBezTo>
                  <a:cubicBezTo>
                    <a:pt x="1419" y="1261"/>
                    <a:pt x="1261" y="1418"/>
                    <a:pt x="1041" y="1418"/>
                  </a:cubicBezTo>
                  <a:cubicBezTo>
                    <a:pt x="852" y="1418"/>
                    <a:pt x="694" y="1261"/>
                    <a:pt x="694" y="1072"/>
                  </a:cubicBezTo>
                  <a:cubicBezTo>
                    <a:pt x="694" y="883"/>
                    <a:pt x="852" y="725"/>
                    <a:pt x="1041" y="725"/>
                  </a:cubicBezTo>
                  <a:close/>
                  <a:moveTo>
                    <a:pt x="1041" y="1"/>
                  </a:moveTo>
                  <a:cubicBezTo>
                    <a:pt x="473" y="1"/>
                    <a:pt x="1" y="473"/>
                    <a:pt x="1" y="1072"/>
                  </a:cubicBezTo>
                  <a:cubicBezTo>
                    <a:pt x="32" y="1670"/>
                    <a:pt x="505" y="2143"/>
                    <a:pt x="1041" y="2143"/>
                  </a:cubicBezTo>
                  <a:cubicBezTo>
                    <a:pt x="1639" y="2143"/>
                    <a:pt x="2112" y="1670"/>
                    <a:pt x="2112" y="1072"/>
                  </a:cubicBezTo>
                  <a:cubicBezTo>
                    <a:pt x="2112" y="473"/>
                    <a:pt x="1639" y="1"/>
                    <a:pt x="1041" y="1"/>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2182;p70"/>
          <p:cNvGrpSpPr/>
          <p:nvPr/>
        </p:nvGrpSpPr>
        <p:grpSpPr>
          <a:xfrm>
            <a:off x="1644650" y="8114544"/>
            <a:ext cx="533400" cy="560326"/>
            <a:chOff x="-47159525" y="2342000"/>
            <a:chExt cx="300900" cy="300875"/>
          </a:xfrm>
        </p:grpSpPr>
        <p:sp>
          <p:nvSpPr>
            <p:cNvPr id="19" name="Google Shape;12183;p70"/>
            <p:cNvSpPr/>
            <p:nvPr/>
          </p:nvSpPr>
          <p:spPr>
            <a:xfrm>
              <a:off x="-47122500" y="2376650"/>
              <a:ext cx="123675" cy="125250"/>
            </a:xfrm>
            <a:custGeom>
              <a:avLst/>
              <a:gdLst/>
              <a:ahLst/>
              <a:cxnLst/>
              <a:rect l="l" t="t" r="r" b="b"/>
              <a:pathLst>
                <a:path w="4947" h="5010" extrusionOk="0">
                  <a:moveTo>
                    <a:pt x="1765" y="756"/>
                  </a:moveTo>
                  <a:cubicBezTo>
                    <a:pt x="2237" y="756"/>
                    <a:pt x="2615" y="1008"/>
                    <a:pt x="2741" y="1450"/>
                  </a:cubicBezTo>
                  <a:lnTo>
                    <a:pt x="1765" y="1450"/>
                  </a:lnTo>
                  <a:cubicBezTo>
                    <a:pt x="1575" y="1450"/>
                    <a:pt x="1418" y="1607"/>
                    <a:pt x="1418" y="1828"/>
                  </a:cubicBezTo>
                  <a:lnTo>
                    <a:pt x="1418" y="2804"/>
                  </a:lnTo>
                  <a:cubicBezTo>
                    <a:pt x="1008" y="2647"/>
                    <a:pt x="693" y="2237"/>
                    <a:pt x="693" y="1828"/>
                  </a:cubicBezTo>
                  <a:cubicBezTo>
                    <a:pt x="693" y="1229"/>
                    <a:pt x="1166" y="756"/>
                    <a:pt x="1765" y="756"/>
                  </a:cubicBezTo>
                  <a:close/>
                  <a:moveTo>
                    <a:pt x="2741" y="2174"/>
                  </a:moveTo>
                  <a:cubicBezTo>
                    <a:pt x="2615" y="2458"/>
                    <a:pt x="2395" y="2678"/>
                    <a:pt x="2111" y="2804"/>
                  </a:cubicBezTo>
                  <a:lnTo>
                    <a:pt x="2111" y="2174"/>
                  </a:lnTo>
                  <a:close/>
                  <a:moveTo>
                    <a:pt x="4253" y="2143"/>
                  </a:moveTo>
                  <a:lnTo>
                    <a:pt x="4253" y="4285"/>
                  </a:lnTo>
                  <a:lnTo>
                    <a:pt x="2111" y="4285"/>
                  </a:lnTo>
                  <a:lnTo>
                    <a:pt x="2111" y="3497"/>
                  </a:lnTo>
                  <a:cubicBezTo>
                    <a:pt x="2804" y="3340"/>
                    <a:pt x="3340" y="2836"/>
                    <a:pt x="3497" y="2143"/>
                  </a:cubicBezTo>
                  <a:close/>
                  <a:moveTo>
                    <a:pt x="1765" y="0"/>
                  </a:moveTo>
                  <a:cubicBezTo>
                    <a:pt x="788" y="0"/>
                    <a:pt x="0" y="788"/>
                    <a:pt x="0" y="1765"/>
                  </a:cubicBezTo>
                  <a:cubicBezTo>
                    <a:pt x="0" y="2647"/>
                    <a:pt x="567" y="3340"/>
                    <a:pt x="1418" y="3497"/>
                  </a:cubicBezTo>
                  <a:lnTo>
                    <a:pt x="1418" y="4663"/>
                  </a:lnTo>
                  <a:cubicBezTo>
                    <a:pt x="1418" y="4852"/>
                    <a:pt x="1575" y="5010"/>
                    <a:pt x="1765" y="5010"/>
                  </a:cubicBezTo>
                  <a:lnTo>
                    <a:pt x="4600" y="5010"/>
                  </a:lnTo>
                  <a:cubicBezTo>
                    <a:pt x="4789" y="5010"/>
                    <a:pt x="4947" y="4852"/>
                    <a:pt x="4947" y="4663"/>
                  </a:cubicBezTo>
                  <a:lnTo>
                    <a:pt x="4947" y="1765"/>
                  </a:lnTo>
                  <a:cubicBezTo>
                    <a:pt x="4947" y="1576"/>
                    <a:pt x="4789" y="1418"/>
                    <a:pt x="4600" y="1418"/>
                  </a:cubicBezTo>
                  <a:lnTo>
                    <a:pt x="3497" y="1418"/>
                  </a:lnTo>
                  <a:cubicBezTo>
                    <a:pt x="3340" y="630"/>
                    <a:pt x="2615" y="0"/>
                    <a:pt x="1765"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184;p70"/>
            <p:cNvSpPr/>
            <p:nvPr/>
          </p:nvSpPr>
          <p:spPr>
            <a:xfrm>
              <a:off x="-47159525" y="2342000"/>
              <a:ext cx="300900" cy="300875"/>
            </a:xfrm>
            <a:custGeom>
              <a:avLst/>
              <a:gdLst/>
              <a:ahLst/>
              <a:cxnLst/>
              <a:rect l="l" t="t" r="r" b="b"/>
              <a:pathLst>
                <a:path w="12036" h="12035" extrusionOk="0">
                  <a:moveTo>
                    <a:pt x="7089" y="1229"/>
                  </a:moveTo>
                  <a:lnTo>
                    <a:pt x="8003" y="2142"/>
                  </a:lnTo>
                  <a:lnTo>
                    <a:pt x="7089" y="2142"/>
                  </a:lnTo>
                  <a:lnTo>
                    <a:pt x="7089" y="1229"/>
                  </a:lnTo>
                  <a:close/>
                  <a:moveTo>
                    <a:pt x="8538" y="6396"/>
                  </a:moveTo>
                  <a:lnTo>
                    <a:pt x="8538" y="6711"/>
                  </a:lnTo>
                  <a:cubicBezTo>
                    <a:pt x="8538" y="6900"/>
                    <a:pt x="8664" y="7057"/>
                    <a:pt x="8885" y="7057"/>
                  </a:cubicBezTo>
                  <a:cubicBezTo>
                    <a:pt x="9074" y="7057"/>
                    <a:pt x="9231" y="6900"/>
                    <a:pt x="9231" y="6711"/>
                  </a:cubicBezTo>
                  <a:lnTo>
                    <a:pt x="9231" y="6427"/>
                  </a:lnTo>
                  <a:cubicBezTo>
                    <a:pt x="10303" y="6585"/>
                    <a:pt x="11153" y="7467"/>
                    <a:pt x="11311" y="8506"/>
                  </a:cubicBezTo>
                  <a:lnTo>
                    <a:pt x="10996" y="8506"/>
                  </a:lnTo>
                  <a:cubicBezTo>
                    <a:pt x="10807" y="8506"/>
                    <a:pt x="10649" y="8664"/>
                    <a:pt x="10649" y="8884"/>
                  </a:cubicBezTo>
                  <a:cubicBezTo>
                    <a:pt x="10649" y="9073"/>
                    <a:pt x="10807" y="9231"/>
                    <a:pt x="10996" y="9231"/>
                  </a:cubicBezTo>
                  <a:lnTo>
                    <a:pt x="11311" y="9231"/>
                  </a:lnTo>
                  <a:cubicBezTo>
                    <a:pt x="11153" y="10302"/>
                    <a:pt x="10303" y="11121"/>
                    <a:pt x="9231" y="11279"/>
                  </a:cubicBezTo>
                  <a:lnTo>
                    <a:pt x="9231" y="10964"/>
                  </a:lnTo>
                  <a:cubicBezTo>
                    <a:pt x="9231" y="10775"/>
                    <a:pt x="9074" y="10617"/>
                    <a:pt x="8885" y="10617"/>
                  </a:cubicBezTo>
                  <a:cubicBezTo>
                    <a:pt x="8664" y="10617"/>
                    <a:pt x="8538" y="10775"/>
                    <a:pt x="8538" y="10964"/>
                  </a:cubicBezTo>
                  <a:lnTo>
                    <a:pt x="8538" y="11279"/>
                  </a:lnTo>
                  <a:cubicBezTo>
                    <a:pt x="7467" y="11121"/>
                    <a:pt x="6585" y="10239"/>
                    <a:pt x="6428" y="9200"/>
                  </a:cubicBezTo>
                  <a:lnTo>
                    <a:pt x="6743" y="9200"/>
                  </a:lnTo>
                  <a:cubicBezTo>
                    <a:pt x="6963" y="9200"/>
                    <a:pt x="7089" y="9042"/>
                    <a:pt x="7089" y="8821"/>
                  </a:cubicBezTo>
                  <a:cubicBezTo>
                    <a:pt x="7089" y="8632"/>
                    <a:pt x="6963" y="8475"/>
                    <a:pt x="6743" y="8475"/>
                  </a:cubicBezTo>
                  <a:lnTo>
                    <a:pt x="6428" y="8475"/>
                  </a:lnTo>
                  <a:cubicBezTo>
                    <a:pt x="6585" y="7404"/>
                    <a:pt x="7467" y="6553"/>
                    <a:pt x="8538" y="6396"/>
                  </a:cubicBezTo>
                  <a:close/>
                  <a:moveTo>
                    <a:pt x="6428" y="725"/>
                  </a:moveTo>
                  <a:lnTo>
                    <a:pt x="6428" y="2489"/>
                  </a:lnTo>
                  <a:cubicBezTo>
                    <a:pt x="6428" y="2678"/>
                    <a:pt x="6585" y="2836"/>
                    <a:pt x="6774" y="2836"/>
                  </a:cubicBezTo>
                  <a:lnTo>
                    <a:pt x="8570" y="2836"/>
                  </a:lnTo>
                  <a:lnTo>
                    <a:pt x="8570" y="5734"/>
                  </a:lnTo>
                  <a:cubicBezTo>
                    <a:pt x="6995" y="5892"/>
                    <a:pt x="5766" y="7246"/>
                    <a:pt x="5766" y="8884"/>
                  </a:cubicBezTo>
                  <a:cubicBezTo>
                    <a:pt x="5766" y="9861"/>
                    <a:pt x="6238" y="10775"/>
                    <a:pt x="6932" y="11310"/>
                  </a:cubicBezTo>
                  <a:lnTo>
                    <a:pt x="757" y="11310"/>
                  </a:lnTo>
                  <a:lnTo>
                    <a:pt x="757" y="725"/>
                  </a:lnTo>
                  <a:close/>
                  <a:moveTo>
                    <a:pt x="379" y="0"/>
                  </a:moveTo>
                  <a:cubicBezTo>
                    <a:pt x="158" y="0"/>
                    <a:pt x="0" y="158"/>
                    <a:pt x="0" y="378"/>
                  </a:cubicBezTo>
                  <a:lnTo>
                    <a:pt x="0" y="11657"/>
                  </a:lnTo>
                  <a:cubicBezTo>
                    <a:pt x="0" y="11877"/>
                    <a:pt x="158" y="12035"/>
                    <a:pt x="379" y="12035"/>
                  </a:cubicBezTo>
                  <a:lnTo>
                    <a:pt x="8822" y="12035"/>
                  </a:lnTo>
                  <a:cubicBezTo>
                    <a:pt x="10555" y="12035"/>
                    <a:pt x="11972" y="10617"/>
                    <a:pt x="11972" y="8884"/>
                  </a:cubicBezTo>
                  <a:cubicBezTo>
                    <a:pt x="12035" y="7215"/>
                    <a:pt x="10807" y="5892"/>
                    <a:pt x="9231" y="5734"/>
                  </a:cubicBezTo>
                  <a:lnTo>
                    <a:pt x="9231" y="2489"/>
                  </a:lnTo>
                  <a:cubicBezTo>
                    <a:pt x="9231" y="2426"/>
                    <a:pt x="9200" y="2300"/>
                    <a:pt x="9105" y="2268"/>
                  </a:cubicBezTo>
                  <a:lnTo>
                    <a:pt x="6995" y="126"/>
                  </a:lnTo>
                  <a:cubicBezTo>
                    <a:pt x="6900" y="63"/>
                    <a:pt x="6837" y="0"/>
                    <a:pt x="6743"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185;p70"/>
            <p:cNvSpPr/>
            <p:nvPr/>
          </p:nvSpPr>
          <p:spPr>
            <a:xfrm>
              <a:off x="-46946075" y="2537325"/>
              <a:ext cx="35450" cy="35475"/>
            </a:xfrm>
            <a:custGeom>
              <a:avLst/>
              <a:gdLst/>
              <a:ahLst/>
              <a:cxnLst/>
              <a:rect l="l" t="t" r="r" b="b"/>
              <a:pathLst>
                <a:path w="1418" h="1419" extrusionOk="0">
                  <a:moveTo>
                    <a:pt x="347" y="0"/>
                  </a:moveTo>
                  <a:cubicBezTo>
                    <a:pt x="158" y="0"/>
                    <a:pt x="0" y="158"/>
                    <a:pt x="0" y="347"/>
                  </a:cubicBezTo>
                  <a:lnTo>
                    <a:pt x="0" y="1071"/>
                  </a:lnTo>
                  <a:cubicBezTo>
                    <a:pt x="0" y="1260"/>
                    <a:pt x="158" y="1418"/>
                    <a:pt x="347" y="1418"/>
                  </a:cubicBezTo>
                  <a:lnTo>
                    <a:pt x="1040" y="1418"/>
                  </a:lnTo>
                  <a:cubicBezTo>
                    <a:pt x="1261" y="1418"/>
                    <a:pt x="1418" y="1260"/>
                    <a:pt x="1418" y="1071"/>
                  </a:cubicBezTo>
                  <a:cubicBezTo>
                    <a:pt x="1387" y="851"/>
                    <a:pt x="1261" y="693"/>
                    <a:pt x="1040" y="693"/>
                  </a:cubicBezTo>
                  <a:lnTo>
                    <a:pt x="693" y="693"/>
                  </a:lnTo>
                  <a:lnTo>
                    <a:pt x="693" y="347"/>
                  </a:lnTo>
                  <a:cubicBezTo>
                    <a:pt x="693" y="158"/>
                    <a:pt x="536" y="0"/>
                    <a:pt x="347"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186;p70"/>
            <p:cNvSpPr/>
            <p:nvPr/>
          </p:nvSpPr>
          <p:spPr>
            <a:xfrm>
              <a:off x="-47122500" y="2537325"/>
              <a:ext cx="87450" cy="17350"/>
            </a:xfrm>
            <a:custGeom>
              <a:avLst/>
              <a:gdLst/>
              <a:ahLst/>
              <a:cxnLst/>
              <a:rect l="l" t="t" r="r" b="b"/>
              <a:pathLst>
                <a:path w="3498" h="694" extrusionOk="0">
                  <a:moveTo>
                    <a:pt x="347" y="0"/>
                  </a:moveTo>
                  <a:cubicBezTo>
                    <a:pt x="158" y="0"/>
                    <a:pt x="0" y="158"/>
                    <a:pt x="0" y="347"/>
                  </a:cubicBezTo>
                  <a:cubicBezTo>
                    <a:pt x="0" y="536"/>
                    <a:pt x="158" y="693"/>
                    <a:pt x="347" y="693"/>
                  </a:cubicBezTo>
                  <a:lnTo>
                    <a:pt x="3151" y="693"/>
                  </a:lnTo>
                  <a:cubicBezTo>
                    <a:pt x="3340" y="693"/>
                    <a:pt x="3497" y="536"/>
                    <a:pt x="3497" y="347"/>
                  </a:cubicBezTo>
                  <a:cubicBezTo>
                    <a:pt x="3497" y="158"/>
                    <a:pt x="3340" y="0"/>
                    <a:pt x="3151"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187;p70"/>
            <p:cNvSpPr/>
            <p:nvPr/>
          </p:nvSpPr>
          <p:spPr>
            <a:xfrm>
              <a:off x="-47122500" y="2572775"/>
              <a:ext cx="87450" cy="17350"/>
            </a:xfrm>
            <a:custGeom>
              <a:avLst/>
              <a:gdLst/>
              <a:ahLst/>
              <a:cxnLst/>
              <a:rect l="l" t="t" r="r" b="b"/>
              <a:pathLst>
                <a:path w="3498" h="694" extrusionOk="0">
                  <a:moveTo>
                    <a:pt x="347" y="0"/>
                  </a:moveTo>
                  <a:cubicBezTo>
                    <a:pt x="158" y="0"/>
                    <a:pt x="0" y="158"/>
                    <a:pt x="0" y="347"/>
                  </a:cubicBezTo>
                  <a:cubicBezTo>
                    <a:pt x="0" y="536"/>
                    <a:pt x="158" y="693"/>
                    <a:pt x="347" y="693"/>
                  </a:cubicBezTo>
                  <a:lnTo>
                    <a:pt x="3151" y="693"/>
                  </a:lnTo>
                  <a:cubicBezTo>
                    <a:pt x="3340" y="693"/>
                    <a:pt x="3497" y="536"/>
                    <a:pt x="3497" y="347"/>
                  </a:cubicBezTo>
                  <a:cubicBezTo>
                    <a:pt x="3497" y="158"/>
                    <a:pt x="3340" y="0"/>
                    <a:pt x="3151"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09529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642179" y="2690581"/>
            <a:ext cx="6275642" cy="435697"/>
          </a:xfrm>
          <a:prstGeom prst="rect">
            <a:avLst/>
          </a:prstGeom>
        </p:spPr>
        <p:txBody>
          <a:bodyPr lIns="0" tIns="0" rIns="0" bIns="0" rtlCol="0" anchor="t">
            <a:spAutoFit/>
          </a:bodyPr>
          <a:lstStyle/>
          <a:p>
            <a:pPr algn="ctr">
              <a:lnSpc>
                <a:spcPts val="3706"/>
              </a:lnSpc>
            </a:pPr>
            <a:r>
              <a:rPr lang="ro-RO" sz="2647" spc="291" dirty="0">
                <a:solidFill>
                  <a:srgbClr val="164F84"/>
                </a:solidFill>
                <a:latin typeface="Inter Bold"/>
              </a:rPr>
              <a:t>SINTEZA ACTIVITĂȚII</a:t>
            </a:r>
            <a:endParaRPr lang="en-US" sz="2647" spc="291" dirty="0">
              <a:solidFill>
                <a:srgbClr val="164F84"/>
              </a:solidFill>
              <a:latin typeface="Inter Bold"/>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en-US" sz="1103" spc="22" dirty="0">
                <a:solidFill>
                  <a:srgbClr val="164F84"/>
                </a:solidFill>
                <a:latin typeface="Inter Bold"/>
              </a:rPr>
              <a:t>44</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88" t="5182" r="16722" b="5182"/>
          <a:stretch/>
        </p:blipFill>
        <p:spPr>
          <a:xfrm>
            <a:off x="654050" y="4295230"/>
            <a:ext cx="6248400" cy="3810001"/>
          </a:xfrm>
          <a:prstGeom prst="rect">
            <a:avLst/>
          </a:prstGeom>
        </p:spPr>
      </p:pic>
      <p:sp>
        <p:nvSpPr>
          <p:cNvPr id="13" name="TextBox 12"/>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extLst>
      <p:ext uri="{BB962C8B-B14F-4D97-AF65-F5344CB8AC3E}">
        <p14:creationId xmlns:p14="http://schemas.microsoft.com/office/powerpoint/2010/main" val="14891928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64F8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b="35985"/>
          <a:stretch>
            <a:fillRect/>
          </a:stretch>
        </p:blipFill>
        <p:spPr>
          <a:xfrm rot="-10800000">
            <a:off x="0" y="0"/>
            <a:ext cx="7560000" cy="478673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598" y="5364294"/>
            <a:ext cx="5264804" cy="3498900"/>
          </a:xfrm>
          <a:prstGeom prst="rect">
            <a:avLst/>
          </a:prstGeom>
        </p:spPr>
      </p:pic>
      <p:sp>
        <p:nvSpPr>
          <p:cNvPr id="4" name="TextBox 4"/>
          <p:cNvSpPr txBox="1"/>
          <p:nvPr/>
        </p:nvSpPr>
        <p:spPr>
          <a:xfrm>
            <a:off x="4181929" y="9440700"/>
            <a:ext cx="2622071" cy="247650"/>
          </a:xfrm>
          <a:prstGeom prst="rect">
            <a:avLst/>
          </a:prstGeom>
        </p:spPr>
        <p:txBody>
          <a:bodyPr lIns="0" tIns="0" rIns="0" bIns="0" rtlCol="0" anchor="t">
            <a:spAutoFit/>
          </a:bodyPr>
          <a:lstStyle/>
          <a:p>
            <a:pPr marL="0" lvl="0" indent="0" algn="r">
              <a:lnSpc>
                <a:spcPts val="1949"/>
              </a:lnSpc>
              <a:spcBef>
                <a:spcPct val="0"/>
              </a:spcBef>
            </a:pPr>
            <a:r>
              <a:rPr lang="en-US" sz="1499" u="none" spc="52">
                <a:solidFill>
                  <a:srgbClr val="FFFFFF"/>
                </a:solidFill>
                <a:latin typeface="HK Grotesk Medium"/>
              </a:rPr>
              <a:t>www.litere.uvt.ro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70108" cy="157167"/>
          </a:xfrm>
        </p:grpSpPr>
        <p:sp>
          <p:nvSpPr>
            <p:cNvPr id="5" name="Freeform 5"/>
            <p:cNvSpPr/>
            <p:nvPr/>
          </p:nvSpPr>
          <p:spPr>
            <a:xfrm>
              <a:off x="0" y="0"/>
              <a:ext cx="3870108" cy="157167"/>
            </a:xfrm>
            <a:custGeom>
              <a:avLst/>
              <a:gdLst/>
              <a:ahLst/>
              <a:cxnLst/>
              <a:rect l="l" t="t" r="r" b="b"/>
              <a:pathLst>
                <a:path w="3870108" h="157167">
                  <a:moveTo>
                    <a:pt x="0" y="0"/>
                  </a:moveTo>
                  <a:lnTo>
                    <a:pt x="3870108" y="0"/>
                  </a:lnTo>
                  <a:lnTo>
                    <a:pt x="3870108" y="157167"/>
                  </a:lnTo>
                  <a:lnTo>
                    <a:pt x="0" y="157167"/>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7" name="TextBox 7"/>
          <p:cNvSpPr txBox="1"/>
          <p:nvPr/>
        </p:nvSpPr>
        <p:spPr>
          <a:xfrm>
            <a:off x="567793" y="3104476"/>
            <a:ext cx="6424415" cy="5770811"/>
          </a:xfrm>
          <a:prstGeom prst="rect">
            <a:avLst/>
          </a:prstGeom>
        </p:spPr>
        <p:txBody>
          <a:bodyPr lIns="0" tIns="0" rIns="0" bIns="0" rtlCol="0" anchor="t">
            <a:spAutoFit/>
          </a:bodyPr>
          <a:lstStyle/>
          <a:p>
            <a:pPr algn="just">
              <a:lnSpc>
                <a:spcPts val="1544"/>
              </a:lnSpc>
            </a:pPr>
            <a:r>
              <a:rPr lang="en-US" sz="1200" b="1" spc="22" dirty="0">
                <a:solidFill>
                  <a:srgbClr val="000000"/>
                </a:solidFill>
                <a:latin typeface="Inter" panose="020B0604020202020204" charset="0"/>
                <a:ea typeface="Inter" panose="020B0604020202020204" charset="0"/>
              </a:rPr>
              <a:t>a. </a:t>
            </a:r>
            <a:r>
              <a:rPr lang="en-US" sz="1200" b="1" spc="22" dirty="0" err="1">
                <a:solidFill>
                  <a:srgbClr val="000000"/>
                </a:solidFill>
                <a:latin typeface="Inter" panose="020B0604020202020204" charset="0"/>
                <a:ea typeface="Inter" panose="020B0604020202020204" charset="0"/>
              </a:rPr>
              <a:t>În</a:t>
            </a:r>
            <a:r>
              <a:rPr lang="en-US" sz="1200" b="1" spc="22" dirty="0">
                <a:solidFill>
                  <a:srgbClr val="000000"/>
                </a:solidFill>
                <a:latin typeface="Inter" panose="020B0604020202020204" charset="0"/>
                <a:ea typeface="Inter" panose="020B0604020202020204" charset="0"/>
              </a:rPr>
              <a:t> </a:t>
            </a:r>
            <a:r>
              <a:rPr lang="en-US" sz="1200" b="1" spc="22" dirty="0" err="1">
                <a:solidFill>
                  <a:srgbClr val="000000"/>
                </a:solidFill>
                <a:latin typeface="Inter" panose="020B0604020202020204" charset="0"/>
                <a:ea typeface="Inter" panose="020B0604020202020204" charset="0"/>
              </a:rPr>
              <a:t>străinătate</a:t>
            </a:r>
            <a:r>
              <a:rPr lang="en-US" sz="1200" b="1" spc="22" dirty="0">
                <a:solidFill>
                  <a:srgbClr val="000000"/>
                </a:solidFill>
                <a:latin typeface="Inter" panose="020B0604020202020204" charset="0"/>
                <a:ea typeface="Inter" panose="020B0604020202020204" charset="0"/>
              </a:rPr>
              <a:t>:</a:t>
            </a:r>
          </a:p>
          <a:p>
            <a:pPr algn="just">
              <a:lnSpc>
                <a:spcPts val="1544"/>
              </a:lnSpc>
            </a:pPr>
            <a:endParaRPr lang="en-US" sz="1200" spc="22" dirty="0">
              <a:solidFill>
                <a:srgbClr val="000000"/>
              </a:solidFill>
              <a:latin typeface="Inter" panose="020B0604020202020204" charset="0"/>
              <a:ea typeface="Inter" panose="020B0604020202020204" charset="0"/>
            </a:endParaRPr>
          </a:p>
          <a:p>
            <a:pPr indent="269875" algn="just">
              <a:lnSpc>
                <a:spcPts val="1540"/>
              </a:lnSpc>
              <a:buFont typeface="+mj-lt"/>
              <a:buAutoNum type="arabicPeriod" startAt="10"/>
            </a:pPr>
            <a:r>
              <a:rPr lang="fr-FR" sz="1200" b="1" dirty="0" err="1">
                <a:latin typeface="Inter" panose="020B0604020202020204" charset="0"/>
                <a:ea typeface="Inter" panose="020B0604020202020204" charset="0"/>
              </a:rPr>
              <a:t>Mădălina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Chitez</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keynote</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“Professional </a:t>
            </a:r>
            <a:r>
              <a:rPr lang="fr-FR" sz="1200" dirty="0" err="1">
                <a:latin typeface="Inter" panose="020B0604020202020204" charset="0"/>
                <a:ea typeface="Inter" panose="020B0604020202020204" charset="0"/>
              </a:rPr>
              <a:t>cooperation</a:t>
            </a:r>
            <a:r>
              <a:rPr lang="fr-FR" sz="1200" dirty="0">
                <a:latin typeface="Inter" panose="020B0604020202020204" charset="0"/>
                <a:ea typeface="Inter" panose="020B0604020202020204" charset="0"/>
              </a:rPr>
              <a:t> for DDL and corpus-</a:t>
            </a:r>
            <a:r>
              <a:rPr lang="fr-FR" sz="1200" dirty="0" err="1">
                <a:latin typeface="Inter" panose="020B0604020202020204" charset="0"/>
                <a:ea typeface="Inter" panose="020B0604020202020204" charset="0"/>
              </a:rPr>
              <a:t>informed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teaching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Simpozionul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CorpusCALL</a:t>
            </a:r>
            <a:r>
              <a:rPr lang="fr-FR" sz="1200" dirty="0">
                <a:latin typeface="Inter" panose="020B0604020202020204" charset="0"/>
                <a:ea typeface="Inter" panose="020B0604020202020204" charset="0"/>
              </a:rPr>
              <a:t> de la </a:t>
            </a:r>
            <a:r>
              <a:rPr lang="fr-FR" sz="1200" dirty="0" err="1">
                <a:latin typeface="Inter" panose="020B0604020202020204" charset="0"/>
                <a:ea typeface="Inter" panose="020B0604020202020204" charset="0"/>
              </a:rPr>
              <a:t>Conferința</a:t>
            </a:r>
            <a:r>
              <a:rPr lang="fr-FR" sz="1200" dirty="0">
                <a:latin typeface="Inter" panose="020B0604020202020204" charset="0"/>
                <a:ea typeface="Inter" panose="020B0604020202020204" charset="0"/>
              </a:rPr>
              <a:t> EUROCALL, Paris, </a:t>
            </a:r>
            <a:r>
              <a:rPr lang="fr-FR" sz="1200" dirty="0" err="1">
                <a:latin typeface="Inter" panose="020B0604020202020204" charset="0"/>
                <a:ea typeface="Inter" panose="020B0604020202020204" charset="0"/>
              </a:rPr>
              <a:t>Franța</a:t>
            </a:r>
            <a:r>
              <a:rPr lang="fr-FR" sz="1200" dirty="0">
                <a:latin typeface="Inter" panose="020B0604020202020204" charset="0"/>
                <a:ea typeface="Inter" panose="020B0604020202020204" charset="0"/>
              </a:rPr>
              <a:t>, 26 </a:t>
            </a:r>
            <a:r>
              <a:rPr lang="fr-FR" sz="1200" dirty="0" err="1">
                <a:latin typeface="Inter" panose="020B0604020202020204" charset="0"/>
                <a:ea typeface="Inter" panose="020B0604020202020204" charset="0"/>
              </a:rPr>
              <a:t>august</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10"/>
            </a:pPr>
            <a:r>
              <a:rPr lang="fr-FR" sz="1200" b="1" dirty="0" err="1">
                <a:latin typeface="Inter" panose="020B0604020202020204" charset="0"/>
                <a:ea typeface="Inter" panose="020B0604020202020204" charset="0"/>
              </a:rPr>
              <a:t>Mădălina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Chitez</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Bercuci</a:t>
            </a:r>
            <a:r>
              <a:rPr lang="fr-FR" sz="1200" b="1" dirty="0">
                <a:latin typeface="Inter" panose="020B0604020202020204" charset="0"/>
                <a:ea typeface="Inter" panose="020B0604020202020204" charset="0"/>
              </a:rPr>
              <a:t>, Claudia </a:t>
            </a: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Doroholschi</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“The challenges of </a:t>
            </a:r>
            <a:r>
              <a:rPr lang="fr-FR" sz="1200" dirty="0" err="1">
                <a:latin typeface="Inter" panose="020B0604020202020204" charset="0"/>
                <a:ea typeface="Inter" panose="020B0604020202020204" charset="0"/>
              </a:rPr>
              <a:t>internationalization</a:t>
            </a:r>
            <a:r>
              <a:rPr lang="fr-FR" sz="1200" dirty="0">
                <a:latin typeface="Inter" panose="020B0604020202020204" charset="0"/>
                <a:ea typeface="Inter" panose="020B0604020202020204" charset="0"/>
              </a:rPr>
              <a:t>: A corpus-</a:t>
            </a:r>
            <a:r>
              <a:rPr lang="fr-FR" sz="1200" dirty="0" err="1">
                <a:latin typeface="Inter" panose="020B0604020202020204" charset="0"/>
                <a:ea typeface="Inter" panose="020B0604020202020204" charset="0"/>
              </a:rPr>
              <a:t>based</a:t>
            </a:r>
            <a:r>
              <a:rPr lang="fr-FR" sz="1200" dirty="0">
                <a:latin typeface="Inter" panose="020B0604020202020204" charset="0"/>
                <a:ea typeface="Inter" panose="020B0604020202020204" charset="0"/>
              </a:rPr>
              <a:t> model for </a:t>
            </a:r>
            <a:r>
              <a:rPr lang="fr-FR" sz="1200" dirty="0" err="1">
                <a:latin typeface="Inter" panose="020B0604020202020204" charset="0"/>
                <a:ea typeface="Inter" panose="020B0604020202020204" charset="0"/>
              </a:rPr>
              <a:t>measuring</a:t>
            </a:r>
            <a:r>
              <a:rPr lang="fr-FR" sz="1200" dirty="0">
                <a:latin typeface="Inter" panose="020B0604020202020204" charset="0"/>
                <a:ea typeface="Inter" panose="020B0604020202020204" charset="0"/>
              </a:rPr>
              <a:t> English-</a:t>
            </a:r>
            <a:r>
              <a:rPr lang="fr-FR" sz="1200" dirty="0" err="1">
                <a:latin typeface="Inter" panose="020B0604020202020204" charset="0"/>
                <a:ea typeface="Inter" panose="020B0604020202020204" charset="0"/>
              </a:rPr>
              <a:t>language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norms</a:t>
            </a:r>
            <a:r>
              <a:rPr lang="fr-FR" sz="1200" dirty="0">
                <a:latin typeface="Inter" panose="020B0604020202020204" charset="0"/>
                <a:ea typeface="Inter" panose="020B0604020202020204" charset="0"/>
              </a:rPr>
              <a:t> in L1 </a:t>
            </a:r>
            <a:r>
              <a:rPr lang="fr-FR" sz="1200" dirty="0" err="1">
                <a:latin typeface="Inter" panose="020B0604020202020204" charset="0"/>
                <a:ea typeface="Inter" panose="020B0604020202020204" charset="0"/>
              </a:rPr>
              <a:t>student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writing</a:t>
            </a:r>
            <a:r>
              <a:rPr lang="fr-FR" sz="1200" dirty="0">
                <a:latin typeface="Inter" panose="020B0604020202020204" charset="0"/>
                <a:ea typeface="Inter" panose="020B0604020202020204" charset="0"/>
              </a:rPr>
              <a:t> for </a:t>
            </a:r>
            <a:r>
              <a:rPr lang="fr-FR" sz="1200" dirty="0" err="1">
                <a:latin typeface="Inter" panose="020B0604020202020204" charset="0"/>
                <a:ea typeface="Inter" panose="020B0604020202020204" charset="0"/>
              </a:rPr>
              <a:t>writing</a:t>
            </a:r>
            <a:r>
              <a:rPr lang="fr-FR" sz="1200" dirty="0">
                <a:latin typeface="Inter" panose="020B0604020202020204" charset="0"/>
                <a:ea typeface="Inter" panose="020B0604020202020204" charset="0"/>
              </a:rPr>
              <a:t> support,” 11th </a:t>
            </a:r>
            <a:r>
              <a:rPr lang="fr-FR" sz="1200" dirty="0" err="1">
                <a:latin typeface="Inter" panose="020B0604020202020204" charset="0"/>
                <a:ea typeface="Inter" panose="020B0604020202020204" charset="0"/>
              </a:rPr>
              <a:t>Conference</a:t>
            </a:r>
            <a:r>
              <a:rPr lang="fr-FR" sz="1200" dirty="0">
                <a:latin typeface="Inter" panose="020B0604020202020204" charset="0"/>
                <a:ea typeface="Inter" panose="020B0604020202020204" charset="0"/>
              </a:rPr>
              <a:t> of the </a:t>
            </a:r>
            <a:r>
              <a:rPr lang="fr-FR" sz="1200" dirty="0" err="1">
                <a:latin typeface="Inter" panose="020B0604020202020204" charset="0"/>
                <a:ea typeface="Inter" panose="020B0604020202020204" charset="0"/>
              </a:rPr>
              <a:t>European</a:t>
            </a:r>
            <a:r>
              <a:rPr lang="fr-FR" sz="1200" dirty="0">
                <a:latin typeface="Inter" panose="020B0604020202020204" charset="0"/>
                <a:ea typeface="Inter" panose="020B0604020202020204" charset="0"/>
              </a:rPr>
              <a:t> Association for the </a:t>
            </a:r>
            <a:r>
              <a:rPr lang="fr-FR" sz="1200" dirty="0" err="1">
                <a:latin typeface="Inter" panose="020B0604020202020204" charset="0"/>
                <a:ea typeface="Inter" panose="020B0604020202020204" charset="0"/>
              </a:rPr>
              <a:t>Teaching</a:t>
            </a:r>
            <a:r>
              <a:rPr lang="fr-FR" sz="1200" dirty="0">
                <a:latin typeface="Inter" panose="020B0604020202020204" charset="0"/>
                <a:ea typeface="Inter" panose="020B0604020202020204" charset="0"/>
              </a:rPr>
              <a:t> of the </a:t>
            </a:r>
            <a:r>
              <a:rPr lang="fr-FR" sz="1200" dirty="0" err="1">
                <a:latin typeface="Inter" panose="020B0604020202020204" charset="0"/>
                <a:ea typeface="Inter" panose="020B0604020202020204" charset="0"/>
              </a:rPr>
              <a:t>Academic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Writing</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Ostrava, </a:t>
            </a:r>
            <a:r>
              <a:rPr lang="fr-FR" sz="1200" dirty="0" err="1">
                <a:latin typeface="Inter" panose="020B0604020202020204" charset="0"/>
                <a:ea typeface="Inter" panose="020B0604020202020204" charset="0"/>
              </a:rPr>
              <a:t>Cehia</a:t>
            </a:r>
            <a:r>
              <a:rPr lang="fr-FR" sz="1200" dirty="0">
                <a:latin typeface="Inter" panose="020B0604020202020204" charset="0"/>
                <a:ea typeface="Inter" panose="020B0604020202020204" charset="0"/>
              </a:rPr>
              <a:t>, 7-8 </a:t>
            </a:r>
            <a:r>
              <a:rPr lang="fr-FR" sz="1200" dirty="0" err="1">
                <a:latin typeface="Inter" panose="020B0604020202020204" charset="0"/>
                <a:ea typeface="Inter" panose="020B0604020202020204" charset="0"/>
              </a:rPr>
              <a:t>iulie</a:t>
            </a:r>
            <a:r>
              <a:rPr lang="fr-FR" sz="1200" dirty="0">
                <a:latin typeface="Inter" panose="020B0604020202020204" charset="0"/>
                <a:ea typeface="Inter" panose="020B0604020202020204" charset="0"/>
              </a:rPr>
              <a:t> 2021. </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10"/>
            </a:pPr>
            <a:r>
              <a:rPr lang="fr-FR" sz="1200" b="1" dirty="0" err="1">
                <a:latin typeface="Inter" panose="020B0604020202020204" charset="0"/>
                <a:ea typeface="Inter" panose="020B0604020202020204" charset="0"/>
              </a:rPr>
              <a:t>Anca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Ciocoiu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Прецедентные</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единицы</a:t>
            </a:r>
            <a:r>
              <a:rPr lang="fr-FR" sz="1200" dirty="0">
                <a:latin typeface="Inter" panose="020B0604020202020204" charset="0"/>
                <a:ea typeface="Inter" panose="020B0604020202020204" charset="0"/>
              </a:rPr>
              <a:t> в </a:t>
            </a:r>
            <a:r>
              <a:rPr lang="fr-FR" sz="1200" dirty="0" err="1">
                <a:latin typeface="Inter" panose="020B0604020202020204" charset="0"/>
                <a:ea typeface="Inter" panose="020B0604020202020204" charset="0"/>
              </a:rPr>
              <a:t>обучении</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румынских</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учащихся</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русскому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языку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Conferința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Актуальные</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вопросы</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теории</a:t>
            </a:r>
            <a:r>
              <a:rPr lang="fr-FR" sz="1200" dirty="0">
                <a:latin typeface="Inter" panose="020B0604020202020204" charset="0"/>
                <a:ea typeface="Inter" panose="020B0604020202020204" charset="0"/>
              </a:rPr>
              <a:t> и </a:t>
            </a:r>
            <a:r>
              <a:rPr lang="fr-FR" sz="1200" dirty="0" err="1">
                <a:latin typeface="Inter" panose="020B0604020202020204" charset="0"/>
                <a:ea typeface="Inter" panose="020B0604020202020204" charset="0"/>
              </a:rPr>
              <a:t>практики</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преподавания</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русского</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языка</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как</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иностранного</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Moscova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Federația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Rusă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Pedagogică</a:t>
            </a:r>
            <a:r>
              <a:rPr lang="fr-FR" sz="1200" dirty="0">
                <a:latin typeface="Inter" panose="020B0604020202020204" charset="0"/>
                <a:ea typeface="Inter" panose="020B0604020202020204" charset="0"/>
              </a:rPr>
              <a:t> de Stat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Moscova</a:t>
            </a:r>
            <a:r>
              <a:rPr lang="fr-FR" sz="1200" dirty="0">
                <a:latin typeface="Inter" panose="020B0604020202020204" charset="0"/>
                <a:ea typeface="Inter" panose="020B0604020202020204" charset="0"/>
              </a:rPr>
              <a:t>, 20 mai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10"/>
            </a:pPr>
            <a:r>
              <a:rPr lang="fr-FR" sz="1200" b="1" dirty="0" err="1">
                <a:latin typeface="Inter" panose="020B0604020202020204" charset="0"/>
                <a:ea typeface="Inter" panose="020B0604020202020204" charset="0"/>
              </a:rPr>
              <a:t>Anca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Ciocoiu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Старое</a:t>
            </a:r>
            <a:r>
              <a:rPr lang="fr-FR" sz="1200" dirty="0">
                <a:latin typeface="Inter" panose="020B0604020202020204" charset="0"/>
                <a:ea typeface="Inter" panose="020B0604020202020204" charset="0"/>
              </a:rPr>
              <a:t> и </a:t>
            </a:r>
            <a:r>
              <a:rPr lang="fr-FR" sz="1200" dirty="0" err="1">
                <a:latin typeface="Inter" panose="020B0604020202020204" charset="0"/>
                <a:ea typeface="Inter" panose="020B0604020202020204" charset="0"/>
              </a:rPr>
              <a:t>новое</a:t>
            </a:r>
            <a:r>
              <a:rPr lang="fr-FR" sz="1200" dirty="0">
                <a:latin typeface="Inter" panose="020B0604020202020204" charset="0"/>
                <a:ea typeface="Inter" panose="020B0604020202020204" charset="0"/>
              </a:rPr>
              <a:t> в </a:t>
            </a:r>
            <a:r>
              <a:rPr lang="fr-FR" sz="1200" dirty="0" err="1">
                <a:latin typeface="Inter" panose="020B0604020202020204" charset="0"/>
                <a:ea typeface="Inter" panose="020B0604020202020204" charset="0"/>
              </a:rPr>
              <a:t>преподаваеии</a:t>
            </a:r>
            <a:r>
              <a:rPr lang="fr-FR" sz="1200" dirty="0">
                <a:latin typeface="Inter" panose="020B0604020202020204" charset="0"/>
                <a:ea typeface="Inter" panose="020B0604020202020204" charset="0"/>
              </a:rPr>
              <a:t> РКИ,” la </a:t>
            </a:r>
            <a:r>
              <a:rPr lang="fr-FR" sz="1200" dirty="0" err="1">
                <a:latin typeface="Inter" panose="020B0604020202020204" charset="0"/>
                <a:ea typeface="Inter" panose="020B0604020202020204" charset="0"/>
              </a:rPr>
              <a:t>secțiunea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Языковой</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вкус</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эпохи</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Forumul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consacrat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lingvistului</a:t>
            </a:r>
            <a:r>
              <a:rPr lang="fr-FR" sz="1200" dirty="0">
                <a:latin typeface="Inter" panose="020B0604020202020204" charset="0"/>
                <a:ea typeface="Inter" panose="020B0604020202020204" charset="0"/>
              </a:rPr>
              <a:t> V.G. </a:t>
            </a:r>
            <a:r>
              <a:rPr lang="fr-FR" sz="1200" dirty="0" err="1">
                <a:latin typeface="Inter" panose="020B0604020202020204" charset="0"/>
                <a:ea typeface="Inter" panose="020B0604020202020204" charset="0"/>
              </a:rPr>
              <a:t>Kostomarov</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Institutul</a:t>
            </a:r>
            <a:r>
              <a:rPr lang="fr-FR" sz="1200" dirty="0">
                <a:latin typeface="Inter" panose="020B0604020202020204" charset="0"/>
                <a:ea typeface="Inter" panose="020B0604020202020204" charset="0"/>
              </a:rPr>
              <a:t> de Stat de </a:t>
            </a:r>
            <a:r>
              <a:rPr lang="fr-FR" sz="1200" dirty="0" err="1">
                <a:latin typeface="Inter" panose="020B0604020202020204" charset="0"/>
                <a:ea typeface="Inter" panose="020B0604020202020204" charset="0"/>
              </a:rPr>
              <a:t>Limba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Rusă</a:t>
            </a:r>
            <a:r>
              <a:rPr lang="fr-FR" sz="1200" dirty="0">
                <a:latin typeface="Inter" panose="020B0604020202020204" charset="0"/>
                <a:ea typeface="Inter" panose="020B0604020202020204" charset="0"/>
              </a:rPr>
              <a:t> A.S. </a:t>
            </a:r>
            <a:r>
              <a:rPr lang="fr-FR" sz="1200" dirty="0" err="1">
                <a:latin typeface="Inter" panose="020B0604020202020204" charset="0"/>
                <a:ea typeface="Inter" panose="020B0604020202020204" charset="0"/>
              </a:rPr>
              <a:t>Pușkin</a:t>
            </a:r>
            <a:r>
              <a:rPr lang="fr-FR" sz="1200" dirty="0">
                <a:latin typeface="Inter" panose="020B0604020202020204" charset="0"/>
                <a:ea typeface="Inter" panose="020B0604020202020204" charset="0"/>
              </a:rPr>
              <a:t>, 24-28 mai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10"/>
            </a:pPr>
            <a:r>
              <a:rPr lang="fr-FR" sz="1200" b="1" dirty="0" err="1">
                <a:latin typeface="Inter" panose="020B0604020202020204" charset="0"/>
                <a:ea typeface="Inter" panose="020B0604020202020204" charset="0"/>
              </a:rPr>
              <a:t>Sorin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Ciutacu</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Constructing</a:t>
            </a:r>
            <a:r>
              <a:rPr lang="fr-FR" sz="1200" dirty="0">
                <a:latin typeface="Inter" panose="020B0604020202020204" charset="0"/>
                <a:ea typeface="Inter" panose="020B0604020202020204" charset="0"/>
              </a:rPr>
              <a:t> books and </a:t>
            </a:r>
            <a:r>
              <a:rPr lang="fr-FR" sz="1200" dirty="0" err="1">
                <a:latin typeface="Inter" panose="020B0604020202020204" charset="0"/>
                <a:ea typeface="Inter" panose="020B0604020202020204" charset="0"/>
              </a:rPr>
              <a:t>creating</a:t>
            </a:r>
            <a:r>
              <a:rPr lang="fr-FR" sz="1200" dirty="0">
                <a:latin typeface="Inter" panose="020B0604020202020204" charset="0"/>
                <a:ea typeface="Inter" panose="020B0604020202020204" charset="0"/>
              </a:rPr>
              <a:t> bridges,</a:t>
            </a:r>
            <a:r>
              <a:rPr lang="fr-FR" sz="1200" i="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webinar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masa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rotundă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organizat</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Lund, </a:t>
            </a:r>
            <a:r>
              <a:rPr lang="fr-FR" sz="1200" dirty="0" err="1">
                <a:latin typeface="Inter" panose="020B0604020202020204" charset="0"/>
                <a:ea typeface="Inter" panose="020B0604020202020204" charset="0"/>
              </a:rPr>
              <a:t>Suedia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aprilie</a:t>
            </a:r>
            <a:r>
              <a:rPr lang="fr-FR" sz="1200" dirty="0">
                <a:latin typeface="Inter" panose="020B0604020202020204" charset="0"/>
                <a:ea typeface="Inter" panose="020B0604020202020204" charset="0"/>
              </a:rPr>
              <a:t> 2021. </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10"/>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Chromatic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Romanticism</a:t>
            </a:r>
            <a:r>
              <a:rPr lang="fr-FR" sz="1200" dirty="0">
                <a:latin typeface="Inter" panose="020B0604020202020204" charset="0"/>
                <a:ea typeface="Inter" panose="020B0604020202020204" charset="0"/>
              </a:rPr>
              <a:t>. Eminescu and </a:t>
            </a:r>
            <a:r>
              <a:rPr lang="fr-FR" sz="1200" dirty="0" err="1">
                <a:latin typeface="Inter" panose="020B0604020202020204" charset="0"/>
                <a:ea typeface="Inter" panose="020B0604020202020204" charset="0"/>
              </a:rPr>
              <a:t>romantic</a:t>
            </a:r>
            <a:r>
              <a:rPr lang="fr-FR" sz="1200" dirty="0">
                <a:latin typeface="Inter" panose="020B0604020202020204" charset="0"/>
                <a:ea typeface="Inter" panose="020B0604020202020204" charset="0"/>
              </a:rPr>
              <a:t> painting,” </a:t>
            </a:r>
            <a:r>
              <a:rPr lang="fr-FR" sz="1200" i="1" dirty="0">
                <a:latin typeface="Inter" panose="020B0604020202020204" charset="0"/>
                <a:ea typeface="Inter" panose="020B0604020202020204" charset="0"/>
              </a:rPr>
              <a:t>8</a:t>
            </a:r>
            <a:r>
              <a:rPr lang="fr-FR" sz="1200" dirty="0">
                <a:latin typeface="Inter" panose="020B0604020202020204" charset="0"/>
                <a:ea typeface="Inter" panose="020B0604020202020204" charset="0"/>
              </a:rPr>
              <a:t>th Atlas International </a:t>
            </a:r>
            <a:r>
              <a:rPr lang="fr-FR" sz="1200" dirty="0" err="1">
                <a:latin typeface="Inter" panose="020B0604020202020204" charset="0"/>
                <a:ea typeface="Inter" panose="020B0604020202020204" charset="0"/>
              </a:rPr>
              <a:t>Congress</a:t>
            </a:r>
            <a:r>
              <a:rPr lang="fr-FR" sz="1200" dirty="0">
                <a:latin typeface="Inter" panose="020B0604020202020204" charset="0"/>
                <a:ea typeface="Inter" panose="020B0604020202020204" charset="0"/>
              </a:rPr>
              <a:t> on Social Sciences</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Ankara, </a:t>
            </a:r>
            <a:r>
              <a:rPr lang="fr-FR" sz="1200" dirty="0" err="1">
                <a:latin typeface="Inter" panose="020B0604020202020204" charset="0"/>
                <a:ea typeface="Inter" panose="020B0604020202020204" charset="0"/>
              </a:rPr>
              <a:t>Turcia</a:t>
            </a:r>
            <a:r>
              <a:rPr lang="fr-FR" sz="1200" dirty="0">
                <a:latin typeface="Inter" panose="020B0604020202020204" charset="0"/>
                <a:ea typeface="Inter" panose="020B0604020202020204" charset="0"/>
              </a:rPr>
              <a:t>, 11-13 </a:t>
            </a:r>
            <a:r>
              <a:rPr lang="fr-FR" sz="1200" dirty="0" err="1">
                <a:latin typeface="Inter" panose="020B0604020202020204" charset="0"/>
                <a:ea typeface="Inter" panose="020B0604020202020204" charset="0"/>
              </a:rPr>
              <a:t>iunie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10"/>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Chromatic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symbiosis</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Calin</a:t>
            </a:r>
            <a:r>
              <a:rPr lang="fr-FR" sz="1200" dirty="0">
                <a:latin typeface="Inter" panose="020B0604020202020204" charset="0"/>
                <a:ea typeface="Inter" panose="020B0604020202020204" charset="0"/>
              </a:rPr>
              <a:t> (fragments </a:t>
            </a:r>
            <a:r>
              <a:rPr lang="fr-FR" sz="1200" dirty="0" err="1">
                <a:latin typeface="Inter" panose="020B0604020202020204" charset="0"/>
                <a:ea typeface="Inter" panose="020B0604020202020204" charset="0"/>
              </a:rPr>
              <a:t>from</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tail</a:t>
            </a:r>
            <a:r>
              <a:rPr lang="fr-FR" sz="1200" dirty="0">
                <a:latin typeface="Inter" panose="020B0604020202020204" charset="0"/>
                <a:ea typeface="Inter" panose="020B0604020202020204" charset="0"/>
              </a:rPr>
              <a:t>),” 7th International Mardin </a:t>
            </a:r>
            <a:r>
              <a:rPr lang="fr-FR" sz="1200" dirty="0" err="1">
                <a:latin typeface="Inter" panose="020B0604020202020204" charset="0"/>
                <a:ea typeface="Inter" panose="020B0604020202020204" charset="0"/>
              </a:rPr>
              <a:t>Artuklu</a:t>
            </a:r>
            <a:r>
              <a:rPr lang="fr-FR" sz="1200" dirty="0">
                <a:latin typeface="Inter" panose="020B0604020202020204" charset="0"/>
                <a:ea typeface="Inter" panose="020B0604020202020204" charset="0"/>
              </a:rPr>
              <a:t> Scientific </a:t>
            </a:r>
            <a:r>
              <a:rPr lang="fr-FR" sz="1200" dirty="0" err="1">
                <a:latin typeface="Inter" panose="020B0604020202020204" charset="0"/>
                <a:ea typeface="Inter" panose="020B0604020202020204" charset="0"/>
              </a:rPr>
              <a:t>Research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Conference</a:t>
            </a:r>
            <a:r>
              <a:rPr lang="fr-FR" sz="1200" dirty="0">
                <a:latin typeface="Inter" panose="020B0604020202020204" charset="0"/>
                <a:ea typeface="Inter" panose="020B0604020202020204" charset="0"/>
              </a:rPr>
              <a:t>, Institute of </a:t>
            </a:r>
            <a:r>
              <a:rPr lang="fr-FR" sz="1200" dirty="0" err="1">
                <a:latin typeface="Inter" panose="020B0604020202020204" charset="0"/>
                <a:ea typeface="Inter" panose="020B0604020202020204" charset="0"/>
              </a:rPr>
              <a:t>Economic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Development</a:t>
            </a:r>
            <a:r>
              <a:rPr lang="fr-FR" sz="1200" dirty="0">
                <a:latin typeface="Inter" panose="020B0604020202020204" charset="0"/>
                <a:ea typeface="Inter" panose="020B0604020202020204" charset="0"/>
              </a:rPr>
              <a:t> &amp; Social </a:t>
            </a:r>
            <a:r>
              <a:rPr lang="fr-FR" sz="1200" dirty="0" err="1">
                <a:latin typeface="Inter" panose="020B0604020202020204" charset="0"/>
                <a:ea typeface="Inter" panose="020B0604020202020204" charset="0"/>
              </a:rPr>
              <a:t>Research</a:t>
            </a:r>
            <a:r>
              <a:rPr lang="fr-FR" sz="1200" dirty="0">
                <a:latin typeface="Inter" panose="020B0604020202020204" charset="0"/>
                <a:ea typeface="Inter" panose="020B0604020202020204" charset="0"/>
              </a:rPr>
              <a:t> of </a:t>
            </a:r>
            <a:r>
              <a:rPr lang="fr-FR" sz="1200" dirty="0" err="1">
                <a:latin typeface="Inter" panose="020B0604020202020204" charset="0"/>
                <a:ea typeface="Inter" panose="020B0604020202020204" charset="0"/>
              </a:rPr>
              <a:t>Turkey</a:t>
            </a:r>
            <a:r>
              <a:rPr lang="fr-FR" sz="1200" dirty="0">
                <a:latin typeface="Inter" panose="020B0604020202020204" charset="0"/>
                <a:ea typeface="Inter" panose="020B0604020202020204" charset="0"/>
              </a:rPr>
              <a:t>, Mardin, </a:t>
            </a:r>
            <a:r>
              <a:rPr lang="fr-FR" sz="1200" dirty="0" err="1">
                <a:latin typeface="Inter" panose="020B0604020202020204" charset="0"/>
                <a:ea typeface="Inter" panose="020B0604020202020204" charset="0"/>
              </a:rPr>
              <a:t>Turcia</a:t>
            </a:r>
            <a:r>
              <a:rPr lang="fr-FR" sz="1200" dirty="0">
                <a:latin typeface="Inter" panose="020B0604020202020204" charset="0"/>
                <a:ea typeface="Inter" panose="020B0604020202020204" charset="0"/>
              </a:rPr>
              <a:t>, 10-12 </a:t>
            </a:r>
            <a:r>
              <a:rPr lang="fr-FR" sz="1200" dirty="0" err="1">
                <a:latin typeface="Inter" panose="020B0604020202020204" charset="0"/>
                <a:ea typeface="Inter" panose="020B0604020202020204" charset="0"/>
              </a:rPr>
              <a:t>decembrie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10"/>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Chromatic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symbolism</a:t>
            </a:r>
            <a:r>
              <a:rPr lang="fr-FR" sz="1200" dirty="0">
                <a:latin typeface="Inter" panose="020B0604020202020204" charset="0"/>
                <a:ea typeface="Inter" panose="020B0604020202020204" charset="0"/>
              </a:rPr>
              <a:t> in Angel and </a:t>
            </a:r>
            <a:r>
              <a:rPr lang="fr-FR" sz="1200" dirty="0" err="1">
                <a:latin typeface="Inter" panose="020B0604020202020204" charset="0"/>
                <a:ea typeface="Inter" panose="020B0604020202020204" charset="0"/>
              </a:rPr>
              <a:t>Demon</a:t>
            </a:r>
            <a:r>
              <a:rPr lang="fr-FR" sz="1200" dirty="0">
                <a:latin typeface="Inter" panose="020B0604020202020204" charset="0"/>
                <a:ea typeface="Inter" panose="020B0604020202020204" charset="0"/>
              </a:rPr>
              <a:t>,” 7th International </a:t>
            </a:r>
            <a:r>
              <a:rPr lang="fr-FR" sz="1200" dirty="0" err="1">
                <a:latin typeface="Inter" panose="020B0604020202020204" charset="0"/>
                <a:ea typeface="Inter" panose="020B0604020202020204" charset="0"/>
              </a:rPr>
              <a:t>Conference</a:t>
            </a:r>
            <a:r>
              <a:rPr lang="fr-FR" sz="1200" dirty="0">
                <a:latin typeface="Inter" panose="020B0604020202020204" charset="0"/>
                <a:ea typeface="Inter" panose="020B0604020202020204" charset="0"/>
              </a:rPr>
              <a:t> on Social Sciences &amp; </a:t>
            </a:r>
            <a:r>
              <a:rPr lang="fr-FR" sz="1200" dirty="0" err="1">
                <a:latin typeface="Inter" panose="020B0604020202020204" charset="0"/>
                <a:ea typeface="Inter" panose="020B0604020202020204" charset="0"/>
              </a:rPr>
              <a:t>Humanities</a:t>
            </a:r>
            <a:r>
              <a:rPr lang="fr-FR" sz="1200" dirty="0">
                <a:latin typeface="Inter" panose="020B0604020202020204" charset="0"/>
                <a:ea typeface="Inter" panose="020B0604020202020204" charset="0"/>
              </a:rPr>
              <a:t>, IKSAD Institute , Ankara, </a:t>
            </a:r>
            <a:r>
              <a:rPr lang="fr-FR" sz="1200" dirty="0" err="1">
                <a:latin typeface="Inter" panose="020B0604020202020204" charset="0"/>
                <a:ea typeface="Inter" panose="020B0604020202020204" charset="0"/>
              </a:rPr>
              <a:t>Turcia</a:t>
            </a:r>
            <a:r>
              <a:rPr lang="fr-FR" sz="1200" dirty="0">
                <a:latin typeface="Inter" panose="020B0604020202020204" charset="0"/>
                <a:ea typeface="Inter" panose="020B0604020202020204" charset="0"/>
              </a:rPr>
              <a:t>, 24-25 </a:t>
            </a:r>
            <a:r>
              <a:rPr lang="fr-FR" sz="1200" dirty="0" err="1">
                <a:latin typeface="Inter" panose="020B0604020202020204" charset="0"/>
                <a:ea typeface="Inter" panose="020B0604020202020204" charset="0"/>
              </a:rPr>
              <a:t>noiembrie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10"/>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Echoes</a:t>
            </a:r>
            <a:r>
              <a:rPr lang="fr-FR" sz="1200" dirty="0">
                <a:latin typeface="Inter" panose="020B0604020202020204" charset="0"/>
                <a:ea typeface="Inter" panose="020B0604020202020204" charset="0"/>
              </a:rPr>
              <a:t> of </a:t>
            </a:r>
            <a:r>
              <a:rPr lang="fr-FR" sz="1200" dirty="0" err="1">
                <a:latin typeface="Inter" panose="020B0604020202020204" charset="0"/>
                <a:ea typeface="Inter" panose="020B0604020202020204" charset="0"/>
              </a:rPr>
              <a:t>Eminescu's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poetry</a:t>
            </a:r>
            <a:r>
              <a:rPr lang="fr-FR" sz="1200" dirty="0">
                <a:latin typeface="Inter" panose="020B0604020202020204" charset="0"/>
                <a:ea typeface="Inter" panose="020B0604020202020204" charset="0"/>
              </a:rPr>
              <a:t> in the world,” International Modern Scientific </a:t>
            </a:r>
            <a:r>
              <a:rPr lang="fr-FR" sz="1200" dirty="0" err="1">
                <a:latin typeface="Inter" panose="020B0604020202020204" charset="0"/>
                <a:ea typeface="Inter" panose="020B0604020202020204" charset="0"/>
              </a:rPr>
              <a:t>Research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Conference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Instanbul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Turcia</a:t>
            </a:r>
            <a:r>
              <a:rPr lang="fr-FR" sz="1200" dirty="0">
                <a:latin typeface="Inter" panose="020B0604020202020204" charset="0"/>
                <a:ea typeface="Inter" panose="020B0604020202020204" charset="0"/>
              </a:rPr>
              <a:t>, 4-5 </a:t>
            </a:r>
            <a:r>
              <a:rPr lang="fr-FR" sz="1200" dirty="0" err="1">
                <a:latin typeface="Inter" panose="020B0604020202020204" charset="0"/>
                <a:ea typeface="Inter" panose="020B0604020202020204" charset="0"/>
              </a:rPr>
              <a:t>iunie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10"/>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Female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stereotype</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Eminescu's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poetry</a:t>
            </a:r>
            <a:r>
              <a:rPr lang="fr-FR" sz="1200" dirty="0">
                <a:latin typeface="Inter" panose="020B0604020202020204" charset="0"/>
                <a:ea typeface="Inter" panose="020B0604020202020204" charset="0"/>
              </a:rPr>
              <a:t> and prose,” International </a:t>
            </a:r>
            <a:r>
              <a:rPr lang="fr-FR" sz="1200" dirty="0" err="1">
                <a:latin typeface="Inter" panose="020B0604020202020204" charset="0"/>
                <a:ea typeface="Inter" panose="020B0604020202020204" charset="0"/>
              </a:rPr>
              <a:t>Women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Congress</a:t>
            </a:r>
            <a:r>
              <a:rPr lang="fr-FR" sz="1200" dirty="0">
                <a:latin typeface="Inter" panose="020B0604020202020204" charset="0"/>
                <a:ea typeface="Inter" panose="020B0604020202020204" charset="0"/>
              </a:rPr>
              <a:t>, Ankara, </a:t>
            </a:r>
            <a:r>
              <a:rPr lang="fr-FR" sz="1200" dirty="0" err="1">
                <a:latin typeface="Inter" panose="020B0604020202020204" charset="0"/>
                <a:ea typeface="Inter" panose="020B0604020202020204" charset="0"/>
              </a:rPr>
              <a:t>Turcia</a:t>
            </a:r>
            <a:r>
              <a:rPr lang="fr-FR" sz="1200" dirty="0">
                <a:latin typeface="Inter" panose="020B0604020202020204" charset="0"/>
                <a:ea typeface="Inter" panose="020B0604020202020204" charset="0"/>
              </a:rPr>
              <a:t>, 8-9 </a:t>
            </a:r>
            <a:r>
              <a:rPr lang="fr-FR" sz="1200" dirty="0" err="1">
                <a:latin typeface="Inter" panose="020B0604020202020204" charset="0"/>
                <a:ea typeface="Inter" panose="020B0604020202020204" charset="0"/>
              </a:rPr>
              <a:t>martie</a:t>
            </a:r>
            <a:r>
              <a:rPr lang="fr-FR" sz="1200" dirty="0">
                <a:latin typeface="Inter" panose="020B0604020202020204" charset="0"/>
                <a:ea typeface="Inter" panose="020B0604020202020204" charset="0"/>
              </a:rPr>
              <a:t> 2021. </a:t>
            </a:r>
            <a:endParaRPr lang="en-US" sz="1200" spc="22" dirty="0">
              <a:solidFill>
                <a:srgbClr val="000000"/>
              </a:solidFill>
              <a:latin typeface="Inter" panose="020B0604020202020204" charset="0"/>
              <a:ea typeface="Inter" panose="020B0604020202020204" charset="0"/>
            </a:endParaRPr>
          </a:p>
        </p:txBody>
      </p:sp>
      <p:sp>
        <p:nvSpPr>
          <p:cNvPr id="9" name="TextBox 9"/>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10" name="TextBox 10"/>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1" name="TextBox 11"/>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3" name="TextBox 13"/>
          <p:cNvSpPr txBox="1"/>
          <p:nvPr/>
        </p:nvSpPr>
        <p:spPr>
          <a:xfrm>
            <a:off x="4309831" y="10123425"/>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5</a:t>
            </a:r>
          </a:p>
        </p:txBody>
      </p:sp>
      <p:sp>
        <p:nvSpPr>
          <p:cNvPr id="15"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
        <p:nvSpPr>
          <p:cNvPr id="16" name="Google Shape;13445;p77"/>
          <p:cNvSpPr/>
          <p:nvPr/>
        </p:nvSpPr>
        <p:spPr>
          <a:xfrm>
            <a:off x="6397041" y="8700801"/>
            <a:ext cx="474614" cy="542394"/>
          </a:xfrm>
          <a:custGeom>
            <a:avLst/>
            <a:gdLst/>
            <a:ahLst/>
            <a:cxnLst/>
            <a:rect l="l" t="t" r="r" b="b"/>
            <a:pathLst>
              <a:path w="18989" h="19062" extrusionOk="0">
                <a:moveTo>
                  <a:pt x="16200" y="1118"/>
                </a:moveTo>
                <a:cubicBezTo>
                  <a:pt x="16650" y="1118"/>
                  <a:pt x="17056" y="1391"/>
                  <a:pt x="17228" y="1807"/>
                </a:cubicBezTo>
                <a:cubicBezTo>
                  <a:pt x="17401" y="2224"/>
                  <a:pt x="17305" y="2705"/>
                  <a:pt x="16986" y="3024"/>
                </a:cubicBezTo>
                <a:cubicBezTo>
                  <a:pt x="16773" y="3238"/>
                  <a:pt x="16487" y="3351"/>
                  <a:pt x="16197" y="3351"/>
                </a:cubicBezTo>
                <a:cubicBezTo>
                  <a:pt x="16053" y="3351"/>
                  <a:pt x="15907" y="3323"/>
                  <a:pt x="15769" y="3266"/>
                </a:cubicBezTo>
                <a:cubicBezTo>
                  <a:pt x="15352" y="3094"/>
                  <a:pt x="15080" y="2686"/>
                  <a:pt x="15080" y="2235"/>
                </a:cubicBezTo>
                <a:cubicBezTo>
                  <a:pt x="15080" y="1617"/>
                  <a:pt x="15579" y="1118"/>
                  <a:pt x="16197" y="1118"/>
                </a:cubicBezTo>
                <a:cubicBezTo>
                  <a:pt x="16198" y="1118"/>
                  <a:pt x="16199" y="1118"/>
                  <a:pt x="16200" y="1118"/>
                </a:cubicBezTo>
                <a:close/>
                <a:moveTo>
                  <a:pt x="2794" y="4542"/>
                </a:moveTo>
                <a:cubicBezTo>
                  <a:pt x="3010" y="4542"/>
                  <a:pt x="3228" y="4584"/>
                  <a:pt x="3435" y="4669"/>
                </a:cubicBezTo>
                <a:cubicBezTo>
                  <a:pt x="4061" y="4929"/>
                  <a:pt x="4469" y="5541"/>
                  <a:pt x="4469" y="6218"/>
                </a:cubicBezTo>
                <a:cubicBezTo>
                  <a:pt x="4468" y="7143"/>
                  <a:pt x="3717" y="7891"/>
                  <a:pt x="2794" y="7893"/>
                </a:cubicBezTo>
                <a:lnTo>
                  <a:pt x="2792" y="7893"/>
                </a:lnTo>
                <a:cubicBezTo>
                  <a:pt x="2115" y="7893"/>
                  <a:pt x="1504" y="7483"/>
                  <a:pt x="1246" y="6857"/>
                </a:cubicBezTo>
                <a:cubicBezTo>
                  <a:pt x="986" y="6232"/>
                  <a:pt x="1129" y="5511"/>
                  <a:pt x="1609" y="5032"/>
                </a:cubicBezTo>
                <a:cubicBezTo>
                  <a:pt x="1930" y="4712"/>
                  <a:pt x="2358" y="4542"/>
                  <a:pt x="2794" y="4542"/>
                </a:cubicBezTo>
                <a:close/>
                <a:moveTo>
                  <a:pt x="10612" y="5660"/>
                </a:moveTo>
                <a:cubicBezTo>
                  <a:pt x="12152" y="5660"/>
                  <a:pt x="13405" y="6911"/>
                  <a:pt x="13405" y="8452"/>
                </a:cubicBezTo>
                <a:cubicBezTo>
                  <a:pt x="13405" y="9993"/>
                  <a:pt x="12151" y="11244"/>
                  <a:pt x="10612" y="11244"/>
                </a:cubicBezTo>
                <a:cubicBezTo>
                  <a:pt x="9073" y="11244"/>
                  <a:pt x="7820" y="9992"/>
                  <a:pt x="7820" y="8451"/>
                </a:cubicBezTo>
                <a:lnTo>
                  <a:pt x="7820" y="8451"/>
                </a:lnTo>
                <a:cubicBezTo>
                  <a:pt x="7820" y="6912"/>
                  <a:pt x="9071" y="5660"/>
                  <a:pt x="10612" y="5660"/>
                </a:cubicBezTo>
                <a:close/>
                <a:moveTo>
                  <a:pt x="5622" y="14631"/>
                </a:moveTo>
                <a:cubicBezTo>
                  <a:pt x="5766" y="14631"/>
                  <a:pt x="5912" y="14659"/>
                  <a:pt x="6050" y="14717"/>
                </a:cubicBezTo>
                <a:cubicBezTo>
                  <a:pt x="6467" y="14890"/>
                  <a:pt x="6739" y="15297"/>
                  <a:pt x="6739" y="15749"/>
                </a:cubicBezTo>
                <a:cubicBezTo>
                  <a:pt x="6739" y="16365"/>
                  <a:pt x="6239" y="16866"/>
                  <a:pt x="5623" y="16866"/>
                </a:cubicBezTo>
                <a:cubicBezTo>
                  <a:pt x="5170" y="16866"/>
                  <a:pt x="4764" y="16594"/>
                  <a:pt x="4590" y="16177"/>
                </a:cubicBezTo>
                <a:cubicBezTo>
                  <a:pt x="4418" y="15758"/>
                  <a:pt x="4514" y="15279"/>
                  <a:pt x="4832" y="14959"/>
                </a:cubicBezTo>
                <a:cubicBezTo>
                  <a:pt x="5046" y="14745"/>
                  <a:pt x="5332" y="14631"/>
                  <a:pt x="5622" y="14631"/>
                </a:cubicBezTo>
                <a:close/>
                <a:moveTo>
                  <a:pt x="16196" y="14595"/>
                </a:moveTo>
                <a:cubicBezTo>
                  <a:pt x="16412" y="14595"/>
                  <a:pt x="16630" y="14637"/>
                  <a:pt x="16838" y="14723"/>
                </a:cubicBezTo>
                <a:cubicBezTo>
                  <a:pt x="17464" y="14981"/>
                  <a:pt x="17872" y="15593"/>
                  <a:pt x="17872" y="16270"/>
                </a:cubicBezTo>
                <a:cubicBezTo>
                  <a:pt x="17870" y="17195"/>
                  <a:pt x="17122" y="17945"/>
                  <a:pt x="16197" y="17945"/>
                </a:cubicBezTo>
                <a:cubicBezTo>
                  <a:pt x="15518" y="17945"/>
                  <a:pt x="14908" y="17537"/>
                  <a:pt x="14648" y="16911"/>
                </a:cubicBezTo>
                <a:cubicBezTo>
                  <a:pt x="14390" y="16284"/>
                  <a:pt x="14533" y="15564"/>
                  <a:pt x="15011" y="15086"/>
                </a:cubicBezTo>
                <a:cubicBezTo>
                  <a:pt x="15332" y="14765"/>
                  <a:pt x="15761" y="14595"/>
                  <a:pt x="16196" y="14595"/>
                </a:cubicBezTo>
                <a:close/>
                <a:moveTo>
                  <a:pt x="16197" y="0"/>
                </a:moveTo>
                <a:cubicBezTo>
                  <a:pt x="14403" y="0"/>
                  <a:pt x="13344" y="2018"/>
                  <a:pt x="14351" y="3490"/>
                </a:cubicBezTo>
                <a:lnTo>
                  <a:pt x="12803" y="5215"/>
                </a:lnTo>
                <a:cubicBezTo>
                  <a:pt x="12132" y="4759"/>
                  <a:pt x="11370" y="4542"/>
                  <a:pt x="10617" y="4542"/>
                </a:cubicBezTo>
                <a:cubicBezTo>
                  <a:pt x="9218" y="4542"/>
                  <a:pt x="7847" y="5292"/>
                  <a:pt x="7138" y="6657"/>
                </a:cubicBezTo>
                <a:lnTo>
                  <a:pt x="5584" y="6295"/>
                </a:lnTo>
                <a:cubicBezTo>
                  <a:pt x="5627" y="4714"/>
                  <a:pt x="4354" y="3424"/>
                  <a:pt x="2794" y="3424"/>
                </a:cubicBezTo>
                <a:cubicBezTo>
                  <a:pt x="1253" y="3424"/>
                  <a:pt x="1" y="4677"/>
                  <a:pt x="1" y="6218"/>
                </a:cubicBezTo>
                <a:cubicBezTo>
                  <a:pt x="1" y="7758"/>
                  <a:pt x="1253" y="9009"/>
                  <a:pt x="2794" y="9009"/>
                </a:cubicBezTo>
                <a:cubicBezTo>
                  <a:pt x="3883" y="9008"/>
                  <a:pt x="4874" y="8373"/>
                  <a:pt x="5330" y="7383"/>
                </a:cubicBezTo>
                <a:lnTo>
                  <a:pt x="6771" y="7720"/>
                </a:lnTo>
                <a:cubicBezTo>
                  <a:pt x="6517" y="9048"/>
                  <a:pt x="6970" y="10414"/>
                  <a:pt x="7968" y="11329"/>
                </a:cubicBezTo>
                <a:lnTo>
                  <a:pt x="6382" y="13648"/>
                </a:lnTo>
                <a:cubicBezTo>
                  <a:pt x="6128" y="13556"/>
                  <a:pt x="5872" y="13513"/>
                  <a:pt x="5621" y="13513"/>
                </a:cubicBezTo>
                <a:cubicBezTo>
                  <a:pt x="4439" y="13513"/>
                  <a:pt x="3389" y="14472"/>
                  <a:pt x="3389" y="15748"/>
                </a:cubicBezTo>
                <a:cubicBezTo>
                  <a:pt x="3390" y="16981"/>
                  <a:pt x="4390" y="17981"/>
                  <a:pt x="5623" y="17982"/>
                </a:cubicBezTo>
                <a:cubicBezTo>
                  <a:pt x="7539" y="17982"/>
                  <a:pt x="8561" y="15717"/>
                  <a:pt x="7304" y="14279"/>
                </a:cubicBezTo>
                <a:lnTo>
                  <a:pt x="8890" y="11959"/>
                </a:lnTo>
                <a:cubicBezTo>
                  <a:pt x="9434" y="12227"/>
                  <a:pt x="10024" y="12360"/>
                  <a:pt x="10612" y="12360"/>
                </a:cubicBezTo>
                <a:cubicBezTo>
                  <a:pt x="11315" y="12360"/>
                  <a:pt x="12015" y="12171"/>
                  <a:pt x="12634" y="11795"/>
                </a:cubicBezTo>
                <a:lnTo>
                  <a:pt x="14240" y="14277"/>
                </a:lnTo>
                <a:cubicBezTo>
                  <a:pt x="12463" y="16023"/>
                  <a:pt x="13704" y="19061"/>
                  <a:pt x="16195" y="19061"/>
                </a:cubicBezTo>
                <a:cubicBezTo>
                  <a:pt x="17734" y="19061"/>
                  <a:pt x="18988" y="17810"/>
                  <a:pt x="18988" y="16270"/>
                </a:cubicBezTo>
                <a:cubicBezTo>
                  <a:pt x="18988" y="14674"/>
                  <a:pt x="17675" y="13475"/>
                  <a:pt x="16197" y="13475"/>
                </a:cubicBezTo>
                <a:cubicBezTo>
                  <a:pt x="15862" y="13475"/>
                  <a:pt x="15518" y="13537"/>
                  <a:pt x="15179" y="13670"/>
                </a:cubicBezTo>
                <a:lnTo>
                  <a:pt x="15179" y="13670"/>
                </a:lnTo>
                <a:lnTo>
                  <a:pt x="13502" y="11081"/>
                </a:lnTo>
                <a:cubicBezTo>
                  <a:pt x="14811" y="9646"/>
                  <a:pt x="14865" y="7465"/>
                  <a:pt x="13628" y="5968"/>
                </a:cubicBezTo>
                <a:lnTo>
                  <a:pt x="15191" y="4227"/>
                </a:lnTo>
                <a:cubicBezTo>
                  <a:pt x="15519" y="4393"/>
                  <a:pt x="15860" y="4469"/>
                  <a:pt x="16193" y="4469"/>
                </a:cubicBezTo>
                <a:cubicBezTo>
                  <a:pt x="17364" y="4469"/>
                  <a:pt x="18429" y="3526"/>
                  <a:pt x="18429" y="2233"/>
                </a:cubicBezTo>
                <a:cubicBezTo>
                  <a:pt x="18428" y="1000"/>
                  <a:pt x="17430" y="0"/>
                  <a:pt x="16197" y="0"/>
                </a:cubicBez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70108" cy="157167"/>
          </a:xfrm>
        </p:grpSpPr>
        <p:sp>
          <p:nvSpPr>
            <p:cNvPr id="5" name="Freeform 5"/>
            <p:cNvSpPr/>
            <p:nvPr/>
          </p:nvSpPr>
          <p:spPr>
            <a:xfrm>
              <a:off x="0" y="0"/>
              <a:ext cx="3870108" cy="157167"/>
            </a:xfrm>
            <a:custGeom>
              <a:avLst/>
              <a:gdLst/>
              <a:ahLst/>
              <a:cxnLst/>
              <a:rect l="l" t="t" r="r" b="b"/>
              <a:pathLst>
                <a:path w="3870108" h="157167">
                  <a:moveTo>
                    <a:pt x="0" y="0"/>
                  </a:moveTo>
                  <a:lnTo>
                    <a:pt x="3870108" y="0"/>
                  </a:lnTo>
                  <a:lnTo>
                    <a:pt x="3870108" y="157167"/>
                  </a:lnTo>
                  <a:lnTo>
                    <a:pt x="0" y="157167"/>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7" name="TextBox 7"/>
          <p:cNvSpPr txBox="1"/>
          <p:nvPr/>
        </p:nvSpPr>
        <p:spPr>
          <a:xfrm>
            <a:off x="567793" y="3104476"/>
            <a:ext cx="6424415" cy="5963171"/>
          </a:xfrm>
          <a:prstGeom prst="rect">
            <a:avLst/>
          </a:prstGeom>
        </p:spPr>
        <p:txBody>
          <a:bodyPr lIns="0" tIns="0" rIns="0" bIns="0" rtlCol="0" anchor="t">
            <a:spAutoFit/>
          </a:bodyPr>
          <a:lstStyle/>
          <a:p>
            <a:pPr algn="just">
              <a:lnSpc>
                <a:spcPts val="1544"/>
              </a:lnSpc>
            </a:pPr>
            <a:r>
              <a:rPr lang="en-US" sz="1200" b="1" spc="22" dirty="0">
                <a:solidFill>
                  <a:srgbClr val="000000"/>
                </a:solidFill>
                <a:latin typeface="Inter" panose="020B0604020202020204" charset="0"/>
                <a:ea typeface="Inter" panose="020B0604020202020204" charset="0"/>
              </a:rPr>
              <a:t>a. </a:t>
            </a:r>
            <a:r>
              <a:rPr lang="en-US" sz="1200" b="1" spc="22" dirty="0" err="1">
                <a:solidFill>
                  <a:srgbClr val="000000"/>
                </a:solidFill>
                <a:latin typeface="Inter" panose="020B0604020202020204" charset="0"/>
                <a:ea typeface="Inter" panose="020B0604020202020204" charset="0"/>
              </a:rPr>
              <a:t>În</a:t>
            </a:r>
            <a:r>
              <a:rPr lang="en-US" sz="1200" b="1" spc="22" dirty="0">
                <a:solidFill>
                  <a:srgbClr val="000000"/>
                </a:solidFill>
                <a:latin typeface="Inter" panose="020B0604020202020204" charset="0"/>
                <a:ea typeface="Inter" panose="020B0604020202020204" charset="0"/>
              </a:rPr>
              <a:t> </a:t>
            </a:r>
            <a:r>
              <a:rPr lang="en-US" sz="1200" b="1" spc="22" dirty="0" err="1">
                <a:solidFill>
                  <a:srgbClr val="000000"/>
                </a:solidFill>
                <a:latin typeface="Inter" panose="020B0604020202020204" charset="0"/>
                <a:ea typeface="Inter" panose="020B0604020202020204" charset="0"/>
              </a:rPr>
              <a:t>străinătate</a:t>
            </a:r>
            <a:r>
              <a:rPr lang="en-US" sz="1200" b="1" spc="22" dirty="0">
                <a:solidFill>
                  <a:srgbClr val="000000"/>
                </a:solidFill>
                <a:latin typeface="Inter" panose="020B0604020202020204" charset="0"/>
                <a:ea typeface="Inter" panose="020B0604020202020204" charset="0"/>
              </a:rPr>
              <a:t>:</a:t>
            </a:r>
          </a:p>
          <a:p>
            <a:pPr algn="just">
              <a:lnSpc>
                <a:spcPts val="1544"/>
              </a:lnSpc>
            </a:pPr>
            <a:endParaRPr lang="en-US" sz="1200" spc="22" dirty="0">
              <a:solidFill>
                <a:srgbClr val="000000"/>
              </a:solidFill>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Interferencias</a:t>
            </a:r>
            <a:r>
              <a:rPr lang="fr-FR" sz="1200" dirty="0">
                <a:latin typeface="Inter" panose="020B0604020202020204" charset="0"/>
                <a:ea typeface="Inter" panose="020B0604020202020204" charset="0"/>
              </a:rPr>
              <a:t> en la </a:t>
            </a:r>
            <a:r>
              <a:rPr lang="fr-FR" sz="1200" dirty="0" err="1">
                <a:latin typeface="Inter" panose="020B0604020202020204" charset="0"/>
                <a:ea typeface="Inter" panose="020B0604020202020204" charset="0"/>
              </a:rPr>
              <a:t>traducción</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español</a:t>
            </a:r>
            <a:r>
              <a:rPr lang="fr-FR" sz="1200" dirty="0">
                <a:latin typeface="Inter" panose="020B0604020202020204" charset="0"/>
                <a:ea typeface="Inter" panose="020B0604020202020204" charset="0"/>
              </a:rPr>
              <a:t> de los </a:t>
            </a:r>
            <a:r>
              <a:rPr lang="fr-FR" sz="1200" dirty="0" err="1">
                <a:latin typeface="Inter" panose="020B0604020202020204" charset="0"/>
                <a:ea typeface="Inter" panose="020B0604020202020204" charset="0"/>
              </a:rPr>
              <a:t>lexemas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cromáticos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presentes</a:t>
            </a:r>
            <a:r>
              <a:rPr lang="fr-FR" sz="1200" dirty="0">
                <a:latin typeface="Inter" panose="020B0604020202020204" charset="0"/>
                <a:ea typeface="Inter" panose="020B0604020202020204" charset="0"/>
              </a:rPr>
              <a:t> en la </a:t>
            </a:r>
            <a:r>
              <a:rPr lang="fr-FR" sz="1200" dirty="0" err="1">
                <a:latin typeface="Inter" panose="020B0604020202020204" charset="0"/>
                <a:ea typeface="Inter" panose="020B0604020202020204" charset="0"/>
              </a:rPr>
              <a:t>poesía</a:t>
            </a:r>
            <a:r>
              <a:rPr lang="fr-FR" sz="1200" dirty="0">
                <a:latin typeface="Inter" panose="020B0604020202020204" charset="0"/>
                <a:ea typeface="Inter" panose="020B0604020202020204" charset="0"/>
              </a:rPr>
              <a:t> de Eminescu,” LIMES 2021 </a:t>
            </a:r>
            <a:r>
              <a:rPr lang="fr-FR" sz="1200" dirty="0" err="1">
                <a:latin typeface="Inter" panose="020B0604020202020204" charset="0"/>
                <a:ea typeface="Inter" panose="020B0604020202020204" charset="0"/>
              </a:rPr>
              <a:t>Kolloquium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für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Promovierende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Promovierte</a:t>
            </a:r>
            <a:r>
              <a:rPr lang="fr-FR" sz="1200" dirty="0">
                <a:latin typeface="Inter" panose="020B0604020202020204" charset="0"/>
                <a:ea typeface="Inter" panose="020B0604020202020204" charset="0"/>
              </a:rPr>
              <a:t> der </a:t>
            </a:r>
            <a:r>
              <a:rPr lang="fr-FR" sz="1200" dirty="0" err="1">
                <a:latin typeface="Inter" panose="020B0604020202020204" charset="0"/>
                <a:ea typeface="Inter" panose="020B0604020202020204" charset="0"/>
              </a:rPr>
              <a:t>Romanischen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Sprachwissenschaft</a:t>
            </a:r>
            <a:r>
              <a:rPr lang="fr-FR" sz="1200" i="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Friedrich Schiller </a:t>
            </a:r>
            <a:r>
              <a:rPr lang="fr-FR" sz="1200" dirty="0" err="1">
                <a:latin typeface="Inter" panose="020B0604020202020204" charset="0"/>
                <a:ea typeface="Inter" panose="020B0604020202020204" charset="0"/>
              </a:rPr>
              <a:t>Universität</a:t>
            </a:r>
            <a:r>
              <a:rPr lang="fr-FR" sz="1200" dirty="0">
                <a:latin typeface="Inter" panose="020B0604020202020204" charset="0"/>
                <a:ea typeface="Inter" panose="020B0604020202020204" charset="0"/>
              </a:rPr>
              <a:t> Jena, Institut </a:t>
            </a:r>
            <a:r>
              <a:rPr lang="fr-FR" sz="1200" dirty="0" err="1">
                <a:latin typeface="Inter" panose="020B0604020202020204" charset="0"/>
                <a:ea typeface="Inter" panose="020B0604020202020204" charset="0"/>
              </a:rPr>
              <a:t>für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Romanistik</a:t>
            </a:r>
            <a:r>
              <a:rPr lang="fr-FR" sz="1200" dirty="0">
                <a:latin typeface="Inter" panose="020B0604020202020204" charset="0"/>
                <a:ea typeface="Inter" panose="020B0604020202020204" charset="0"/>
              </a:rPr>
              <a:t>, 25-27 </a:t>
            </a:r>
            <a:r>
              <a:rPr lang="fr-FR" sz="1200" dirty="0" err="1">
                <a:latin typeface="Inter" panose="020B0604020202020204" charset="0"/>
                <a:ea typeface="Inter" panose="020B0604020202020204" charset="0"/>
              </a:rPr>
              <a:t>martie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Crețu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Semnificația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termenilor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cromatici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proza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postumă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eminesciană</a:t>
            </a:r>
            <a:r>
              <a:rPr lang="fr-FR" sz="1200" dirty="0">
                <a:latin typeface="Inter" panose="020B0604020202020204" charset="0"/>
                <a:ea typeface="Inter" panose="020B0604020202020204" charset="0"/>
              </a:rPr>
              <a:t>,” Perspective </a:t>
            </a:r>
            <a:r>
              <a:rPr lang="fr-FR" sz="1200" dirty="0" err="1">
                <a:latin typeface="Inter" panose="020B0604020202020204" charset="0"/>
                <a:ea typeface="Inter" panose="020B0604020202020204" charset="0"/>
              </a:rPr>
              <a:t>asupra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României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Republicii</a:t>
            </a:r>
            <a:r>
              <a:rPr lang="fr-FR" sz="1200" dirty="0">
                <a:latin typeface="Inter" panose="020B0604020202020204" charset="0"/>
                <a:ea typeface="Inter" panose="020B0604020202020204" charset="0"/>
              </a:rPr>
              <a:t> Moldova/</a:t>
            </a:r>
            <a:r>
              <a:rPr lang="fr-FR" sz="1200" dirty="0" err="1">
                <a:latin typeface="Inter" panose="020B0604020202020204" charset="0"/>
                <a:ea typeface="Inter" panose="020B0604020202020204" charset="0"/>
              </a:rPr>
              <a:t>Perspektiven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auf</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Romänien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und</a:t>
            </a:r>
            <a:r>
              <a:rPr lang="fr-FR" sz="1200" dirty="0">
                <a:latin typeface="Inter" panose="020B0604020202020204" charset="0"/>
                <a:ea typeface="Inter" panose="020B0604020202020204" charset="0"/>
              </a:rPr>
              <a:t> die Moldau/Perspective on Romania and </a:t>
            </a:r>
            <a:r>
              <a:rPr lang="fr-FR" sz="1200" dirty="0" err="1">
                <a:latin typeface="Inter" panose="020B0604020202020204" charset="0"/>
                <a:ea typeface="Inter" panose="020B0604020202020204" charset="0"/>
              </a:rPr>
              <a:t>Moldavia</a:t>
            </a:r>
            <a:r>
              <a:rPr lang="fr-FR" sz="1200" dirty="0">
                <a:latin typeface="Inter" panose="020B0604020202020204" charset="0"/>
                <a:ea typeface="Inter" panose="020B0604020202020204" charset="0"/>
              </a:rPr>
              <a:t>, Friedrich Schiller </a:t>
            </a:r>
            <a:r>
              <a:rPr lang="fr-FR" sz="1200" dirty="0" err="1">
                <a:latin typeface="Inter" panose="020B0604020202020204" charset="0"/>
                <a:ea typeface="Inter" panose="020B0604020202020204" charset="0"/>
              </a:rPr>
              <a:t>Universität</a:t>
            </a:r>
            <a:r>
              <a:rPr lang="fr-FR" sz="1200" dirty="0">
                <a:latin typeface="Inter" panose="020B0604020202020204" charset="0"/>
                <a:ea typeface="Inter" panose="020B0604020202020204" charset="0"/>
              </a:rPr>
              <a:t> Jena, </a:t>
            </a:r>
            <a:r>
              <a:rPr lang="fr-FR" sz="1200" dirty="0" err="1">
                <a:latin typeface="Inter" panose="020B0604020202020204" charset="0"/>
                <a:ea typeface="Inter" panose="020B0604020202020204" charset="0"/>
              </a:rPr>
              <a:t>Philosophische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Fakultät</a:t>
            </a:r>
            <a:r>
              <a:rPr lang="fr-FR" sz="1200" dirty="0">
                <a:latin typeface="Inter" panose="020B0604020202020204" charset="0"/>
                <a:ea typeface="Inter" panose="020B0604020202020204" charset="0"/>
              </a:rPr>
              <a:t>, Institut </a:t>
            </a:r>
            <a:r>
              <a:rPr lang="fr-FR" sz="1200" dirty="0" err="1">
                <a:latin typeface="Inter" panose="020B0604020202020204" charset="0"/>
                <a:ea typeface="Inter" panose="020B0604020202020204" charset="0"/>
              </a:rPr>
              <a:t>für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Romanistik</a:t>
            </a:r>
            <a:r>
              <a:rPr lang="fr-FR" sz="1200" dirty="0">
                <a:latin typeface="Inter" panose="020B0604020202020204" charset="0"/>
                <a:ea typeface="Inter" panose="020B0604020202020204" charset="0"/>
              </a:rPr>
              <a:t>, 18-20 </a:t>
            </a:r>
            <a:r>
              <a:rPr lang="fr-FR" sz="1200" dirty="0" err="1">
                <a:latin typeface="Inter" panose="020B0604020202020204" charset="0"/>
                <a:ea typeface="Inter" panose="020B0604020202020204" charset="0"/>
              </a:rPr>
              <a:t>februarie</a:t>
            </a:r>
            <a:r>
              <a:rPr lang="fr-FR" sz="1200" dirty="0">
                <a:latin typeface="Inter" panose="020B0604020202020204" charset="0"/>
                <a:ea typeface="Inter" panose="020B0604020202020204" charset="0"/>
              </a:rPr>
              <a:t> 2021</a:t>
            </a:r>
            <a:r>
              <a:rPr lang="fr-FR" sz="1200" i="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Andreea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Dincă</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Bercuci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Mădălina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Chitez</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Capturing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phraseological</a:t>
            </a:r>
            <a:r>
              <a:rPr lang="fr-FR" sz="1200" dirty="0">
                <a:latin typeface="Inter" panose="020B0604020202020204" charset="0"/>
                <a:ea typeface="Inter" panose="020B0604020202020204" charset="0"/>
              </a:rPr>
              <a:t> profiles in ESP </a:t>
            </a:r>
            <a:r>
              <a:rPr lang="fr-FR" sz="1200" dirty="0" err="1">
                <a:latin typeface="Inter" panose="020B0604020202020204" charset="0"/>
                <a:ea typeface="Inter" panose="020B0604020202020204" charset="0"/>
              </a:rPr>
              <a:t>writing</a:t>
            </a:r>
            <a:r>
              <a:rPr lang="fr-FR" sz="1200" dirty="0">
                <a:latin typeface="Inter" panose="020B0604020202020204" charset="0"/>
                <a:ea typeface="Inter" panose="020B0604020202020204" charset="0"/>
              </a:rPr>
              <a:t>: a corpus-</a:t>
            </a:r>
            <a:r>
              <a:rPr lang="fr-FR" sz="1200" dirty="0" err="1">
                <a:latin typeface="Inter" panose="020B0604020202020204" charset="0"/>
                <a:ea typeface="Inter" panose="020B0604020202020204" charset="0"/>
              </a:rPr>
              <a:t>driven</a:t>
            </a:r>
            <a:r>
              <a:rPr lang="fr-FR" sz="1200" dirty="0">
                <a:latin typeface="Inter" panose="020B0604020202020204" charset="0"/>
                <a:ea typeface="Inter" panose="020B0604020202020204" charset="0"/>
              </a:rPr>
              <a:t> contrastive </a:t>
            </a:r>
            <a:r>
              <a:rPr lang="fr-FR" sz="1200" dirty="0" err="1">
                <a:latin typeface="Inter" panose="020B0604020202020204" charset="0"/>
                <a:ea typeface="Inter" panose="020B0604020202020204" charset="0"/>
              </a:rPr>
              <a:t>study</a:t>
            </a:r>
            <a:r>
              <a:rPr lang="fr-FR" sz="1200" dirty="0">
                <a:latin typeface="Inter" panose="020B0604020202020204" charset="0"/>
                <a:ea typeface="Inter" panose="020B0604020202020204" charset="0"/>
              </a:rPr>
              <a:t> of </a:t>
            </a:r>
            <a:r>
              <a:rPr lang="fr-FR" sz="1200" dirty="0" err="1">
                <a:latin typeface="Inter" panose="020B0604020202020204" charset="0"/>
                <a:ea typeface="Inter" panose="020B0604020202020204" charset="0"/>
              </a:rPr>
              <a:t>multiword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units</a:t>
            </a:r>
            <a:r>
              <a:rPr lang="fr-FR" sz="1200" dirty="0">
                <a:latin typeface="Inter" panose="020B0604020202020204" charset="0"/>
                <a:ea typeface="Inter" panose="020B0604020202020204" charset="0"/>
              </a:rPr>
              <a:t> in argumentative </a:t>
            </a:r>
            <a:r>
              <a:rPr lang="fr-FR" sz="1200" dirty="0" err="1">
                <a:latin typeface="Inter" panose="020B0604020202020204" charset="0"/>
                <a:ea typeface="Inter" panose="020B0604020202020204" charset="0"/>
              </a:rPr>
              <a:t>essays</a:t>
            </a:r>
            <a:r>
              <a:rPr lang="fr-FR" sz="1200" dirty="0">
                <a:latin typeface="Inter" panose="020B0604020202020204" charset="0"/>
                <a:ea typeface="Inter" panose="020B0604020202020204" charset="0"/>
              </a:rPr>
              <a:t>,” Corpus </a:t>
            </a:r>
            <a:r>
              <a:rPr lang="fr-FR" sz="1200" dirty="0" err="1">
                <a:latin typeface="Inter" panose="020B0604020202020204" charset="0"/>
                <a:ea typeface="Inter" panose="020B0604020202020204" charset="0"/>
              </a:rPr>
              <a:t>Linguistics</a:t>
            </a:r>
            <a:r>
              <a:rPr lang="fr-FR" sz="1200" dirty="0">
                <a:latin typeface="Inter" panose="020B0604020202020204" charset="0"/>
                <a:ea typeface="Inter" panose="020B0604020202020204" charset="0"/>
              </a:rPr>
              <a:t> 2021, </a:t>
            </a:r>
            <a:r>
              <a:rPr lang="fr-FR" sz="1200" dirty="0" err="1">
                <a:latin typeface="Inter" panose="020B0604020202020204" charset="0"/>
                <a:ea typeface="Inter" panose="020B0604020202020204" charset="0"/>
              </a:rPr>
              <a:t>University</a:t>
            </a:r>
            <a:r>
              <a:rPr lang="fr-FR" sz="1200" dirty="0">
                <a:latin typeface="Inter" panose="020B0604020202020204" charset="0"/>
                <a:ea typeface="Inter" panose="020B0604020202020204" charset="0"/>
              </a:rPr>
              <a:t> of Limerick, </a:t>
            </a:r>
            <a:r>
              <a:rPr lang="fr-FR" sz="1200" dirty="0" err="1">
                <a:latin typeface="Inter" panose="020B0604020202020204" charset="0"/>
                <a:ea typeface="Inter" panose="020B0604020202020204" charset="0"/>
              </a:rPr>
              <a:t>Irelanda</a:t>
            </a:r>
            <a:r>
              <a:rPr lang="fr-FR" sz="1200" dirty="0">
                <a:latin typeface="Inter" panose="020B0604020202020204" charset="0"/>
                <a:ea typeface="Inter" panose="020B0604020202020204" charset="0"/>
              </a:rPr>
              <a:t>, 13-16 </a:t>
            </a:r>
            <a:r>
              <a:rPr lang="fr-FR" sz="1200" dirty="0" err="1">
                <a:latin typeface="Inter" panose="020B0604020202020204" charset="0"/>
                <a:ea typeface="Inter" panose="020B0604020202020204" charset="0"/>
              </a:rPr>
              <a:t>iulie</a:t>
            </a:r>
            <a:r>
              <a:rPr lang="fr-FR" sz="1200" dirty="0">
                <a:latin typeface="Inter" panose="020B0604020202020204" charset="0"/>
                <a:ea typeface="Inter" panose="020B0604020202020204" charset="0"/>
              </a:rPr>
              <a:t> 2021. </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a:latin typeface="Inter" panose="020B0604020202020204" charset="0"/>
                <a:ea typeface="Inter" panose="020B0604020202020204" charset="0"/>
              </a:rPr>
              <a:t>Claudia </a:t>
            </a: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Doroholschi</a:t>
            </a:r>
            <a:r>
              <a:rPr lang="fr-FR" sz="1200" b="1" dirty="0">
                <a:latin typeface="Inter" panose="020B0604020202020204" charset="0"/>
                <a:ea typeface="Inter" panose="020B0604020202020204" charset="0"/>
              </a:rPr>
              <a:t>, Ana-Cristina </a:t>
            </a:r>
            <a:r>
              <a:rPr lang="fr-FR" sz="1200" b="1" dirty="0" err="1">
                <a:latin typeface="Inter" panose="020B0604020202020204" charset="0"/>
                <a:ea typeface="Inter" panose="020B0604020202020204" charset="0"/>
              </a:rPr>
              <a:t>Băniceru</a:t>
            </a:r>
            <a:r>
              <a:rPr lang="fr-FR" sz="1200" dirty="0">
                <a:latin typeface="Inter" panose="020B0604020202020204" charset="0"/>
                <a:ea typeface="Inter" panose="020B0604020202020204" charset="0"/>
              </a:rPr>
              <a:t>. “ How do </a:t>
            </a:r>
            <a:r>
              <a:rPr lang="fr-FR" sz="1200" dirty="0" err="1">
                <a:latin typeface="Inter" panose="020B0604020202020204" charset="0"/>
                <a:ea typeface="Inter" panose="020B0604020202020204" charset="0"/>
              </a:rPr>
              <a:t>writing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teachers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learn</a:t>
            </a:r>
            <a:r>
              <a:rPr lang="fr-FR" sz="1200" dirty="0">
                <a:latin typeface="Inter" panose="020B0604020202020204" charset="0"/>
                <a:ea typeface="Inter" panose="020B0604020202020204" charset="0"/>
              </a:rPr>
              <a:t> to </a:t>
            </a:r>
            <a:r>
              <a:rPr lang="fr-FR" sz="1200" dirty="0" err="1">
                <a:latin typeface="Inter" panose="020B0604020202020204" charset="0"/>
                <a:ea typeface="Inter" panose="020B0604020202020204" charset="0"/>
              </a:rPr>
              <a:t>teach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writing</a:t>
            </a:r>
            <a:r>
              <a:rPr lang="fr-FR" sz="1200" dirty="0">
                <a:latin typeface="Inter" panose="020B0604020202020204" charset="0"/>
                <a:ea typeface="Inter" panose="020B0604020202020204" charset="0"/>
              </a:rPr>
              <a:t>?,” VSB – </a:t>
            </a:r>
            <a:r>
              <a:rPr lang="fr-FR" sz="1200" dirty="0" err="1">
                <a:latin typeface="Inter" panose="020B0604020202020204" charset="0"/>
                <a:ea typeface="Inter" panose="020B0604020202020204" charset="0"/>
              </a:rPr>
              <a:t>Technical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University</a:t>
            </a:r>
            <a:r>
              <a:rPr lang="fr-FR" sz="1200" dirty="0">
                <a:latin typeface="Inter" panose="020B0604020202020204" charset="0"/>
                <a:ea typeface="Inter" panose="020B0604020202020204" charset="0"/>
              </a:rPr>
              <a:t> of Ostrava and </a:t>
            </a:r>
            <a:r>
              <a:rPr lang="fr-FR" sz="1200" dirty="0" err="1">
                <a:latin typeface="Inter" panose="020B0604020202020204" charset="0"/>
                <a:ea typeface="Inter" panose="020B0604020202020204" charset="0"/>
              </a:rPr>
              <a:t>Czech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Language</a:t>
            </a:r>
            <a:r>
              <a:rPr lang="fr-FR" sz="1200" dirty="0">
                <a:latin typeface="Inter" panose="020B0604020202020204" charset="0"/>
                <a:ea typeface="Inter" panose="020B0604020202020204" charset="0"/>
              </a:rPr>
              <a:t> Institute, </a:t>
            </a:r>
            <a:r>
              <a:rPr lang="fr-FR" sz="1200" dirty="0" err="1">
                <a:latin typeface="Inter" panose="020B0604020202020204" charset="0"/>
                <a:ea typeface="Inter" panose="020B0604020202020204" charset="0"/>
              </a:rPr>
              <a:t>Czech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Academy</a:t>
            </a:r>
            <a:r>
              <a:rPr lang="fr-FR" sz="1200" dirty="0">
                <a:latin typeface="Inter" panose="020B0604020202020204" charset="0"/>
                <a:ea typeface="Inter" panose="020B0604020202020204" charset="0"/>
              </a:rPr>
              <a:t> of Sciences, </a:t>
            </a:r>
            <a:r>
              <a:rPr lang="fr-FR" sz="1200" dirty="0" err="1">
                <a:latin typeface="Inter" panose="020B0604020202020204" charset="0"/>
                <a:ea typeface="Inter" panose="020B0604020202020204" charset="0"/>
              </a:rPr>
              <a:t>Cehia</a:t>
            </a:r>
            <a:r>
              <a:rPr lang="fr-FR" sz="1200" dirty="0">
                <a:latin typeface="Inter" panose="020B0604020202020204" charset="0"/>
                <a:ea typeface="Inter" panose="020B0604020202020204" charset="0"/>
              </a:rPr>
              <a:t> , 7-8 </a:t>
            </a:r>
            <a:r>
              <a:rPr lang="fr-FR" sz="1200" dirty="0" err="1">
                <a:latin typeface="Inter" panose="020B0604020202020204" charset="0"/>
                <a:ea typeface="Inter" panose="020B0604020202020204" charset="0"/>
              </a:rPr>
              <a:t>iulie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a:latin typeface="Inter" panose="020B0604020202020204" charset="0"/>
                <a:ea typeface="Inter" panose="020B0604020202020204" charset="0"/>
              </a:rPr>
              <a:t>Claudia </a:t>
            </a: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Doroholschi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Bercuci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și</a:t>
            </a:r>
            <a:r>
              <a:rPr lang="fr-FR" sz="1200" b="1" dirty="0">
                <a:latin typeface="Inter" panose="020B0604020202020204" charset="0"/>
                <a:ea typeface="Inter" panose="020B0604020202020204" charset="0"/>
              </a:rPr>
              <a:t> Andrei </a:t>
            </a:r>
            <a:r>
              <a:rPr lang="fr-FR" sz="1200" b="1" dirty="0" err="1">
                <a:latin typeface="Inter" panose="020B0604020202020204" charset="0"/>
                <a:ea typeface="Inter" panose="020B0604020202020204" charset="0"/>
              </a:rPr>
              <a:t>Stavilă</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 “’Stages’ of </a:t>
            </a:r>
            <a:r>
              <a:rPr lang="fr-FR" sz="1200" dirty="0" err="1">
                <a:latin typeface="Inter" panose="020B0604020202020204" charset="0"/>
                <a:ea typeface="Inter" panose="020B0604020202020204" charset="0"/>
              </a:rPr>
              <a:t>academic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writing</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diachronic</a:t>
            </a:r>
            <a:r>
              <a:rPr lang="fr-FR" sz="1200" dirty="0">
                <a:latin typeface="Inter" panose="020B0604020202020204" charset="0"/>
                <a:ea typeface="Inter" panose="020B0604020202020204" charset="0"/>
              </a:rPr>
              <a:t> corpus </a:t>
            </a:r>
            <a:r>
              <a:rPr lang="fr-FR" sz="1200" dirty="0" err="1">
                <a:latin typeface="Inter" panose="020B0604020202020204" charset="0"/>
                <a:ea typeface="Inter" panose="020B0604020202020204" charset="0"/>
              </a:rPr>
              <a:t>analysis</a:t>
            </a:r>
            <a:r>
              <a:rPr lang="fr-FR" sz="1200" dirty="0">
                <a:latin typeface="Inter" panose="020B0604020202020204" charset="0"/>
                <a:ea typeface="Inter" panose="020B0604020202020204" charset="0"/>
              </a:rPr>
              <a:t> of </a:t>
            </a:r>
            <a:r>
              <a:rPr lang="fr-FR" sz="1200" dirty="0" err="1">
                <a:latin typeface="Inter" panose="020B0604020202020204" charset="0"/>
                <a:ea typeface="Inter" panose="020B0604020202020204" charset="0"/>
              </a:rPr>
              <a:t>history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writing</a:t>
            </a:r>
            <a:r>
              <a:rPr lang="fr-FR" sz="1200" dirty="0">
                <a:latin typeface="Inter" panose="020B0604020202020204" charset="0"/>
                <a:ea typeface="Inter" panose="020B0604020202020204" charset="0"/>
              </a:rPr>
              <a:t> in English and </a:t>
            </a:r>
            <a:r>
              <a:rPr lang="fr-FR" sz="1200" dirty="0" err="1">
                <a:latin typeface="Inter" panose="020B0604020202020204" charset="0"/>
                <a:ea typeface="Inter" panose="020B0604020202020204" charset="0"/>
              </a:rPr>
              <a:t>Romanian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Norwegian</a:t>
            </a:r>
            <a:r>
              <a:rPr lang="fr-FR" sz="1200" dirty="0">
                <a:latin typeface="Inter" panose="020B0604020202020204" charset="0"/>
                <a:ea typeface="Inter" panose="020B0604020202020204" charset="0"/>
              </a:rPr>
              <a:t> Forum for English for </a:t>
            </a:r>
            <a:r>
              <a:rPr lang="fr-FR" sz="1200" dirty="0" err="1">
                <a:latin typeface="Inter" panose="020B0604020202020204" charset="0"/>
                <a:ea typeface="Inter" panose="020B0604020202020204" charset="0"/>
              </a:rPr>
              <a:t>Academic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Purposes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Olso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Norvegia</a:t>
            </a:r>
            <a:r>
              <a:rPr lang="fr-FR" sz="1200" dirty="0">
                <a:latin typeface="Inter" panose="020B0604020202020204" charset="0"/>
                <a:ea typeface="Inter" panose="020B0604020202020204" charset="0"/>
              </a:rPr>
              <a:t>, 3-4 </a:t>
            </a:r>
            <a:r>
              <a:rPr lang="fr-FR" sz="1200" dirty="0" err="1">
                <a:latin typeface="Inter" panose="020B0604020202020204" charset="0"/>
                <a:ea typeface="Inter" panose="020B0604020202020204" charset="0"/>
              </a:rPr>
              <a:t>iunie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Luminița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Frențiu</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TranslatingEurope</a:t>
            </a:r>
            <a:r>
              <a:rPr lang="fr-FR" sz="1200" dirty="0">
                <a:latin typeface="Inter" panose="020B0604020202020204" charset="0"/>
                <a:ea typeface="Inter" panose="020B0604020202020204" charset="0"/>
              </a:rPr>
              <a:t> Forum</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 Brussels, </a:t>
            </a:r>
            <a:r>
              <a:rPr lang="fr-FR" sz="1200" dirty="0" err="1">
                <a:latin typeface="Inter" panose="020B0604020202020204" charset="0"/>
                <a:ea typeface="Inter" panose="020B0604020202020204" charset="0"/>
              </a:rPr>
              <a:t>European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Comission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Directorate</a:t>
            </a:r>
            <a:r>
              <a:rPr lang="fr-FR" sz="1200" dirty="0">
                <a:latin typeface="Inter" panose="020B0604020202020204" charset="0"/>
                <a:ea typeface="Inter" panose="020B0604020202020204" charset="0"/>
              </a:rPr>
              <a:t>-General for Translation (DGT), </a:t>
            </a:r>
            <a:r>
              <a:rPr lang="fr-FR" sz="1200" dirty="0" err="1">
                <a:latin typeface="Inter" panose="020B0604020202020204" charset="0"/>
                <a:ea typeface="Inter" panose="020B0604020202020204" charset="0"/>
              </a:rPr>
              <a:t>noiembrie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Gaiţă</a:t>
            </a:r>
            <a:r>
              <a:rPr lang="fr-FR" sz="1200" dirty="0">
                <a:latin typeface="Inter" panose="020B0604020202020204" charset="0"/>
                <a:ea typeface="Inter" panose="020B0604020202020204" charset="0"/>
              </a:rPr>
              <a:t>. “La </a:t>
            </a:r>
            <a:r>
              <a:rPr lang="fr-FR" sz="1200" dirty="0" err="1">
                <a:latin typeface="Inter" panose="020B0604020202020204" charset="0"/>
                <a:ea typeface="Inter" panose="020B0604020202020204" charset="0"/>
              </a:rPr>
              <a:t>gamificación</a:t>
            </a:r>
            <a:r>
              <a:rPr lang="fr-FR" sz="1200" dirty="0">
                <a:latin typeface="Inter" panose="020B0604020202020204" charset="0"/>
                <a:ea typeface="Inter" panose="020B0604020202020204" charset="0"/>
              </a:rPr>
              <a:t> en la </a:t>
            </a:r>
            <a:r>
              <a:rPr lang="fr-FR" sz="1200" dirty="0" err="1">
                <a:latin typeface="Inter" panose="020B0604020202020204" charset="0"/>
                <a:ea typeface="Inter" panose="020B0604020202020204" charset="0"/>
              </a:rPr>
              <a:t>educación</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Conferinta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internationala</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doctoranzilor</a:t>
            </a:r>
            <a:r>
              <a:rPr lang="fr-FR" sz="1200" dirty="0">
                <a:latin typeface="Inter" panose="020B0604020202020204" charset="0"/>
                <a:ea typeface="Inter" panose="020B0604020202020204" charset="0"/>
              </a:rPr>
              <a:t>, XXII </a:t>
            </a:r>
            <a:r>
              <a:rPr lang="fr-FR" sz="1200" dirty="0" err="1">
                <a:latin typeface="Inter" panose="020B0604020202020204" charset="0"/>
                <a:ea typeface="Inter" panose="020B0604020202020204" charset="0"/>
              </a:rPr>
              <a:t>Jornadas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Iberoamericanas</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 Pécs </a:t>
            </a:r>
            <a:r>
              <a:rPr lang="fr-FR" sz="1200" dirty="0" err="1">
                <a:latin typeface="Inter" panose="020B0604020202020204" charset="0"/>
                <a:ea typeface="Inter" panose="020B0604020202020204" charset="0"/>
              </a:rPr>
              <a:t>şi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Budapesta</a:t>
            </a:r>
            <a:r>
              <a:rPr lang="fr-FR" sz="1200" dirty="0">
                <a:latin typeface="Inter" panose="020B0604020202020204" charset="0"/>
                <a:ea typeface="Inter" panose="020B0604020202020204" charset="0"/>
              </a:rPr>
              <a:t>, 9-11 </a:t>
            </a:r>
            <a:r>
              <a:rPr lang="fr-FR" sz="1200" dirty="0" err="1">
                <a:latin typeface="Inter" panose="020B0604020202020204" charset="0"/>
                <a:ea typeface="Inter" panose="020B0604020202020204" charset="0"/>
              </a:rPr>
              <a:t>noiembrie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cu</a:t>
            </a:r>
            <a:r>
              <a:rPr lang="fr-FR" sz="1200" dirty="0">
                <a:latin typeface="Inter" panose="020B0604020202020204" charset="0"/>
                <a:ea typeface="Inter" panose="020B0604020202020204" charset="0"/>
              </a:rPr>
              <a:t> Cristina </a:t>
            </a:r>
            <a:r>
              <a:rPr lang="fr-FR" sz="1200" dirty="0" err="1">
                <a:latin typeface="Inter" panose="020B0604020202020204" charset="0"/>
                <a:ea typeface="Inter" panose="020B0604020202020204" charset="0"/>
              </a:rPr>
              <a:t>Bleorțu</a:t>
            </a:r>
            <a:r>
              <a:rPr lang="fr-FR" sz="1200" dirty="0">
                <a:latin typeface="Inter" panose="020B0604020202020204" charset="0"/>
                <a:ea typeface="Inter" panose="020B0604020202020204" charset="0"/>
              </a:rPr>
              <a:t>, Paul </a:t>
            </a:r>
            <a:r>
              <a:rPr lang="fr-FR" sz="1200" dirty="0" err="1">
                <a:latin typeface="Inter" panose="020B0604020202020204" charset="0"/>
                <a:ea typeface="Inter" panose="020B0604020202020204" charset="0"/>
              </a:rPr>
              <a:t>Buzilă</a:t>
            </a:r>
            <a:r>
              <a:rPr lang="fr-FR" sz="1200" dirty="0">
                <a:latin typeface="Inter" panose="020B0604020202020204" charset="0"/>
                <a:ea typeface="Inter" panose="020B0604020202020204" charset="0"/>
              </a:rPr>
              <a:t>, Angela </a:t>
            </a:r>
            <a:r>
              <a:rPr lang="fr-FR" sz="1200" dirty="0" err="1">
                <a:latin typeface="Inter" panose="020B0604020202020204" charset="0"/>
                <a:ea typeface="Inter" panose="020B0604020202020204" charset="0"/>
              </a:rPr>
              <a:t>Roșca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Alina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Țiței</a:t>
            </a:r>
            <a:r>
              <a:rPr lang="fr-FR" sz="1200" dirty="0">
                <a:latin typeface="Inter" panose="020B0604020202020204" charset="0"/>
                <a:ea typeface="Inter" panose="020B0604020202020204" charset="0"/>
              </a:rPr>
              <a:t>). “El </a:t>
            </a:r>
            <a:r>
              <a:rPr lang="fr-FR" sz="1200" dirty="0" err="1">
                <a:latin typeface="Inter" panose="020B0604020202020204" charset="0"/>
                <a:ea typeface="Inter" panose="020B0604020202020204" charset="0"/>
              </a:rPr>
              <a:t>español</a:t>
            </a:r>
            <a:r>
              <a:rPr lang="fr-FR" sz="1200" dirty="0">
                <a:latin typeface="Inter" panose="020B0604020202020204" charset="0"/>
                <a:ea typeface="Inter" panose="020B0604020202020204" charset="0"/>
              </a:rPr>
              <a:t> en </a:t>
            </a:r>
            <a:r>
              <a:rPr lang="fr-FR" sz="1200" dirty="0" err="1">
                <a:latin typeface="Inter" panose="020B0604020202020204" charset="0"/>
                <a:ea typeface="Inter" panose="020B0604020202020204" charset="0"/>
              </a:rPr>
              <a:t>Rumanía</a:t>
            </a:r>
            <a:r>
              <a:rPr lang="fr-FR" sz="1200" dirty="0">
                <a:latin typeface="Inter" panose="020B0604020202020204" charset="0"/>
                <a:ea typeface="Inter" panose="020B0604020202020204" charset="0"/>
              </a:rPr>
              <a:t> y </a:t>
            </a:r>
            <a:r>
              <a:rPr lang="fr-FR" sz="1200" dirty="0" err="1">
                <a:latin typeface="Inter" panose="020B0604020202020204" charset="0"/>
                <a:ea typeface="Inter" panose="020B0604020202020204" charset="0"/>
              </a:rPr>
              <a:t>Moldavia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Simposio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virtual</a:t>
            </a:r>
            <a:r>
              <a:rPr lang="fr-FR" sz="1200" dirty="0">
                <a:latin typeface="Inter" panose="020B0604020202020204" charset="0"/>
                <a:ea typeface="Inter" panose="020B0604020202020204" charset="0"/>
              </a:rPr>
              <a:t> El </a:t>
            </a:r>
            <a:r>
              <a:rPr lang="fr-FR" sz="1200" dirty="0" err="1">
                <a:latin typeface="Inter" panose="020B0604020202020204" charset="0"/>
                <a:ea typeface="Inter" panose="020B0604020202020204" charset="0"/>
              </a:rPr>
              <a:t>español</a:t>
            </a:r>
            <a:r>
              <a:rPr lang="fr-FR" sz="1200" dirty="0">
                <a:latin typeface="Inter" panose="020B0604020202020204" charset="0"/>
                <a:ea typeface="Inter" panose="020B0604020202020204" charset="0"/>
              </a:rPr>
              <a:t> en Europa, </a:t>
            </a:r>
            <a:r>
              <a:rPr lang="fr-FR" sz="1200" dirty="0" err="1">
                <a:latin typeface="Inter" panose="020B0604020202020204" charset="0"/>
                <a:ea typeface="Inter" panose="020B0604020202020204" charset="0"/>
              </a:rPr>
              <a:t>Universität</a:t>
            </a:r>
            <a:r>
              <a:rPr lang="fr-FR" sz="1200" dirty="0">
                <a:latin typeface="Inter" panose="020B0604020202020204" charset="0"/>
                <a:ea typeface="Inter" panose="020B0604020202020204" charset="0"/>
              </a:rPr>
              <a:t> Heidelberg, Heidelberg Center for </a:t>
            </a:r>
            <a:r>
              <a:rPr lang="fr-FR" sz="1200" dirty="0" err="1">
                <a:latin typeface="Inter" panose="020B0604020202020204" charset="0"/>
                <a:ea typeface="Inter" panose="020B0604020202020204" charset="0"/>
              </a:rPr>
              <a:t>Ibero</a:t>
            </a:r>
            <a:r>
              <a:rPr lang="fr-FR" sz="1200" dirty="0">
                <a:latin typeface="Inter" panose="020B0604020202020204" charset="0"/>
                <a:ea typeface="Inter" panose="020B0604020202020204" charset="0"/>
              </a:rPr>
              <a:t>-American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Universität</a:t>
            </a:r>
            <a:r>
              <a:rPr lang="fr-FR" sz="1200" dirty="0">
                <a:latin typeface="Inter" panose="020B0604020202020204" charset="0"/>
                <a:ea typeface="Inter" panose="020B0604020202020204" charset="0"/>
              </a:rPr>
              <a:t> Zurich, Heidelberg, 21-23 </a:t>
            </a:r>
            <a:r>
              <a:rPr lang="fr-FR" sz="1200" dirty="0" err="1">
                <a:latin typeface="Inter" panose="020B0604020202020204" charset="0"/>
                <a:ea typeface="Inter" panose="020B0604020202020204" charset="0"/>
              </a:rPr>
              <a:t>iulie</a:t>
            </a:r>
            <a:r>
              <a:rPr lang="fr-FR" sz="1200" dirty="0">
                <a:latin typeface="Inter" panose="020B0604020202020204" charset="0"/>
                <a:ea typeface="Inter" panose="020B0604020202020204" charset="0"/>
              </a:rPr>
              <a:t> 2021</a:t>
            </a:r>
            <a:r>
              <a:rPr lang="fr-FR" sz="1200" b="1"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0"/>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cu</a:t>
            </a:r>
            <a:r>
              <a:rPr lang="fr-FR" sz="1200" dirty="0">
                <a:latin typeface="Inter" panose="020B0604020202020204" charset="0"/>
                <a:ea typeface="Inter" panose="020B0604020202020204" charset="0"/>
              </a:rPr>
              <a:t> Cristina </a:t>
            </a:r>
            <a:r>
              <a:rPr lang="fr-FR" sz="1200" dirty="0" err="1">
                <a:latin typeface="Inter" panose="020B0604020202020204" charset="0"/>
                <a:ea typeface="Inter" panose="020B0604020202020204" charset="0"/>
              </a:rPr>
              <a:t>Bleorțu</a:t>
            </a:r>
            <a:r>
              <a:rPr lang="fr-FR" sz="1200" dirty="0">
                <a:latin typeface="Inter" panose="020B0604020202020204" charset="0"/>
                <a:ea typeface="Inter" panose="020B0604020202020204" charset="0"/>
              </a:rPr>
              <a:t>, Paul </a:t>
            </a:r>
            <a:r>
              <a:rPr lang="fr-FR" sz="1200" dirty="0" err="1">
                <a:latin typeface="Inter" panose="020B0604020202020204" charset="0"/>
                <a:ea typeface="Inter" panose="020B0604020202020204" charset="0"/>
              </a:rPr>
              <a:t>Buzilă</a:t>
            </a:r>
            <a:r>
              <a:rPr lang="fr-FR" sz="1200" dirty="0">
                <a:latin typeface="Inter" panose="020B0604020202020204" charset="0"/>
                <a:ea typeface="Inter" panose="020B0604020202020204" charset="0"/>
              </a:rPr>
              <a:t>, Angela </a:t>
            </a:r>
            <a:r>
              <a:rPr lang="fr-FR" sz="1200" dirty="0" err="1">
                <a:latin typeface="Inter" panose="020B0604020202020204" charset="0"/>
                <a:ea typeface="Inter" panose="020B0604020202020204" charset="0"/>
              </a:rPr>
              <a:t>Roșca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Alina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Țiței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Spaniola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Republica</a:t>
            </a:r>
            <a:r>
              <a:rPr lang="fr-FR" sz="1200" dirty="0">
                <a:latin typeface="Inter" panose="020B0604020202020204" charset="0"/>
                <a:ea typeface="Inter" panose="020B0604020202020204" charset="0"/>
              </a:rPr>
              <a:t> Moldova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învățământul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primar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Colocviului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Științe</a:t>
            </a:r>
            <a:r>
              <a:rPr lang="fr-FR" sz="1200" dirty="0">
                <a:latin typeface="Inter" panose="020B0604020202020204" charset="0"/>
                <a:ea typeface="Inter" panose="020B0604020202020204" charset="0"/>
              </a:rPr>
              <a:t> ale </a:t>
            </a:r>
            <a:r>
              <a:rPr lang="fr-FR" sz="1200" dirty="0" err="1">
                <a:latin typeface="Inter" panose="020B0604020202020204" charset="0"/>
                <a:ea typeface="Inter" panose="020B0604020202020204" charset="0"/>
              </a:rPr>
              <a:t>Limbajului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Eugeniu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Coșeriu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ediția</a:t>
            </a:r>
            <a:r>
              <a:rPr lang="fr-FR" sz="1200" dirty="0">
                <a:latin typeface="Inter" panose="020B0604020202020204" charset="0"/>
                <a:ea typeface="Inter" panose="020B0604020202020204" charset="0"/>
              </a:rPr>
              <a:t> a XVI-a, </a:t>
            </a:r>
            <a:r>
              <a:rPr lang="fr-FR" sz="1200" dirty="0" err="1">
                <a:latin typeface="Inter" panose="020B0604020202020204" charset="0"/>
                <a:ea typeface="Inter" panose="020B0604020202020204" charset="0"/>
              </a:rPr>
              <a:t>Chișinău</a:t>
            </a:r>
            <a:r>
              <a:rPr lang="fr-FR" sz="1200" dirty="0">
                <a:latin typeface="Inter" panose="020B0604020202020204" charset="0"/>
                <a:ea typeface="Inter" panose="020B0604020202020204" charset="0"/>
              </a:rPr>
              <a:t>, Moldova,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Stat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Moldova, </a:t>
            </a:r>
            <a:r>
              <a:rPr lang="fr-FR" sz="1200" dirty="0" err="1">
                <a:latin typeface="Inter" panose="020B0604020202020204" charset="0"/>
                <a:ea typeface="Inter" panose="020B0604020202020204" charset="0"/>
              </a:rPr>
              <a:t>Chișinău</a:t>
            </a:r>
            <a:r>
              <a:rPr lang="fr-FR" sz="1200" dirty="0">
                <a:latin typeface="Inter" panose="020B0604020202020204" charset="0"/>
                <a:ea typeface="Inter" panose="020B0604020202020204" charset="0"/>
              </a:rPr>
              <a:t>, 24-25 </a:t>
            </a:r>
            <a:r>
              <a:rPr lang="fr-FR" sz="1200" dirty="0" err="1">
                <a:latin typeface="Inter" panose="020B0604020202020204" charset="0"/>
                <a:ea typeface="Inter" panose="020B0604020202020204" charset="0"/>
              </a:rPr>
              <a:t>septembrie</a:t>
            </a:r>
            <a:r>
              <a:rPr lang="fr-FR" sz="1200" dirty="0">
                <a:latin typeface="Inter" panose="020B0604020202020204" charset="0"/>
                <a:ea typeface="Inter" panose="020B0604020202020204" charset="0"/>
              </a:rPr>
              <a:t> 2021.</a:t>
            </a:r>
            <a:endParaRPr lang="en-US" sz="1200" spc="22" dirty="0">
              <a:solidFill>
                <a:srgbClr val="000000"/>
              </a:solidFill>
              <a:latin typeface="Inter" panose="020B0604020202020204" charset="0"/>
              <a:ea typeface="Inter" panose="020B0604020202020204" charset="0"/>
            </a:endParaRPr>
          </a:p>
        </p:txBody>
      </p:sp>
      <p:sp>
        <p:nvSpPr>
          <p:cNvPr id="9" name="TextBox 9"/>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10" name="TextBox 10"/>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1" name="TextBox 11"/>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3" name="TextBox 13"/>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6</a:t>
            </a:r>
            <a:endParaRPr lang="en-US" sz="1103" spc="22" dirty="0">
              <a:solidFill>
                <a:srgbClr val="164F84"/>
              </a:solidFill>
              <a:latin typeface="Inter Bold"/>
            </a:endParaRPr>
          </a:p>
        </p:txBody>
      </p:sp>
      <p:sp>
        <p:nvSpPr>
          <p:cNvPr id="15"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extLst>
      <p:ext uri="{BB962C8B-B14F-4D97-AF65-F5344CB8AC3E}">
        <p14:creationId xmlns:p14="http://schemas.microsoft.com/office/powerpoint/2010/main" val="148549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70108" cy="157167"/>
          </a:xfrm>
        </p:grpSpPr>
        <p:sp>
          <p:nvSpPr>
            <p:cNvPr id="5" name="Freeform 5"/>
            <p:cNvSpPr/>
            <p:nvPr/>
          </p:nvSpPr>
          <p:spPr>
            <a:xfrm>
              <a:off x="0" y="0"/>
              <a:ext cx="3870108" cy="157167"/>
            </a:xfrm>
            <a:custGeom>
              <a:avLst/>
              <a:gdLst/>
              <a:ahLst/>
              <a:cxnLst/>
              <a:rect l="l" t="t" r="r" b="b"/>
              <a:pathLst>
                <a:path w="3870108" h="157167">
                  <a:moveTo>
                    <a:pt x="0" y="0"/>
                  </a:moveTo>
                  <a:lnTo>
                    <a:pt x="3870108" y="0"/>
                  </a:lnTo>
                  <a:lnTo>
                    <a:pt x="3870108" y="157167"/>
                  </a:lnTo>
                  <a:lnTo>
                    <a:pt x="0" y="157167"/>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7" name="TextBox 7"/>
          <p:cNvSpPr txBox="1"/>
          <p:nvPr/>
        </p:nvSpPr>
        <p:spPr>
          <a:xfrm>
            <a:off x="567793" y="3104476"/>
            <a:ext cx="6424415" cy="6540252"/>
          </a:xfrm>
          <a:prstGeom prst="rect">
            <a:avLst/>
          </a:prstGeom>
        </p:spPr>
        <p:txBody>
          <a:bodyPr lIns="0" tIns="0" rIns="0" bIns="0" rtlCol="0" anchor="t">
            <a:spAutoFit/>
          </a:bodyPr>
          <a:lstStyle/>
          <a:p>
            <a:pPr algn="just">
              <a:lnSpc>
                <a:spcPts val="1544"/>
              </a:lnSpc>
            </a:pPr>
            <a:r>
              <a:rPr lang="en-US" sz="1200" b="1" spc="22" dirty="0">
                <a:solidFill>
                  <a:srgbClr val="000000"/>
                </a:solidFill>
                <a:latin typeface="Inter" panose="020B0604020202020204" charset="0"/>
                <a:ea typeface="Inter" panose="020B0604020202020204" charset="0"/>
              </a:rPr>
              <a:t>a. </a:t>
            </a:r>
            <a:r>
              <a:rPr lang="en-US" sz="1200" b="1" spc="22" dirty="0" err="1">
                <a:solidFill>
                  <a:srgbClr val="000000"/>
                </a:solidFill>
                <a:latin typeface="Inter" panose="020B0604020202020204" charset="0"/>
                <a:ea typeface="Inter" panose="020B0604020202020204" charset="0"/>
              </a:rPr>
              <a:t>În</a:t>
            </a:r>
            <a:r>
              <a:rPr lang="en-US" sz="1200" b="1" spc="22" dirty="0">
                <a:solidFill>
                  <a:srgbClr val="000000"/>
                </a:solidFill>
                <a:latin typeface="Inter" panose="020B0604020202020204" charset="0"/>
                <a:ea typeface="Inter" panose="020B0604020202020204" charset="0"/>
              </a:rPr>
              <a:t> </a:t>
            </a:r>
            <a:r>
              <a:rPr lang="en-US" sz="1200" b="1" spc="22" dirty="0" err="1">
                <a:solidFill>
                  <a:srgbClr val="000000"/>
                </a:solidFill>
                <a:latin typeface="Inter" panose="020B0604020202020204" charset="0"/>
                <a:ea typeface="Inter" panose="020B0604020202020204" charset="0"/>
              </a:rPr>
              <a:t>străinătate</a:t>
            </a:r>
            <a:r>
              <a:rPr lang="en-US" sz="1200" b="1" spc="22" dirty="0">
                <a:solidFill>
                  <a:srgbClr val="000000"/>
                </a:solidFill>
                <a:latin typeface="Inter" panose="020B0604020202020204" charset="0"/>
                <a:ea typeface="Inter" panose="020B0604020202020204" charset="0"/>
              </a:rPr>
              <a:t>:</a:t>
            </a:r>
          </a:p>
          <a:p>
            <a:pPr algn="just">
              <a:lnSpc>
                <a:spcPts val="1544"/>
              </a:lnSpc>
            </a:pPr>
            <a:endParaRPr lang="ro-RO" sz="1200" spc="22" dirty="0">
              <a:solidFill>
                <a:srgbClr val="000000"/>
              </a:solidFill>
              <a:latin typeface="Inter" panose="020B0604020202020204" charset="0"/>
              <a:ea typeface="Inter" panose="020B0604020202020204" charset="0"/>
            </a:endParaRPr>
          </a:p>
          <a:p>
            <a:pPr indent="269875" algn="just">
              <a:lnSpc>
                <a:spcPts val="1540"/>
              </a:lnSpc>
              <a:buFont typeface="+mj-lt"/>
              <a:buAutoNum type="arabicPeriod" startAt="29"/>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keynote</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“Mariana Enriquez. </a:t>
            </a:r>
            <a:r>
              <a:rPr lang="fr-FR" sz="1200" i="1" dirty="0">
                <a:latin typeface="Inter" panose="020B0604020202020204" charset="0"/>
                <a:ea typeface="Inter" panose="020B0604020202020204" charset="0"/>
              </a:rPr>
              <a:t>Las </a:t>
            </a:r>
            <a:r>
              <a:rPr lang="fr-FR" sz="1200" i="1" dirty="0" err="1">
                <a:latin typeface="Inter" panose="020B0604020202020204" charset="0"/>
                <a:ea typeface="Inter" panose="020B0604020202020204" charset="0"/>
              </a:rPr>
              <a:t>cosas</a:t>
            </a:r>
            <a:r>
              <a:rPr lang="fr-FR" sz="1200" i="1" dirty="0">
                <a:latin typeface="Inter" panose="020B0604020202020204" charset="0"/>
                <a:ea typeface="Inter" panose="020B0604020202020204" charset="0"/>
              </a:rPr>
              <a:t> que </a:t>
            </a:r>
            <a:r>
              <a:rPr lang="fr-FR" sz="1200" i="1" dirty="0" err="1">
                <a:latin typeface="Inter" panose="020B0604020202020204" charset="0"/>
                <a:ea typeface="Inter" panose="020B0604020202020204" charset="0"/>
              </a:rPr>
              <a:t>perdimos</a:t>
            </a:r>
            <a:r>
              <a:rPr lang="fr-FR" sz="1200" i="1" dirty="0">
                <a:latin typeface="Inter" panose="020B0604020202020204" charset="0"/>
                <a:ea typeface="Inter" panose="020B0604020202020204" charset="0"/>
              </a:rPr>
              <a:t> en el </a:t>
            </a:r>
            <a:r>
              <a:rPr lang="fr-FR" sz="1200" i="1" dirty="0" err="1">
                <a:latin typeface="Inter" panose="020B0604020202020204" charset="0"/>
                <a:ea typeface="Inter" panose="020B0604020202020204" charset="0"/>
              </a:rPr>
              <a:t>fuego</a:t>
            </a:r>
            <a:r>
              <a:rPr lang="fr-FR" sz="1200" dirty="0">
                <a:latin typeface="Inter" panose="020B0604020202020204" charset="0"/>
                <a:ea typeface="Inter" panose="020B0604020202020204" charset="0"/>
              </a:rPr>
              <a:t>,” La </a:t>
            </a:r>
            <a:r>
              <a:rPr lang="fr-FR" sz="1200" dirty="0" err="1">
                <a:latin typeface="Inter" panose="020B0604020202020204" charset="0"/>
                <a:ea typeface="Inter" panose="020B0604020202020204" charset="0"/>
              </a:rPr>
              <a:t>Seminario</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posgrado</a:t>
            </a:r>
            <a:r>
              <a:rPr lang="fr-FR" sz="1200" dirty="0">
                <a:latin typeface="Inter" panose="020B0604020202020204" charset="0"/>
                <a:ea typeface="Inter" panose="020B0604020202020204" charset="0"/>
              </a:rPr>
              <a:t> Alma </a:t>
            </a:r>
            <a:r>
              <a:rPr lang="fr-FR" sz="1200" dirty="0" err="1">
                <a:latin typeface="Inter" panose="020B0604020202020204" charset="0"/>
                <a:ea typeface="Inter" panose="020B0604020202020204" charset="0"/>
              </a:rPr>
              <a:t>América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coordonat</a:t>
            </a:r>
            <a:r>
              <a:rPr lang="fr-FR" sz="1200" dirty="0">
                <a:latin typeface="Inter" panose="020B0604020202020204" charset="0"/>
                <a:ea typeface="Inter" panose="020B0604020202020204" charset="0"/>
              </a:rPr>
              <a:t> de Eva </a:t>
            </a:r>
            <a:r>
              <a:rPr lang="fr-FR" sz="1200" dirty="0" err="1">
                <a:latin typeface="Inter" panose="020B0604020202020204" charset="0"/>
                <a:ea typeface="Inter" panose="020B0604020202020204" charset="0"/>
              </a:rPr>
              <a:t>Valcárcel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Coruña</a:t>
            </a:r>
            <a:r>
              <a:rPr lang="fr-FR" sz="1200" dirty="0">
                <a:latin typeface="Inter" panose="020B0604020202020204" charset="0"/>
                <a:ea typeface="Inter" panose="020B0604020202020204" charset="0"/>
              </a:rPr>
              <a:t>, 9 aprilie-7 mai 2021. </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9"/>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keynote</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Reconfiguraciones</a:t>
            </a:r>
            <a:r>
              <a:rPr lang="fr-FR" sz="1200" dirty="0">
                <a:latin typeface="Inter" panose="020B0604020202020204" charset="0"/>
                <a:ea typeface="Inter" panose="020B0604020202020204" charset="0"/>
              </a:rPr>
              <a:t> de la </a:t>
            </a:r>
            <a:r>
              <a:rPr lang="fr-FR" sz="1200" dirty="0" err="1">
                <a:latin typeface="Inter" panose="020B0604020202020204" charset="0"/>
                <a:ea typeface="Inter" panose="020B0604020202020204" charset="0"/>
              </a:rPr>
              <a:t>maternidad</a:t>
            </a:r>
            <a:r>
              <a:rPr lang="fr-FR" sz="1200" dirty="0">
                <a:latin typeface="Inter" panose="020B0604020202020204" charset="0"/>
                <a:ea typeface="Inter" panose="020B0604020202020204" charset="0"/>
              </a:rPr>
              <a:t> en la </a:t>
            </a:r>
            <a:r>
              <a:rPr lang="fr-FR" sz="1200" dirty="0" err="1">
                <a:latin typeface="Inter" panose="020B0604020202020204" charset="0"/>
                <a:ea typeface="Inter" panose="020B0604020202020204" charset="0"/>
              </a:rPr>
              <a:t>literatura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siglo</a:t>
            </a:r>
            <a:r>
              <a:rPr lang="fr-FR" sz="1200" dirty="0">
                <a:latin typeface="Inter" panose="020B0604020202020204" charset="0"/>
                <a:ea typeface="Inter" panose="020B0604020202020204" charset="0"/>
              </a:rPr>
              <a:t> XXI.” La </a:t>
            </a:r>
            <a:r>
              <a:rPr lang="fr-FR" sz="1200" dirty="0" err="1">
                <a:latin typeface="Inter" panose="020B0604020202020204" charset="0"/>
                <a:ea typeface="Inter" panose="020B0604020202020204" charset="0"/>
              </a:rPr>
              <a:t>Encontro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Interuniversitarios</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Doutoramento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Estudos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Literarios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Coruña</a:t>
            </a:r>
            <a:r>
              <a:rPr lang="fr-FR" sz="1200" dirty="0">
                <a:latin typeface="Inter" panose="020B0604020202020204" charset="0"/>
                <a:ea typeface="Inter" panose="020B0604020202020204" charset="0"/>
              </a:rPr>
              <a:t>, 28 </a:t>
            </a:r>
            <a:r>
              <a:rPr lang="fr-FR" sz="1200" dirty="0" err="1">
                <a:latin typeface="Inter" panose="020B0604020202020204" charset="0"/>
                <a:ea typeface="Inter" panose="020B0604020202020204" charset="0"/>
              </a:rPr>
              <a:t>octombrie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9"/>
            </a:pPr>
            <a:r>
              <a:rPr lang="fr-FR" sz="1200" b="1" dirty="0" err="1">
                <a:latin typeface="Inter" panose="020B0604020202020204" charset="0"/>
                <a:ea typeface="Inter" panose="020B0604020202020204" charset="0"/>
              </a:rPr>
              <a:t>Ilinca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Ilian</a:t>
            </a:r>
            <a:r>
              <a:rPr lang="fr-FR" sz="1200" dirty="0">
                <a:latin typeface="Inter" panose="020B0604020202020204" charset="0"/>
                <a:ea typeface="Inter" panose="020B0604020202020204" charset="0"/>
              </a:rPr>
              <a:t>. “Pablo Neruda en </a:t>
            </a:r>
            <a:r>
              <a:rPr lang="fr-FR" sz="1200" dirty="0" err="1">
                <a:latin typeface="Inter" panose="020B0604020202020204" charset="0"/>
                <a:ea typeface="Inter" panose="020B0604020202020204" charset="0"/>
              </a:rPr>
              <a:t>Rumania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Colocviul</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Encrucijadas</a:t>
            </a:r>
            <a:r>
              <a:rPr lang="fr-FR" sz="1200" i="1" dirty="0">
                <a:latin typeface="Inter" panose="020B0604020202020204" charset="0"/>
                <a:ea typeface="Inter" panose="020B0604020202020204" charset="0"/>
              </a:rPr>
              <a:t> – </a:t>
            </a:r>
            <a:r>
              <a:rPr lang="fr-FR" sz="1200" i="1" dirty="0" err="1">
                <a:latin typeface="Inter" panose="020B0604020202020204" charset="0"/>
                <a:ea typeface="Inter" panose="020B0604020202020204" charset="0"/>
              </a:rPr>
              <a:t>Coloquio</a:t>
            </a:r>
            <a:r>
              <a:rPr lang="fr-FR" sz="1200" i="1" dirty="0">
                <a:latin typeface="Inter" panose="020B0604020202020204" charset="0"/>
                <a:ea typeface="Inter" panose="020B0604020202020204" charset="0"/>
              </a:rPr>
              <a:t> Internacional de </a:t>
            </a:r>
            <a:r>
              <a:rPr lang="fr-FR" sz="1200" i="1" dirty="0" err="1">
                <a:latin typeface="Inter" panose="020B0604020202020204" charset="0"/>
                <a:ea typeface="Inter" panose="020B0604020202020204" charset="0"/>
              </a:rPr>
              <a:t>Hispanistas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Centroeuropeos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Szeged, 12-13 </a:t>
            </a:r>
            <a:r>
              <a:rPr lang="fr-FR" sz="1200" dirty="0" err="1">
                <a:latin typeface="Inter" panose="020B0604020202020204" charset="0"/>
                <a:ea typeface="Inter" panose="020B0604020202020204" charset="0"/>
              </a:rPr>
              <a:t>noiembrie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9"/>
            </a:pPr>
            <a:r>
              <a:rPr lang="fr-FR" sz="1200" b="1" dirty="0">
                <a:latin typeface="Inter" panose="020B0604020202020204" charset="0"/>
                <a:ea typeface="Inter" panose="020B0604020202020204" charset="0"/>
              </a:rPr>
              <a:t>Irina Diana </a:t>
            </a:r>
            <a:r>
              <a:rPr lang="fr-FR" sz="1200" b="1" dirty="0" err="1">
                <a:latin typeface="Inter" panose="020B0604020202020204" charset="0"/>
                <a:ea typeface="Inter" panose="020B0604020202020204" charset="0"/>
              </a:rPr>
              <a:t>Mădroane</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cu</a:t>
            </a:r>
            <a:r>
              <a:rPr lang="fr-FR" sz="1200" dirty="0">
                <a:latin typeface="Inter" panose="020B0604020202020204" charset="0"/>
                <a:ea typeface="Inter" panose="020B0604020202020204" charset="0"/>
              </a:rPr>
              <a:t> Alexandru I. </a:t>
            </a:r>
            <a:r>
              <a:rPr lang="fr-FR" sz="1200" dirty="0" err="1">
                <a:latin typeface="Inter" panose="020B0604020202020204" charset="0"/>
                <a:ea typeface="Inter" panose="020B0604020202020204" charset="0"/>
              </a:rPr>
              <a:t>Cârlan</a:t>
            </a:r>
            <a:r>
              <a:rPr lang="fr-FR" sz="1200" dirty="0">
                <a:latin typeface="Inter" panose="020B0604020202020204" charset="0"/>
                <a:ea typeface="Inter" panose="020B0604020202020204" charset="0"/>
              </a:rPr>
              <a:t>)</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keynote</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“(Im)</a:t>
            </a:r>
            <a:r>
              <a:rPr lang="fr-FR" sz="1200" dirty="0" err="1">
                <a:latin typeface="Inter" panose="020B0604020202020204" charset="0"/>
                <a:ea typeface="Inter" panose="020B0604020202020204" charset="0"/>
              </a:rPr>
              <a:t>mobility</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low-skilled</a:t>
            </a:r>
            <a:r>
              <a:rPr lang="fr-FR" sz="1200" dirty="0">
                <a:latin typeface="Inter" panose="020B0604020202020204" charset="0"/>
                <a:ea typeface="Inter" panose="020B0604020202020204" charset="0"/>
              </a:rPr>
              <a:t> migration in </a:t>
            </a:r>
            <a:r>
              <a:rPr lang="fr-FR" sz="1200" dirty="0" err="1">
                <a:latin typeface="Inter" panose="020B0604020202020204" charset="0"/>
                <a:ea typeface="Inter" panose="020B0604020202020204" charset="0"/>
              </a:rPr>
              <a:t>Romanian</a:t>
            </a:r>
            <a:r>
              <a:rPr lang="fr-FR" sz="1200" dirty="0">
                <a:latin typeface="Inter" panose="020B0604020202020204" charset="0"/>
                <a:ea typeface="Inter" panose="020B0604020202020204" charset="0"/>
              </a:rPr>
              <a:t> media </a:t>
            </a:r>
            <a:r>
              <a:rPr lang="fr-FR" sz="1200" dirty="0" err="1">
                <a:latin typeface="Inter" panose="020B0604020202020204" charset="0"/>
                <a:ea typeface="Inter" panose="020B0604020202020204" charset="0"/>
              </a:rPr>
              <a:t>discourse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Mobility</a:t>
            </a:r>
            <a:r>
              <a:rPr lang="fr-FR" sz="1200" dirty="0">
                <a:latin typeface="Inter" panose="020B0604020202020204" charset="0"/>
                <a:ea typeface="Inter" panose="020B0604020202020204" charset="0"/>
              </a:rPr>
              <a:t> and Migration Inside </a:t>
            </a:r>
            <a:r>
              <a:rPr lang="fr-FR" sz="1200" dirty="0" err="1">
                <a:latin typeface="Inter" panose="020B0604020202020204" charset="0"/>
                <a:ea typeface="Inter" panose="020B0604020202020204" charset="0"/>
              </a:rPr>
              <a:t>European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Borders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organizată</a:t>
            </a:r>
            <a:r>
              <a:rPr lang="fr-FR" sz="1200" dirty="0">
                <a:latin typeface="Inter" panose="020B0604020202020204" charset="0"/>
                <a:ea typeface="Inter" panose="020B0604020202020204" charset="0"/>
              </a:rPr>
              <a:t> de UNAIE, </a:t>
            </a:r>
            <a:r>
              <a:rPr lang="fr-FR" sz="1200" dirty="0" err="1">
                <a:latin typeface="Inter" panose="020B0604020202020204" charset="0"/>
                <a:ea typeface="Inter" panose="020B0604020202020204" charset="0"/>
              </a:rPr>
              <a:t>Italia</a:t>
            </a:r>
            <a:r>
              <a:rPr lang="fr-FR" sz="1200" dirty="0">
                <a:latin typeface="Inter" panose="020B0604020202020204" charset="0"/>
                <a:ea typeface="Inter" panose="020B0604020202020204" charset="0"/>
              </a:rPr>
              <a:t>, 19-20 </a:t>
            </a:r>
            <a:r>
              <a:rPr lang="fr-FR" sz="1200" dirty="0" err="1">
                <a:latin typeface="Inter" panose="020B0604020202020204" charset="0"/>
                <a:ea typeface="Inter" panose="020B0604020202020204" charset="0"/>
              </a:rPr>
              <a:t>februarie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9"/>
            </a:pPr>
            <a:r>
              <a:rPr lang="fr-FR" sz="1200" b="1" dirty="0">
                <a:latin typeface="Inter" panose="020B0604020202020204" charset="0"/>
                <a:ea typeface="Inter" panose="020B0604020202020204" charset="0"/>
              </a:rPr>
              <a:t>Irina Diana </a:t>
            </a:r>
            <a:r>
              <a:rPr lang="fr-FR" sz="1200" b="1" dirty="0" err="1">
                <a:latin typeface="Inter" panose="020B0604020202020204" charset="0"/>
                <a:ea typeface="Inter" panose="020B0604020202020204" charset="0"/>
              </a:rPr>
              <a:t>Mădroane</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împreună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cu</a:t>
            </a:r>
            <a:r>
              <a:rPr lang="fr-FR" sz="1200" dirty="0">
                <a:latin typeface="Inter" panose="020B0604020202020204" charset="0"/>
                <a:ea typeface="Inter" panose="020B0604020202020204" charset="0"/>
              </a:rPr>
              <a:t> Alexandru I. </a:t>
            </a:r>
            <a:r>
              <a:rPr lang="fr-FR" sz="1200" dirty="0" err="1">
                <a:latin typeface="Inter" panose="020B0604020202020204" charset="0"/>
                <a:ea typeface="Inter" panose="020B0604020202020204" charset="0"/>
              </a:rPr>
              <a:t>Cârlan</a:t>
            </a:r>
            <a:r>
              <a:rPr lang="fr-FR" sz="1200" dirty="0">
                <a:latin typeface="Inter" panose="020B0604020202020204" charset="0"/>
                <a:ea typeface="Inter" panose="020B0604020202020204" charset="0"/>
              </a:rPr>
              <a:t>). “Claim-</a:t>
            </a:r>
            <a:r>
              <a:rPr lang="fr-FR" sz="1200" dirty="0" err="1">
                <a:latin typeface="Inter" panose="020B0604020202020204" charset="0"/>
                <a:ea typeface="Inter" panose="020B0604020202020204" charset="0"/>
              </a:rPr>
              <a:t>making</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political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responsibility</a:t>
            </a:r>
            <a:r>
              <a:rPr lang="fr-FR" sz="1200" dirty="0">
                <a:latin typeface="Inter" panose="020B0604020202020204" charset="0"/>
                <a:ea typeface="Inter" panose="020B0604020202020204" charset="0"/>
              </a:rPr>
              <a:t> attribution in the construction of a public </a:t>
            </a:r>
            <a:r>
              <a:rPr lang="fr-FR" sz="1200" dirty="0" err="1">
                <a:latin typeface="Inter" panose="020B0604020202020204" charset="0"/>
                <a:ea typeface="Inter" panose="020B0604020202020204" charset="0"/>
              </a:rPr>
              <a:t>problem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during</a:t>
            </a:r>
            <a:r>
              <a:rPr lang="fr-FR" sz="1200" dirty="0">
                <a:latin typeface="Inter" panose="020B0604020202020204" charset="0"/>
                <a:ea typeface="Inter" panose="020B0604020202020204" charset="0"/>
              </a:rPr>
              <a:t> the COVID-19 </a:t>
            </a:r>
            <a:r>
              <a:rPr lang="fr-FR" sz="1200" dirty="0" err="1">
                <a:latin typeface="Inter" panose="020B0604020202020204" charset="0"/>
                <a:ea typeface="Inter" panose="020B0604020202020204" charset="0"/>
              </a:rPr>
              <a:t>lockdown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Citizens</a:t>
            </a:r>
            <a:r>
              <a:rPr lang="fr-FR" sz="1200" dirty="0">
                <a:latin typeface="Inter" panose="020B0604020202020204" charset="0"/>
                <a:ea typeface="Inter" panose="020B0604020202020204" charset="0"/>
              </a:rPr>
              <a:t>, experts and institutions: </a:t>
            </a:r>
            <a:r>
              <a:rPr lang="fr-FR" sz="1200" dirty="0" err="1">
                <a:latin typeface="Inter" panose="020B0604020202020204" charset="0"/>
                <a:ea typeface="Inter" panose="020B0604020202020204" charset="0"/>
              </a:rPr>
              <a:t>Empirical</a:t>
            </a:r>
            <a:r>
              <a:rPr lang="fr-FR" sz="1200" dirty="0">
                <a:latin typeface="Inter" panose="020B0604020202020204" charset="0"/>
                <a:ea typeface="Inter" panose="020B0604020202020204" charset="0"/>
              </a:rPr>
              <a:t> analyses of public </a:t>
            </a:r>
            <a:r>
              <a:rPr lang="fr-FR" sz="1200" dirty="0" err="1">
                <a:latin typeface="Inter" panose="020B0604020202020204" charset="0"/>
                <a:ea typeface="Inter" panose="020B0604020202020204" charset="0"/>
              </a:rPr>
              <a:t>policy</a:t>
            </a:r>
            <a:r>
              <a:rPr lang="fr-FR" sz="1200" dirty="0">
                <a:latin typeface="Inter" panose="020B0604020202020204" charset="0"/>
                <a:ea typeface="Inter" panose="020B0604020202020204" charset="0"/>
              </a:rPr>
              <a:t> argumentation, workshop COST Action CA17132 – APPLY,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Louvain, </a:t>
            </a:r>
            <a:r>
              <a:rPr lang="fr-FR" sz="1200" dirty="0" err="1">
                <a:latin typeface="Inter" panose="020B0604020202020204" charset="0"/>
                <a:ea typeface="Inter" panose="020B0604020202020204" charset="0"/>
              </a:rPr>
              <a:t>Belgia</a:t>
            </a:r>
            <a:r>
              <a:rPr lang="fr-FR" sz="1200" dirty="0">
                <a:latin typeface="Inter" panose="020B0604020202020204" charset="0"/>
                <a:ea typeface="Inter" panose="020B0604020202020204" charset="0"/>
              </a:rPr>
              <a:t>, 31 </a:t>
            </a:r>
            <a:r>
              <a:rPr lang="fr-FR" sz="1200" dirty="0" err="1">
                <a:latin typeface="Inter" panose="020B0604020202020204" charset="0"/>
                <a:ea typeface="Inter" panose="020B0604020202020204" charset="0"/>
              </a:rPr>
              <a:t>ianuarie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9"/>
            </a:pPr>
            <a:r>
              <a:rPr lang="fr-FR" sz="1200" b="1" dirty="0">
                <a:latin typeface="Inter" panose="020B0604020202020204" charset="0"/>
                <a:ea typeface="Inter" panose="020B0604020202020204" charset="0"/>
              </a:rPr>
              <a:t>Irina Diana </a:t>
            </a:r>
            <a:r>
              <a:rPr lang="fr-FR" sz="1200" b="1" dirty="0" err="1">
                <a:latin typeface="Inter" panose="020B0604020202020204" charset="0"/>
                <a:ea typeface="Inter" panose="020B0604020202020204" charset="0"/>
              </a:rPr>
              <a:t>Mădroane</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Shame</a:t>
            </a:r>
            <a:r>
              <a:rPr lang="fr-FR" sz="1200" dirty="0">
                <a:latin typeface="Inter" panose="020B0604020202020204" charset="0"/>
                <a:ea typeface="Inter" panose="020B0604020202020204" charset="0"/>
              </a:rPr>
              <a:t>, (Dis)</a:t>
            </a:r>
            <a:r>
              <a:rPr lang="fr-FR" sz="1200" dirty="0" err="1">
                <a:latin typeface="Inter" panose="020B0604020202020204" charset="0"/>
                <a:ea typeface="Inter" panose="020B0604020202020204" charset="0"/>
              </a:rPr>
              <a:t>Empowerment</a:t>
            </a:r>
            <a:r>
              <a:rPr lang="fr-FR" sz="1200" dirty="0">
                <a:latin typeface="Inter" panose="020B0604020202020204" charset="0"/>
                <a:ea typeface="Inter" panose="020B0604020202020204" charset="0"/>
              </a:rPr>
              <a:t> and </a:t>
            </a:r>
            <a:r>
              <a:rPr lang="fr-FR" sz="1200" dirty="0" err="1">
                <a:latin typeface="Inter" panose="020B0604020202020204" charset="0"/>
                <a:ea typeface="Inter" panose="020B0604020202020204" charset="0"/>
              </a:rPr>
              <a:t>Resistance</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Diasporic</a:t>
            </a:r>
            <a:r>
              <a:rPr lang="fr-FR" sz="1200" dirty="0">
                <a:latin typeface="Inter" panose="020B0604020202020204" charset="0"/>
                <a:ea typeface="Inter" panose="020B0604020202020204" charset="0"/>
              </a:rPr>
              <a:t> Media: </a:t>
            </a:r>
            <a:r>
              <a:rPr lang="fr-FR" sz="1200" dirty="0" err="1">
                <a:latin typeface="Inter" panose="020B0604020202020204" charset="0"/>
                <a:ea typeface="Inter" panose="020B0604020202020204" charset="0"/>
              </a:rPr>
              <a:t>Romanian</a:t>
            </a:r>
            <a:r>
              <a:rPr lang="fr-FR" sz="1200" dirty="0">
                <a:latin typeface="Inter" panose="020B0604020202020204" charset="0"/>
                <a:ea typeface="Inter" panose="020B0604020202020204" charset="0"/>
              </a:rPr>
              <a:t> Transnational Migrants’ Reclassification </a:t>
            </a:r>
            <a:r>
              <a:rPr lang="fr-FR" sz="1200" dirty="0" err="1">
                <a:latin typeface="Inter" panose="020B0604020202020204" charset="0"/>
                <a:ea typeface="Inter" panose="020B0604020202020204" charset="0"/>
              </a:rPr>
              <a:t>Struggles</a:t>
            </a:r>
            <a:r>
              <a:rPr lang="fr-FR" sz="1200" dirty="0">
                <a:latin typeface="Inter" panose="020B0604020202020204" charset="0"/>
                <a:ea typeface="Inter" panose="020B0604020202020204" charset="0"/>
              </a:rPr>
              <a:t>,” 71st </a:t>
            </a:r>
            <a:r>
              <a:rPr lang="fr-FR" sz="1200" dirty="0" err="1">
                <a:latin typeface="Inter" panose="020B0604020202020204" charset="0"/>
                <a:ea typeface="Inter" panose="020B0604020202020204" charset="0"/>
              </a:rPr>
              <a:t>Annual</a:t>
            </a:r>
            <a:r>
              <a:rPr lang="fr-FR" sz="1200" dirty="0">
                <a:latin typeface="Inter" panose="020B0604020202020204" charset="0"/>
                <a:ea typeface="Inter" panose="020B0604020202020204" charset="0"/>
              </a:rPr>
              <a:t> ICA (International Communication Association) </a:t>
            </a:r>
            <a:r>
              <a:rPr lang="fr-FR" sz="1200" dirty="0" err="1">
                <a:latin typeface="Inter" panose="020B0604020202020204" charset="0"/>
                <a:ea typeface="Inter" panose="020B0604020202020204" charset="0"/>
              </a:rPr>
              <a:t>Conference</a:t>
            </a:r>
            <a:r>
              <a:rPr lang="fr-FR" sz="1200" dirty="0">
                <a:latin typeface="Inter" panose="020B0604020202020204" charset="0"/>
                <a:ea typeface="Inter" panose="020B0604020202020204" charset="0"/>
              </a:rPr>
              <a:t>, 27-31 mai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9"/>
            </a:pP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Marcu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“Les mots qui tranchent dans la </a:t>
            </a:r>
            <a:r>
              <a:rPr lang="fr-FR" sz="1200" dirty="0" err="1">
                <a:latin typeface="Inter" panose="020B0604020202020204" charset="0"/>
                <a:ea typeface="Inter" panose="020B0604020202020204" charset="0"/>
              </a:rPr>
              <a:t>literature</a:t>
            </a:r>
            <a:r>
              <a:rPr lang="fr-FR" sz="1200" dirty="0">
                <a:latin typeface="Inter" panose="020B0604020202020204" charset="0"/>
                <a:ea typeface="Inter" panose="020B0604020202020204" charset="0"/>
              </a:rPr>
              <a:t> des descendants des harkis, ”</a:t>
            </a:r>
            <a:r>
              <a:rPr lang="fr-FR" sz="1200" dirty="0" err="1">
                <a:latin typeface="Inter" panose="020B0604020202020204" charset="0"/>
                <a:ea typeface="Inter" panose="020B0604020202020204" charset="0"/>
              </a:rPr>
              <a:t>Seminar</a:t>
            </a:r>
            <a:r>
              <a:rPr lang="fr-FR" sz="1200" dirty="0">
                <a:latin typeface="Inter" panose="020B0604020202020204" charset="0"/>
                <a:ea typeface="Inter" panose="020B0604020202020204" charset="0"/>
              </a:rPr>
              <a:t> “Journée d’études „ Mots qui tranchent (écrire l’excès),” Université de Reims Champagne-Ardenne,  12 mai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29"/>
            </a:pPr>
            <a:r>
              <a:rPr lang="fr-FR" sz="1200" b="1" dirty="0" err="1">
                <a:latin typeface="Inter" panose="020B0604020202020204" charset="0"/>
                <a:ea typeface="Inter" panose="020B0604020202020204" charset="0"/>
              </a:rPr>
              <a:t>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Marcu</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“Représentation des villes portuaires de la Mer Noire dans </a:t>
            </a:r>
            <a:r>
              <a:rPr lang="fr-FR" sz="1200" i="1" dirty="0" err="1">
                <a:latin typeface="Inter" panose="020B0604020202020204" charset="0"/>
                <a:ea typeface="Inter" panose="020B0604020202020204" charset="0"/>
              </a:rPr>
              <a:t>Toate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pânzele</a:t>
            </a:r>
            <a:r>
              <a:rPr lang="fr-FR" sz="1200" i="1" dirty="0">
                <a:latin typeface="Inter" panose="020B0604020202020204" charset="0"/>
                <a:ea typeface="Inter" panose="020B0604020202020204" charset="0"/>
              </a:rPr>
              <a:t> sus !</a:t>
            </a:r>
            <a:r>
              <a:rPr lang="fr-FR" sz="1200" dirty="0">
                <a:latin typeface="Inter" panose="020B0604020202020204" charset="0"/>
                <a:ea typeface="Inter" panose="020B0604020202020204" charset="0"/>
              </a:rPr>
              <a:t> et </a:t>
            </a:r>
            <a:r>
              <a:rPr lang="fr-FR" sz="1200" i="1" dirty="0">
                <a:latin typeface="Inter" panose="020B0604020202020204" charset="0"/>
                <a:ea typeface="Inter" panose="020B0604020202020204" charset="0"/>
              </a:rPr>
              <a:t>Un port la </a:t>
            </a:r>
            <a:r>
              <a:rPr lang="fr-FR" sz="1200" i="1" dirty="0" err="1">
                <a:latin typeface="Inter" panose="020B0604020202020204" charset="0"/>
                <a:ea typeface="Inter" panose="020B0604020202020204" charset="0"/>
              </a:rPr>
              <a:t>răsărit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de Radu </a:t>
            </a:r>
            <a:r>
              <a:rPr lang="fr-FR" sz="1200" dirty="0" err="1">
                <a:latin typeface="Inter" panose="020B0604020202020204" charset="0"/>
                <a:ea typeface="Inter" panose="020B0604020202020204" charset="0"/>
              </a:rPr>
              <a:t>Tudoran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Colocviu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internaţional</a:t>
            </a:r>
            <a:r>
              <a:rPr lang="fr-FR" sz="1200" dirty="0">
                <a:latin typeface="Inter" panose="020B0604020202020204" charset="0"/>
                <a:ea typeface="Inter" panose="020B0604020202020204" charset="0"/>
              </a:rPr>
              <a:t> “La mer Noire comme espace littéraire et culturel (II) : peuples et communautés. Black </a:t>
            </a:r>
            <a:r>
              <a:rPr lang="fr-FR" sz="1200" dirty="0" err="1">
                <a:latin typeface="Inter" panose="020B0604020202020204" charset="0"/>
                <a:ea typeface="Inter" panose="020B0604020202020204" charset="0"/>
              </a:rPr>
              <a:t>Sea</a:t>
            </a:r>
            <a:r>
              <a:rPr lang="fr-FR" sz="1200" dirty="0">
                <a:latin typeface="Inter" panose="020B0604020202020204" charset="0"/>
                <a:ea typeface="Inter" panose="020B0604020202020204" charset="0"/>
              </a:rPr>
              <a:t> as </a:t>
            </a:r>
            <a:r>
              <a:rPr lang="fr-FR" sz="1200" dirty="0" err="1">
                <a:latin typeface="Inter" panose="020B0604020202020204" charset="0"/>
                <a:ea typeface="Inter" panose="020B0604020202020204" charset="0"/>
              </a:rPr>
              <a:t>literary</a:t>
            </a:r>
            <a:r>
              <a:rPr lang="fr-FR" sz="1200" dirty="0">
                <a:latin typeface="Inter" panose="020B0604020202020204" charset="0"/>
                <a:ea typeface="Inter" panose="020B0604020202020204" charset="0"/>
              </a:rPr>
              <a:t> and cultural </a:t>
            </a:r>
            <a:r>
              <a:rPr lang="fr-FR" sz="1200" dirty="0" err="1">
                <a:latin typeface="Inter" panose="020B0604020202020204" charset="0"/>
                <a:ea typeface="Inter" panose="020B0604020202020204" charset="0"/>
              </a:rPr>
              <a:t>space</a:t>
            </a:r>
            <a:r>
              <a:rPr lang="fr-FR" sz="1200" dirty="0">
                <a:latin typeface="Inter" panose="020B0604020202020204" charset="0"/>
                <a:ea typeface="Inter" panose="020B0604020202020204" charset="0"/>
              </a:rPr>
              <a:t> (II): peoples and </a:t>
            </a:r>
            <a:r>
              <a:rPr lang="fr-FR" sz="1200" dirty="0" err="1">
                <a:latin typeface="Inter" panose="020B0604020202020204" charset="0"/>
                <a:ea typeface="Inter" panose="020B0604020202020204" charset="0"/>
              </a:rPr>
              <a:t>communities</a:t>
            </a:r>
            <a:r>
              <a:rPr lang="fr-FR" sz="1200" dirty="0">
                <a:latin typeface="Inter" panose="020B0604020202020204" charset="0"/>
                <a:ea typeface="Inter" panose="020B0604020202020204" charset="0"/>
              </a:rPr>
              <a:t>,”  Institut de littérature de l’Académie bulgare des sciences, Sofia, Bulgarie,  Département d’études romanes de l’Université de Sofia « Saint Clément d’Ohrid », Bulgarie;  Aix-Marseille Université, Aix-en-Provence, Marseille, France;  Université d’État Ilia, Tbilissi, Géorgie;  Institut national des langues et </a:t>
            </a:r>
            <a:r>
              <a:rPr lang="fr-FR" sz="1200" dirty="0" err="1">
                <a:latin typeface="Inter" panose="020B0604020202020204" charset="0"/>
                <a:ea typeface="Inter" panose="020B0604020202020204" charset="0"/>
              </a:rPr>
              <a:t>civilisatiions</a:t>
            </a:r>
            <a:r>
              <a:rPr lang="fr-FR" sz="1200" dirty="0">
                <a:latin typeface="Inter" panose="020B0604020202020204" charset="0"/>
                <a:ea typeface="Inter" panose="020B0604020202020204" charset="0"/>
              </a:rPr>
              <a:t> orientales (</a:t>
            </a:r>
            <a:r>
              <a:rPr lang="fr-FR" sz="1200" dirty="0" err="1">
                <a:latin typeface="Inter" panose="020B0604020202020204" charset="0"/>
                <a:ea typeface="Inter" panose="020B0604020202020204" charset="0"/>
              </a:rPr>
              <a:t>INaLCO</a:t>
            </a:r>
            <a:r>
              <a:rPr lang="fr-FR" sz="1200" dirty="0">
                <a:latin typeface="Inter" panose="020B0604020202020204" charset="0"/>
                <a:ea typeface="Inter" panose="020B0604020202020204" charset="0"/>
              </a:rPr>
              <a:t>), Paris, France, 26 – 28 </a:t>
            </a:r>
            <a:r>
              <a:rPr lang="fr-FR" sz="1200" dirty="0" err="1">
                <a:latin typeface="Inter" panose="020B0604020202020204" charset="0"/>
                <a:ea typeface="Inter" panose="020B0604020202020204" charset="0"/>
              </a:rPr>
              <a:t>aprilie</a:t>
            </a:r>
            <a:r>
              <a:rPr lang="fr-FR" sz="1200" dirty="0">
                <a:latin typeface="Inter" panose="020B0604020202020204" charset="0"/>
                <a:ea typeface="Inter" panose="020B0604020202020204" charset="0"/>
              </a:rPr>
              <a:t> 2021.</a:t>
            </a:r>
            <a:endParaRPr lang="en-US" sz="1000" spc="22" dirty="0">
              <a:solidFill>
                <a:srgbClr val="000000"/>
              </a:solidFill>
              <a:latin typeface="Inter" panose="020B0604020202020204" charset="0"/>
              <a:ea typeface="Inter" panose="020B0604020202020204" charset="0"/>
            </a:endParaRPr>
          </a:p>
        </p:txBody>
      </p:sp>
      <p:sp>
        <p:nvSpPr>
          <p:cNvPr id="9" name="TextBox 9"/>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10" name="TextBox 10"/>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1" name="TextBox 11"/>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3" name="TextBox 13"/>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7</a:t>
            </a:r>
            <a:endParaRPr lang="en-US" sz="1103" spc="22" dirty="0">
              <a:solidFill>
                <a:srgbClr val="164F84"/>
              </a:solidFill>
              <a:latin typeface="Inter Bold"/>
            </a:endParaRPr>
          </a:p>
        </p:txBody>
      </p:sp>
      <p:sp>
        <p:nvSpPr>
          <p:cNvPr id="15"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spTree>
    <p:extLst>
      <p:ext uri="{BB962C8B-B14F-4D97-AF65-F5344CB8AC3E}">
        <p14:creationId xmlns:p14="http://schemas.microsoft.com/office/powerpoint/2010/main" val="2258880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70108" cy="157167"/>
          </a:xfrm>
        </p:grpSpPr>
        <p:sp>
          <p:nvSpPr>
            <p:cNvPr id="5" name="Freeform 5"/>
            <p:cNvSpPr/>
            <p:nvPr/>
          </p:nvSpPr>
          <p:spPr>
            <a:xfrm>
              <a:off x="0" y="0"/>
              <a:ext cx="3870108" cy="157167"/>
            </a:xfrm>
            <a:custGeom>
              <a:avLst/>
              <a:gdLst/>
              <a:ahLst/>
              <a:cxnLst/>
              <a:rect l="l" t="t" r="r" b="b"/>
              <a:pathLst>
                <a:path w="3870108" h="157167">
                  <a:moveTo>
                    <a:pt x="0" y="0"/>
                  </a:moveTo>
                  <a:lnTo>
                    <a:pt x="3870108" y="0"/>
                  </a:lnTo>
                  <a:lnTo>
                    <a:pt x="3870108" y="157167"/>
                  </a:lnTo>
                  <a:lnTo>
                    <a:pt x="0" y="157167"/>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7" name="TextBox 7"/>
          <p:cNvSpPr txBox="1"/>
          <p:nvPr/>
        </p:nvSpPr>
        <p:spPr>
          <a:xfrm>
            <a:off x="571466" y="3077884"/>
            <a:ext cx="6424415" cy="6155531"/>
          </a:xfrm>
          <a:prstGeom prst="rect">
            <a:avLst/>
          </a:prstGeom>
        </p:spPr>
        <p:txBody>
          <a:bodyPr lIns="0" tIns="0" rIns="0" bIns="0" rtlCol="0" anchor="t">
            <a:spAutoFit/>
          </a:bodyPr>
          <a:lstStyle/>
          <a:p>
            <a:pPr algn="just">
              <a:lnSpc>
                <a:spcPts val="1544"/>
              </a:lnSpc>
            </a:pPr>
            <a:r>
              <a:rPr lang="en-US" sz="1200" b="1" spc="22" dirty="0">
                <a:solidFill>
                  <a:srgbClr val="000000"/>
                </a:solidFill>
                <a:latin typeface="Inter" panose="020B0604020202020204" charset="0"/>
                <a:ea typeface="Inter" panose="020B0604020202020204" charset="0"/>
              </a:rPr>
              <a:t>a. </a:t>
            </a:r>
            <a:r>
              <a:rPr lang="en-US" sz="1200" b="1" spc="22" dirty="0" err="1">
                <a:solidFill>
                  <a:srgbClr val="000000"/>
                </a:solidFill>
                <a:latin typeface="Inter" panose="020B0604020202020204" charset="0"/>
                <a:ea typeface="Inter" panose="020B0604020202020204" charset="0"/>
              </a:rPr>
              <a:t>În</a:t>
            </a:r>
            <a:r>
              <a:rPr lang="en-US" sz="1200" b="1" spc="22" dirty="0">
                <a:solidFill>
                  <a:srgbClr val="000000"/>
                </a:solidFill>
                <a:latin typeface="Inter" panose="020B0604020202020204" charset="0"/>
                <a:ea typeface="Inter" panose="020B0604020202020204" charset="0"/>
              </a:rPr>
              <a:t> </a:t>
            </a:r>
            <a:r>
              <a:rPr lang="en-US" sz="1200" b="1" spc="22" dirty="0" err="1">
                <a:solidFill>
                  <a:srgbClr val="000000"/>
                </a:solidFill>
                <a:latin typeface="Inter" panose="020B0604020202020204" charset="0"/>
                <a:ea typeface="Inter" panose="020B0604020202020204" charset="0"/>
              </a:rPr>
              <a:t>străinătate</a:t>
            </a:r>
            <a:r>
              <a:rPr lang="en-US" sz="1200" b="1" spc="22" dirty="0">
                <a:solidFill>
                  <a:srgbClr val="000000"/>
                </a:solidFill>
                <a:latin typeface="Inter" panose="020B0604020202020204" charset="0"/>
                <a:ea typeface="Inter" panose="020B0604020202020204" charset="0"/>
              </a:rPr>
              <a:t>:</a:t>
            </a:r>
          </a:p>
          <a:p>
            <a:pPr algn="just">
              <a:lnSpc>
                <a:spcPts val="1544"/>
              </a:lnSpc>
            </a:pPr>
            <a:endParaRPr lang="ro-RO" sz="1200" spc="22" dirty="0">
              <a:solidFill>
                <a:srgbClr val="000000"/>
              </a:solidFill>
              <a:latin typeface="Inter" panose="020B0604020202020204" charset="0"/>
              <a:ea typeface="Inter" panose="020B0604020202020204" charset="0"/>
            </a:endParaRPr>
          </a:p>
          <a:p>
            <a:pPr indent="269875" algn="just">
              <a:lnSpc>
                <a:spcPts val="1540"/>
              </a:lnSpc>
              <a:buFont typeface="+mj-lt"/>
              <a:buAutoNum type="arabicPeriod" startAt="37"/>
            </a:pP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Nubert</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Ana-Maria </a:t>
            </a:r>
            <a:r>
              <a:rPr lang="fr-FR" sz="1200" dirty="0" err="1">
                <a:latin typeface="Inter" panose="020B0604020202020204" charset="0"/>
                <a:ea typeface="Inter" panose="020B0604020202020204" charset="0"/>
              </a:rPr>
              <a:t>Dascălu-Romițan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Mehrsprachigkeit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südosteuropäischen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Kulturraum</a:t>
            </a:r>
            <a:r>
              <a:rPr lang="fr-FR" sz="1200" dirty="0">
                <a:latin typeface="Inter" panose="020B0604020202020204" charset="0"/>
                <a:ea typeface="Inter" panose="020B0604020202020204" charset="0"/>
              </a:rPr>
              <a:t> – Mit </a:t>
            </a:r>
            <a:r>
              <a:rPr lang="fr-FR" sz="1200" dirty="0" err="1">
                <a:latin typeface="Inter" panose="020B0604020202020204" charset="0"/>
                <a:ea typeface="Inter" panose="020B0604020202020204" charset="0"/>
              </a:rPr>
              <a:t>besonderer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Berücksichtigungdes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rumäniendeutsxchen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Autors</a:t>
            </a:r>
            <a:r>
              <a:rPr lang="fr-FR" sz="1200" dirty="0">
                <a:latin typeface="Inter" panose="020B0604020202020204" charset="0"/>
                <a:ea typeface="Inter" panose="020B0604020202020204" charset="0"/>
              </a:rPr>
              <a:t> Oscar Walter </a:t>
            </a:r>
            <a:r>
              <a:rPr lang="fr-FR" sz="1200" dirty="0" err="1">
                <a:latin typeface="Inter" panose="020B0604020202020204" charset="0"/>
                <a:ea typeface="Inter" panose="020B0604020202020204" charset="0"/>
              </a:rPr>
              <a:t>Cisek</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Cel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de-al</a:t>
            </a:r>
            <a:r>
              <a:rPr lang="fr-FR" sz="1200" dirty="0">
                <a:latin typeface="Inter" panose="020B0604020202020204" charset="0"/>
                <a:ea typeface="Inter" panose="020B0604020202020204" charset="0"/>
              </a:rPr>
              <a:t> XIV-</a:t>
            </a:r>
            <a:r>
              <a:rPr lang="fr-FR" sz="1200" dirty="0" err="1">
                <a:latin typeface="Inter" panose="020B0604020202020204" charset="0"/>
                <a:ea typeface="Inter" panose="020B0604020202020204" charset="0"/>
              </a:rPr>
              <a:t>lea</a:t>
            </a:r>
            <a:r>
              <a:rPr lang="fr-FR" sz="1200" dirty="0">
                <a:latin typeface="Inter" panose="020B0604020202020204" charset="0"/>
                <a:ea typeface="Inter" panose="020B0604020202020204" charset="0"/>
              </a:rPr>
              <a:t> Congres al </a:t>
            </a:r>
            <a:r>
              <a:rPr lang="fr-FR" sz="1200" dirty="0" err="1">
                <a:latin typeface="Inter" panose="020B0604020202020204" charset="0"/>
                <a:ea typeface="Inter" panose="020B0604020202020204" charset="0"/>
              </a:rPr>
              <a:t>Societății</a:t>
            </a:r>
            <a:r>
              <a:rPr lang="fr-FR" sz="1200" dirty="0">
                <a:latin typeface="Inter" panose="020B0604020202020204" charset="0"/>
                <a:ea typeface="Inter" panose="020B0604020202020204" charset="0"/>
              </a:rPr>
              <a:t> Mondiale a </a:t>
            </a:r>
            <a:r>
              <a:rPr lang="fr-FR" sz="1200" dirty="0" err="1">
                <a:latin typeface="Inter" panose="020B0604020202020204" charset="0"/>
                <a:ea typeface="Inter" panose="020B0604020202020204" charset="0"/>
              </a:rPr>
              <a:t>Germaniștilor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Palermo</a:t>
            </a:r>
            <a:r>
              <a:rPr lang="fr-FR" sz="1200" dirty="0">
                <a:latin typeface="Inter" panose="020B0604020202020204" charset="0"/>
                <a:ea typeface="Inter" panose="020B0604020202020204" charset="0"/>
              </a:rPr>
              <a:t>,  26 – 31 </a:t>
            </a:r>
            <a:r>
              <a:rPr lang="fr-FR" sz="1200" dirty="0" err="1">
                <a:latin typeface="Inter" panose="020B0604020202020204" charset="0"/>
                <a:ea typeface="Inter" panose="020B0604020202020204" charset="0"/>
              </a:rPr>
              <a:t>iulie</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2021. </a:t>
            </a:r>
            <a:r>
              <a:rPr lang="fr-FR" sz="1200" b="1"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37"/>
            </a:pPr>
            <a:r>
              <a:rPr lang="fr-FR" sz="1200" b="1" dirty="0">
                <a:latin typeface="Inter" panose="020B0604020202020204" charset="0"/>
                <a:ea typeface="Inter" panose="020B0604020202020204" charset="0"/>
              </a:rPr>
              <a:t>Alexandru </a:t>
            </a:r>
            <a:r>
              <a:rPr lang="fr-FR" sz="1200" b="1" dirty="0" err="1">
                <a:latin typeface="Inter" panose="020B0604020202020204" charset="0"/>
                <a:ea typeface="Inter" panose="020B0604020202020204" charset="0"/>
              </a:rPr>
              <a:t>Oravițan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“Don </a:t>
            </a:r>
            <a:r>
              <a:rPr lang="fr-FR" sz="1200" dirty="0" err="1">
                <a:latin typeface="Inter" panose="020B0604020202020204" charset="0"/>
                <a:ea typeface="Inter" panose="020B0604020202020204" charset="0"/>
              </a:rPr>
              <a:t>DeLillo’s</a:t>
            </a:r>
            <a:r>
              <a:rPr lang="fr-FR" sz="1200" dirty="0">
                <a:latin typeface="Inter" panose="020B0604020202020204" charset="0"/>
                <a:ea typeface="Inter" panose="020B0604020202020204" charset="0"/>
              </a:rPr>
              <a:t> ‘Time’ in The Silence. A Corpus-</a:t>
            </a:r>
            <a:r>
              <a:rPr lang="fr-FR" sz="1200" dirty="0" err="1">
                <a:latin typeface="Inter" panose="020B0604020202020204" charset="0"/>
                <a:ea typeface="Inter" panose="020B0604020202020204" charset="0"/>
              </a:rPr>
              <a:t>Based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Approach</a:t>
            </a:r>
            <a:r>
              <a:rPr lang="fr-FR" sz="1200" dirty="0">
                <a:latin typeface="Inter" panose="020B0604020202020204" charset="0"/>
                <a:ea typeface="Inter" panose="020B0604020202020204" charset="0"/>
              </a:rPr>
              <a:t>” British and 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XXX,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13-15 mai 2021. </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37"/>
            </a:pPr>
            <a:r>
              <a:rPr lang="fr-FR" sz="1200" b="1" dirty="0">
                <a:latin typeface="Inter" panose="020B0604020202020204" charset="0"/>
                <a:ea typeface="Inter" panose="020B0604020202020204" charset="0"/>
              </a:rPr>
              <a:t>Alexandru </a:t>
            </a:r>
            <a:r>
              <a:rPr lang="fr-FR" sz="1200" b="1" dirty="0" err="1">
                <a:latin typeface="Inter" panose="020B0604020202020204" charset="0"/>
                <a:ea typeface="Inter" panose="020B0604020202020204" charset="0"/>
              </a:rPr>
              <a:t>Oravițan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Participare</a:t>
            </a:r>
            <a:r>
              <a:rPr lang="fr-FR" sz="1200" dirty="0">
                <a:latin typeface="Inter" panose="020B0604020202020204" charset="0"/>
                <a:ea typeface="Inter" panose="020B0604020202020204" charset="0"/>
              </a:rPr>
              <a:t> la Aston Corpus </a:t>
            </a:r>
            <a:r>
              <a:rPr lang="fr-FR" sz="1200" dirty="0" err="1">
                <a:latin typeface="Inter" panose="020B0604020202020204" charset="0"/>
                <a:ea typeface="Inter" panose="020B0604020202020204" charset="0"/>
              </a:rPr>
              <a:t>Linguistics</a:t>
            </a:r>
            <a:r>
              <a:rPr lang="fr-FR" sz="1200" dirty="0">
                <a:latin typeface="Inter" panose="020B0604020202020204" charset="0"/>
                <a:ea typeface="Inter" panose="020B0604020202020204" charset="0"/>
              </a:rPr>
              <a:t> Symposium, Aston </a:t>
            </a:r>
            <a:r>
              <a:rPr lang="fr-FR" sz="1200" dirty="0" err="1">
                <a:latin typeface="Inter" panose="020B0604020202020204" charset="0"/>
                <a:ea typeface="Inter" panose="020B0604020202020204" charset="0"/>
              </a:rPr>
              <a:t>University</a:t>
            </a:r>
            <a:r>
              <a:rPr lang="fr-FR" sz="1200" dirty="0">
                <a:latin typeface="Inter" panose="020B0604020202020204" charset="0"/>
                <a:ea typeface="Inter" panose="020B0604020202020204" charset="0"/>
              </a:rPr>
              <a:t>, Birmingham, </a:t>
            </a:r>
            <a:r>
              <a:rPr lang="fr-FR" sz="1200" dirty="0" err="1">
                <a:latin typeface="Inter" panose="020B0604020202020204" charset="0"/>
                <a:ea typeface="Inter" panose="020B0604020202020204" charset="0"/>
              </a:rPr>
              <a:t>Marea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Britanie</a:t>
            </a:r>
            <a:r>
              <a:rPr lang="fr-FR" sz="1200" dirty="0">
                <a:latin typeface="Inter" panose="020B0604020202020204" charset="0"/>
                <a:ea typeface="Inter" panose="020B0604020202020204" charset="0"/>
              </a:rPr>
              <a:t>, 8 </a:t>
            </a:r>
            <a:r>
              <a:rPr lang="fr-FR" sz="1200" dirty="0" err="1">
                <a:latin typeface="Inter" panose="020B0604020202020204" charset="0"/>
                <a:ea typeface="Inter" panose="020B0604020202020204" charset="0"/>
              </a:rPr>
              <a:t>noiembrie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37"/>
            </a:pPr>
            <a:r>
              <a:rPr lang="fr-FR" sz="1200" b="1" dirty="0">
                <a:latin typeface="Inter" panose="020B0604020202020204" charset="0"/>
                <a:ea typeface="Inter" panose="020B0604020202020204" charset="0"/>
              </a:rPr>
              <a:t>Alexandru </a:t>
            </a:r>
            <a:r>
              <a:rPr lang="fr-FR" sz="1200" b="1" dirty="0" err="1">
                <a:latin typeface="Inter" panose="020B0604020202020204" charset="0"/>
                <a:ea typeface="Inter" panose="020B0604020202020204" charset="0"/>
              </a:rPr>
              <a:t>Oravițan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Participare</a:t>
            </a:r>
            <a:r>
              <a:rPr lang="fr-FR" sz="1200" dirty="0">
                <a:latin typeface="Inter" panose="020B0604020202020204" charset="0"/>
                <a:ea typeface="Inter" panose="020B0604020202020204" charset="0"/>
              </a:rPr>
              <a:t> la Lancaster Symposium on Innovation in Corpus </a:t>
            </a:r>
            <a:r>
              <a:rPr lang="fr-FR" sz="1200" dirty="0" err="1">
                <a:latin typeface="Inter" panose="020B0604020202020204" charset="0"/>
                <a:ea typeface="Inter" panose="020B0604020202020204" charset="0"/>
              </a:rPr>
              <a:t>Linguistics</a:t>
            </a:r>
            <a:r>
              <a:rPr lang="fr-FR" sz="1200" dirty="0">
                <a:latin typeface="Inter" panose="020B0604020202020204" charset="0"/>
                <a:ea typeface="Inter" panose="020B0604020202020204" charset="0"/>
              </a:rPr>
              <a:t> 2021, Lancaster </a:t>
            </a:r>
            <a:r>
              <a:rPr lang="fr-FR" sz="1200" dirty="0" err="1">
                <a:latin typeface="Inter" panose="020B0604020202020204" charset="0"/>
                <a:ea typeface="Inter" panose="020B0604020202020204" charset="0"/>
              </a:rPr>
              <a:t>University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Marea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Britanie</a:t>
            </a:r>
            <a:r>
              <a:rPr lang="fr-FR" sz="1200" dirty="0">
                <a:latin typeface="Inter" panose="020B0604020202020204" charset="0"/>
                <a:ea typeface="Inter" panose="020B0604020202020204" charset="0"/>
              </a:rPr>
              <a:t>, 23 </a:t>
            </a:r>
            <a:r>
              <a:rPr lang="fr-FR" sz="1200" dirty="0" err="1">
                <a:latin typeface="Inter" panose="020B0604020202020204" charset="0"/>
                <a:ea typeface="Inter" panose="020B0604020202020204" charset="0"/>
              </a:rPr>
              <a:t>iunie</a:t>
            </a:r>
            <a:r>
              <a:rPr lang="fr-FR" sz="1200" dirty="0">
                <a:latin typeface="Inter" panose="020B0604020202020204" charset="0"/>
                <a:ea typeface="Inter" panose="020B0604020202020204" charset="0"/>
              </a:rPr>
              <a:t> 2021. </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37"/>
            </a:pPr>
            <a:r>
              <a:rPr lang="fr-FR" sz="1200" b="1" dirty="0">
                <a:latin typeface="Inter" panose="020B0604020202020204" charset="0"/>
                <a:ea typeface="Inter" panose="020B0604020202020204" charset="0"/>
              </a:rPr>
              <a:t>Alexandru </a:t>
            </a:r>
            <a:r>
              <a:rPr lang="fr-FR" sz="1200" b="1" dirty="0" err="1">
                <a:latin typeface="Inter" panose="020B0604020202020204" charset="0"/>
                <a:ea typeface="Inter" panose="020B0604020202020204" charset="0"/>
              </a:rPr>
              <a:t>Oravițan</a:t>
            </a:r>
            <a:r>
              <a:rPr lang="fr-FR" sz="1200" b="1"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Participare</a:t>
            </a:r>
            <a:r>
              <a:rPr lang="fr-FR" sz="1200" dirty="0">
                <a:latin typeface="Inter" panose="020B0604020202020204" charset="0"/>
                <a:ea typeface="Inter" panose="020B0604020202020204" charset="0"/>
              </a:rPr>
              <a:t> la </a:t>
            </a:r>
            <a:r>
              <a:rPr lang="fr-FR" sz="1200" dirty="0" err="1">
                <a:latin typeface="Inter" panose="020B0604020202020204" charset="0"/>
                <a:ea typeface="Inter" panose="020B0604020202020204" charset="0"/>
              </a:rPr>
              <a:t>panelul</a:t>
            </a:r>
            <a:r>
              <a:rPr lang="fr-FR" sz="1200" dirty="0">
                <a:latin typeface="Inter" panose="020B0604020202020204" charset="0"/>
                <a:ea typeface="Inter" panose="020B0604020202020204" charset="0"/>
              </a:rPr>
              <a:t> „The </a:t>
            </a:r>
            <a:r>
              <a:rPr lang="fr-FR" sz="1200" dirty="0" err="1">
                <a:latin typeface="Inter" panose="020B0604020202020204" charset="0"/>
                <a:ea typeface="Inter" panose="020B0604020202020204" charset="0"/>
              </a:rPr>
              <a:t>Imperialism</a:t>
            </a:r>
            <a:r>
              <a:rPr lang="fr-FR" sz="1200" dirty="0">
                <a:latin typeface="Inter" panose="020B0604020202020204" charset="0"/>
                <a:ea typeface="Inter" panose="020B0604020202020204" charset="0"/>
              </a:rPr>
              <a:t> of the Imagination </a:t>
            </a:r>
            <a:r>
              <a:rPr lang="fr-FR" sz="1200" dirty="0" err="1">
                <a:latin typeface="Inter" panose="020B0604020202020204" charset="0"/>
                <a:ea typeface="Inter" panose="020B0604020202020204" charset="0"/>
              </a:rPr>
              <a:t>Revisited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Vesna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Goldsworthy’s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Novels</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Romanian</a:t>
            </a:r>
            <a:r>
              <a:rPr lang="fr-FR" sz="1200" dirty="0">
                <a:latin typeface="Inter" panose="020B0604020202020204" charset="0"/>
                <a:ea typeface="Inter" panose="020B0604020202020204" charset="0"/>
              </a:rPr>
              <a:t> Translation,” British and 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XXX,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13-15 mai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37"/>
            </a:pPr>
            <a:r>
              <a:rPr lang="fr-FR" sz="1200" b="1" dirty="0">
                <a:latin typeface="Inter" panose="020B0604020202020204" charset="0"/>
                <a:ea typeface="Inter" panose="020B0604020202020204" charset="0"/>
              </a:rPr>
              <a:t>Aba-Carina </a:t>
            </a:r>
            <a:r>
              <a:rPr lang="fr-FR" sz="1200" b="1" dirty="0" err="1">
                <a:latin typeface="Inter" panose="020B0604020202020204" charset="0"/>
                <a:ea typeface="Inter" panose="020B0604020202020204" charset="0"/>
              </a:rPr>
              <a:t>Pârlog</a:t>
            </a:r>
            <a:r>
              <a:rPr lang="fr-FR" sz="1200" dirty="0">
                <a:latin typeface="Inter" panose="020B0604020202020204" charset="0"/>
                <a:ea typeface="Inter" panose="020B0604020202020204" charset="0"/>
              </a:rPr>
              <a:t>, Marius-Mircea </a:t>
            </a:r>
            <a:r>
              <a:rPr lang="fr-FR" sz="1200" dirty="0" err="1">
                <a:latin typeface="Inter" panose="020B0604020202020204" charset="0"/>
                <a:ea typeface="Inter" panose="020B0604020202020204" charset="0"/>
              </a:rPr>
              <a:t>Crişan</a:t>
            </a:r>
            <a:r>
              <a:rPr lang="fr-FR" sz="1200" dirty="0">
                <a:latin typeface="Inter" panose="020B0604020202020204" charset="0"/>
                <a:ea typeface="Inter" panose="020B0604020202020204" charset="0"/>
              </a:rPr>
              <a:t>. “An </a:t>
            </a:r>
            <a:r>
              <a:rPr lang="fr-FR" sz="1200" dirty="0" err="1">
                <a:latin typeface="Inter" panose="020B0604020202020204" charset="0"/>
                <a:ea typeface="Inter" panose="020B0604020202020204" charset="0"/>
              </a:rPr>
              <a:t>Educational</a:t>
            </a:r>
            <a:r>
              <a:rPr lang="fr-FR" sz="1200" dirty="0">
                <a:latin typeface="Inter" panose="020B0604020202020204" charset="0"/>
                <a:ea typeface="Inter" panose="020B0604020202020204" charset="0"/>
              </a:rPr>
              <a:t> Immersion </a:t>
            </a:r>
            <a:r>
              <a:rPr lang="fr-FR" sz="1200" dirty="0" err="1">
                <a:latin typeface="Inter" panose="020B0604020202020204" charset="0"/>
                <a:ea typeface="Inter" panose="020B0604020202020204" charset="0"/>
              </a:rPr>
              <a:t>into</a:t>
            </a:r>
            <a:r>
              <a:rPr lang="fr-FR" sz="1200" dirty="0">
                <a:latin typeface="Inter" panose="020B0604020202020204" charset="0"/>
                <a:ea typeface="Inter" panose="020B0604020202020204" charset="0"/>
              </a:rPr>
              <a:t> the Digital World: EVOLI and ECORE,” A </a:t>
            </a:r>
            <a:r>
              <a:rPr lang="fr-FR" sz="1200" dirty="0" err="1">
                <a:latin typeface="Inter" panose="020B0604020202020204" charset="0"/>
                <a:ea typeface="Inter" panose="020B0604020202020204" charset="0"/>
              </a:rPr>
              <a:t>VI-a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conferinţă</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cooperare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învăţământul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superior</a:t>
            </a:r>
            <a:r>
              <a:rPr lang="fr-FR" sz="1200" dirty="0">
                <a:latin typeface="Inter" panose="020B0604020202020204" charset="0"/>
                <a:ea typeface="Inter" panose="020B0604020202020204" charset="0"/>
              </a:rPr>
              <a:t> central </a:t>
            </a:r>
            <a:r>
              <a:rPr lang="fr-FR" sz="1200" dirty="0" err="1">
                <a:latin typeface="Inter" panose="020B0604020202020204" charset="0"/>
                <a:ea typeface="Inter" panose="020B0604020202020204" charset="0"/>
              </a:rPr>
              <a:t>european</a:t>
            </a:r>
            <a:r>
              <a:rPr lang="fr-FR" sz="1200" dirty="0">
                <a:latin typeface="Inter" panose="020B0604020202020204" charset="0"/>
                <a:ea typeface="Inter" panose="020B0604020202020204" charset="0"/>
              </a:rPr>
              <a:t> (CEHEC), </a:t>
            </a:r>
            <a:r>
              <a:rPr lang="fr-FR" sz="1200" dirty="0" err="1">
                <a:latin typeface="Inter" panose="020B0604020202020204" charset="0"/>
                <a:ea typeface="Inter" panose="020B0604020202020204" charset="0"/>
              </a:rPr>
              <a:t>Centrul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învăţământ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superior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Yehuda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Elkana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Central </a:t>
            </a:r>
            <a:r>
              <a:rPr lang="fr-FR" sz="1200" dirty="0" err="1">
                <a:latin typeface="Inter" panose="020B0604020202020204" charset="0"/>
                <a:ea typeface="Inter" panose="020B0604020202020204" charset="0"/>
              </a:rPr>
              <a:t>Europeană</a:t>
            </a:r>
            <a:r>
              <a:rPr lang="fr-FR" sz="1200" dirty="0">
                <a:latin typeface="Inter" panose="020B0604020202020204" charset="0"/>
                <a:ea typeface="Inter" panose="020B0604020202020204" charset="0"/>
              </a:rPr>
              <a:t> (CEU) </a:t>
            </a:r>
            <a:r>
              <a:rPr lang="fr-FR" sz="1200" dirty="0" err="1">
                <a:latin typeface="Inter" panose="020B0604020202020204" charset="0"/>
                <a:ea typeface="Inter" panose="020B0604020202020204" charset="0"/>
              </a:rPr>
              <a:t>şi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Centrul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internaţional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studii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învătământul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superior</a:t>
            </a:r>
            <a:r>
              <a:rPr lang="fr-FR" sz="1200" dirty="0">
                <a:latin typeface="Inter" panose="020B0604020202020204" charset="0"/>
                <a:ea typeface="Inter" panose="020B0604020202020204" charset="0"/>
              </a:rPr>
              <a:t> (CIHES),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Corvinus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Budapesta</a:t>
            </a:r>
            <a:r>
              <a:rPr lang="fr-FR" sz="1200" dirty="0">
                <a:latin typeface="Inter" panose="020B0604020202020204" charset="0"/>
                <a:ea typeface="Inter" panose="020B0604020202020204" charset="0"/>
              </a:rPr>
              <a:t>,</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22-23 </a:t>
            </a:r>
            <a:r>
              <a:rPr lang="fr-FR" sz="1200" dirty="0" err="1">
                <a:latin typeface="Inter" panose="020B0604020202020204" charset="0"/>
                <a:ea typeface="Inter" panose="020B0604020202020204" charset="0"/>
              </a:rPr>
              <a:t>aprilie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37"/>
            </a:pPr>
            <a:r>
              <a:rPr lang="fr-FR" sz="1200" b="1" dirty="0">
                <a:latin typeface="Inter" panose="020B0604020202020204" charset="0"/>
                <a:ea typeface="Inter" panose="020B0604020202020204" charset="0"/>
              </a:rPr>
              <a:t>Aba-Carina </a:t>
            </a:r>
            <a:r>
              <a:rPr lang="fr-FR" sz="1200" b="1" dirty="0" err="1">
                <a:latin typeface="Inter" panose="020B0604020202020204" charset="0"/>
                <a:ea typeface="Inter" panose="020B0604020202020204" charset="0"/>
              </a:rPr>
              <a:t>Pârlog</a:t>
            </a:r>
            <a:r>
              <a:rPr lang="fr-FR" sz="1200" dirty="0">
                <a:latin typeface="Inter" panose="020B0604020202020204" charset="0"/>
                <a:ea typeface="Inter" panose="020B0604020202020204" charset="0"/>
              </a:rPr>
              <a:t>, Marius-Mircea </a:t>
            </a:r>
            <a:r>
              <a:rPr lang="fr-FR" sz="1200" dirty="0" err="1">
                <a:latin typeface="Inter" panose="020B0604020202020204" charset="0"/>
                <a:ea typeface="Inter" panose="020B0604020202020204" charset="0"/>
              </a:rPr>
              <a:t>Crişan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Glossing</a:t>
            </a:r>
            <a:r>
              <a:rPr lang="fr-FR" sz="1200" dirty="0">
                <a:latin typeface="Inter" panose="020B0604020202020204" charset="0"/>
                <a:ea typeface="Inter" panose="020B0604020202020204" charset="0"/>
              </a:rPr>
              <a:t> the </a:t>
            </a:r>
            <a:r>
              <a:rPr lang="fr-FR" sz="1200" dirty="0" err="1">
                <a:latin typeface="Inter" panose="020B0604020202020204" charset="0"/>
                <a:ea typeface="Inter" panose="020B0604020202020204" charset="0"/>
              </a:rPr>
              <a:t>Literature</a:t>
            </a:r>
            <a:r>
              <a:rPr lang="fr-FR" sz="1200" dirty="0">
                <a:latin typeface="Inter" panose="020B0604020202020204" charset="0"/>
                <a:ea typeface="Inter" panose="020B0604020202020204" charset="0"/>
              </a:rPr>
              <a:t> of </a:t>
            </a:r>
            <a:r>
              <a:rPr lang="fr-FR" sz="1200" dirty="0" err="1">
                <a:latin typeface="Inter" panose="020B0604020202020204" charset="0"/>
                <a:ea typeface="Inter" panose="020B0604020202020204" charset="0"/>
              </a:rPr>
              <a:t>Terror</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Higher</a:t>
            </a:r>
            <a:r>
              <a:rPr lang="fr-FR" sz="1200" dirty="0">
                <a:latin typeface="Inter" panose="020B0604020202020204" charset="0"/>
                <a:ea typeface="Inter" panose="020B0604020202020204" charset="0"/>
              </a:rPr>
              <a:t> Education: </a:t>
            </a:r>
            <a:r>
              <a:rPr lang="fr-FR" sz="1200" dirty="0" err="1">
                <a:latin typeface="Inter" panose="020B0604020202020204" charset="0"/>
                <a:ea typeface="Inter" panose="020B0604020202020204" charset="0"/>
              </a:rPr>
              <a:t>Ways</a:t>
            </a:r>
            <a:r>
              <a:rPr lang="fr-FR" sz="1200" dirty="0">
                <a:latin typeface="Inter" panose="020B0604020202020204" charset="0"/>
                <a:ea typeface="Inter" panose="020B0604020202020204" charset="0"/>
              </a:rPr>
              <a:t> of </a:t>
            </a:r>
            <a:r>
              <a:rPr lang="fr-FR" sz="1200" dirty="0" err="1">
                <a:latin typeface="Inter" panose="020B0604020202020204" charset="0"/>
                <a:ea typeface="Inter" panose="020B0604020202020204" charset="0"/>
              </a:rPr>
              <a:t>Seeing</a:t>
            </a:r>
            <a:r>
              <a:rPr lang="fr-FR" sz="1200" dirty="0">
                <a:latin typeface="Inter" panose="020B0604020202020204" charset="0"/>
                <a:ea typeface="Inter" panose="020B0604020202020204" charset="0"/>
              </a:rPr>
              <a:t> Lord of the </a:t>
            </a:r>
            <a:r>
              <a:rPr lang="fr-FR" sz="1200" dirty="0" err="1">
                <a:latin typeface="Inter" panose="020B0604020202020204" charset="0"/>
                <a:ea typeface="Inter" panose="020B0604020202020204" charset="0"/>
              </a:rPr>
              <a:t>Flies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Digitally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Congresul</a:t>
            </a:r>
            <a:r>
              <a:rPr lang="fr-FR" sz="1200" dirty="0">
                <a:latin typeface="Inter" panose="020B0604020202020204" charset="0"/>
                <a:ea typeface="Inter" panose="020B0604020202020204" charset="0"/>
              </a:rPr>
              <a:t> international </a:t>
            </a:r>
            <a:r>
              <a:rPr lang="fr-FR" sz="1200" dirty="0" err="1">
                <a:latin typeface="Inter" panose="020B0604020202020204" charset="0"/>
                <a:ea typeface="Inter" panose="020B0604020202020204" charset="0"/>
              </a:rPr>
              <a:t>Children</a:t>
            </a:r>
            <a:r>
              <a:rPr lang="fr-FR" sz="1200" dirty="0">
                <a:latin typeface="Inter" panose="020B0604020202020204" charset="0"/>
                <a:ea typeface="Inter" panose="020B0604020202020204" charset="0"/>
              </a:rPr>
              <a:t> of the Night 2021,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Lublin, </a:t>
            </a:r>
            <a:r>
              <a:rPr lang="fr-FR" sz="1200" dirty="0" err="1">
                <a:latin typeface="Inter" panose="020B0604020202020204" charset="0"/>
                <a:ea typeface="Inter" panose="020B0604020202020204" charset="0"/>
              </a:rPr>
              <a:t>Polonia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şi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Braşov, Rom</a:t>
            </a:r>
            <a:r>
              <a:rPr lang="ro-RO" sz="1200" dirty="0">
                <a:latin typeface="Inter" panose="020B0604020202020204" charset="0"/>
                <a:ea typeface="Inter" panose="020B0604020202020204" charset="0"/>
              </a:rPr>
              <a:t>â</a:t>
            </a:r>
            <a:r>
              <a:rPr lang="fr-FR" sz="1200" dirty="0">
                <a:latin typeface="Inter" panose="020B0604020202020204" charset="0"/>
                <a:ea typeface="Inter" panose="020B0604020202020204" charset="0"/>
              </a:rPr>
              <a:t>nia, 16-18 </a:t>
            </a:r>
            <a:r>
              <a:rPr lang="fr-FR" sz="1200" dirty="0" err="1">
                <a:latin typeface="Inter" panose="020B0604020202020204" charset="0"/>
                <a:ea typeface="Inter" panose="020B0604020202020204" charset="0"/>
              </a:rPr>
              <a:t>aprilie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37"/>
            </a:pPr>
            <a:r>
              <a:rPr lang="fr-FR" sz="1200" b="1" dirty="0">
                <a:latin typeface="Inter" panose="020B0604020202020204" charset="0"/>
                <a:ea typeface="Inter" panose="020B0604020202020204" charset="0"/>
              </a:rPr>
              <a:t>Aba-Carina </a:t>
            </a:r>
            <a:r>
              <a:rPr lang="fr-FR" sz="1200" b="1" dirty="0" err="1">
                <a:latin typeface="Inter" panose="020B0604020202020204" charset="0"/>
                <a:ea typeface="Inter" panose="020B0604020202020204" charset="0"/>
              </a:rPr>
              <a:t>Pârlog</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Recondite</a:t>
            </a:r>
            <a:r>
              <a:rPr lang="fr-FR" sz="1200" dirty="0">
                <a:latin typeface="Inter" panose="020B0604020202020204" charset="0"/>
                <a:ea typeface="Inter" panose="020B0604020202020204" charset="0"/>
              </a:rPr>
              <a:t> Connection: Culture and Religion in Tracy Chevalier.” Bridges </a:t>
            </a:r>
            <a:r>
              <a:rPr lang="fr-FR" sz="1200" dirty="0" err="1">
                <a:latin typeface="Inter" panose="020B0604020202020204" charset="0"/>
                <a:ea typeface="Inter" panose="020B0604020202020204" charset="0"/>
              </a:rPr>
              <a:t>across</a:t>
            </a:r>
            <a:r>
              <a:rPr lang="fr-FR" sz="1200" dirty="0">
                <a:latin typeface="Inter" panose="020B0604020202020204" charset="0"/>
                <a:ea typeface="Inter" panose="020B0604020202020204" charset="0"/>
              </a:rPr>
              <a:t> Cultures, </a:t>
            </a:r>
            <a:r>
              <a:rPr lang="fr-FR" sz="1200" dirty="0" err="1">
                <a:latin typeface="Inter" panose="020B0604020202020204" charset="0"/>
                <a:ea typeface="Inter" panose="020B0604020202020204" charset="0"/>
              </a:rPr>
              <a:t>Universita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degli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della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Tuscia</a:t>
            </a:r>
            <a:r>
              <a:rPr lang="fr-FR" sz="1200" dirty="0">
                <a:latin typeface="Inter" panose="020B0604020202020204" charset="0"/>
                <a:ea typeface="Inter" panose="020B0604020202020204" charset="0"/>
              </a:rPr>
              <a:t>, Viterbo, </a:t>
            </a:r>
            <a:r>
              <a:rPr lang="fr-FR" sz="1200" dirty="0" err="1">
                <a:latin typeface="Inter" panose="020B0604020202020204" charset="0"/>
                <a:ea typeface="Inter" panose="020B0604020202020204" charset="0"/>
              </a:rPr>
              <a:t>Italia</a:t>
            </a:r>
            <a:r>
              <a:rPr lang="fr-FR" sz="1200" dirty="0">
                <a:latin typeface="Inter" panose="020B0604020202020204" charset="0"/>
                <a:ea typeface="Inter" panose="020B0604020202020204" charset="0"/>
              </a:rPr>
              <a:t>, Washington and Jefferson </a:t>
            </a:r>
            <a:r>
              <a:rPr lang="fr-FR" sz="1200" dirty="0" err="1">
                <a:latin typeface="Inter" panose="020B0604020202020204" charset="0"/>
                <a:ea typeface="Inter" panose="020B0604020202020204" charset="0"/>
              </a:rPr>
              <a:t>College</a:t>
            </a:r>
            <a:r>
              <a:rPr lang="fr-FR" sz="1200" dirty="0">
                <a:latin typeface="Inter" panose="020B0604020202020204" charset="0"/>
                <a:ea typeface="Inter" panose="020B0604020202020204" charset="0"/>
              </a:rPr>
              <a:t>, Washington, PA, SUA, 24-26 </a:t>
            </a:r>
            <a:r>
              <a:rPr lang="fr-FR" sz="1200" dirty="0" err="1">
                <a:latin typeface="Inter" panose="020B0604020202020204" charset="0"/>
                <a:ea typeface="Inter" panose="020B0604020202020204" charset="0"/>
              </a:rPr>
              <a:t>iunie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37"/>
            </a:pPr>
            <a:r>
              <a:rPr lang="fr-FR" sz="1200" b="1" dirty="0">
                <a:latin typeface="Inter" panose="020B0604020202020204" charset="0"/>
                <a:ea typeface="Inter" panose="020B0604020202020204" charset="0"/>
              </a:rPr>
              <a:t>Dana </a:t>
            </a:r>
            <a:r>
              <a:rPr lang="fr-FR" sz="1200" b="1" dirty="0" err="1">
                <a:latin typeface="Inter" panose="020B0604020202020204" charset="0"/>
                <a:ea typeface="Inter" panose="020B0604020202020204" charset="0"/>
              </a:rPr>
              <a:t>Percec</a:t>
            </a:r>
            <a:r>
              <a:rPr lang="ro-RO"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și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Pungă</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Identifying</a:t>
            </a:r>
            <a:r>
              <a:rPr lang="fr-FR" sz="1200" dirty="0">
                <a:latin typeface="Inter" panose="020B0604020202020204" charset="0"/>
                <a:ea typeface="Inter" panose="020B0604020202020204" charset="0"/>
              </a:rPr>
              <a:t> Curriculum </a:t>
            </a:r>
            <a:r>
              <a:rPr lang="fr-FR" sz="1200" dirty="0" err="1">
                <a:latin typeface="Inter" panose="020B0604020202020204" charset="0"/>
                <a:ea typeface="Inter" panose="020B0604020202020204" charset="0"/>
              </a:rPr>
              <a:t>Development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Needs</a:t>
            </a:r>
            <a:r>
              <a:rPr lang="fr-FR" sz="1200" dirty="0">
                <a:latin typeface="Inter" panose="020B0604020202020204" charset="0"/>
                <a:ea typeface="Inter" panose="020B0604020202020204" charset="0"/>
              </a:rPr>
              <a:t> in </a:t>
            </a:r>
            <a:r>
              <a:rPr lang="fr-FR" sz="1200" dirty="0" err="1">
                <a:latin typeface="Inter" panose="020B0604020202020204" charset="0"/>
                <a:ea typeface="Inter" panose="020B0604020202020204" charset="0"/>
              </a:rPr>
              <a:t>Literary</a:t>
            </a:r>
            <a:r>
              <a:rPr lang="fr-FR" sz="1200" dirty="0">
                <a:latin typeface="Inter" panose="020B0604020202020204" charset="0"/>
                <a:ea typeface="Inter" panose="020B0604020202020204" charset="0"/>
              </a:rPr>
              <a:t> Translation </a:t>
            </a:r>
            <a:r>
              <a:rPr lang="fr-FR" sz="1200" dirty="0" err="1">
                <a:latin typeface="Inter" panose="020B0604020202020204" charset="0"/>
                <a:ea typeface="Inter" panose="020B0604020202020204" charset="0"/>
              </a:rPr>
              <a:t>University</a:t>
            </a:r>
            <a:r>
              <a:rPr lang="fr-FR" sz="1200" dirty="0">
                <a:latin typeface="Inter" panose="020B0604020202020204" charset="0"/>
                <a:ea typeface="Inter" panose="020B0604020202020204" charset="0"/>
              </a:rPr>
              <a:t> programs. A </a:t>
            </a:r>
            <a:r>
              <a:rPr lang="fr-FR" sz="1200" dirty="0" err="1">
                <a:latin typeface="Inter" panose="020B0604020202020204" charset="0"/>
                <a:ea typeface="Inter" panose="020B0604020202020204" charset="0"/>
              </a:rPr>
              <a:t>Romanian</a:t>
            </a:r>
            <a:r>
              <a:rPr lang="fr-FR" sz="1200" dirty="0">
                <a:latin typeface="Inter" panose="020B0604020202020204" charset="0"/>
                <a:ea typeface="Inter" panose="020B0604020202020204" charset="0"/>
              </a:rPr>
              <a:t> Case </a:t>
            </a:r>
            <a:r>
              <a:rPr lang="fr-FR" sz="1200" dirty="0" err="1">
                <a:latin typeface="Inter" panose="020B0604020202020204" charset="0"/>
                <a:ea typeface="Inter" panose="020B0604020202020204" charset="0"/>
              </a:rPr>
              <a:t>Study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Școala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vară</a:t>
            </a:r>
            <a:r>
              <a:rPr lang="fr-FR" sz="1200" i="1" dirty="0">
                <a:latin typeface="Inter" panose="020B0604020202020204" charset="0"/>
                <a:ea typeface="Inter" panose="020B0604020202020204" charset="0"/>
              </a:rPr>
              <a:t> Training the Teacher of </a:t>
            </a:r>
            <a:r>
              <a:rPr lang="fr-FR" sz="1200" i="1" dirty="0" err="1">
                <a:latin typeface="Inter" panose="020B0604020202020204" charset="0"/>
                <a:ea typeface="Inter" panose="020B0604020202020204" charset="0"/>
              </a:rPr>
              <a:t>Literary</a:t>
            </a:r>
            <a:r>
              <a:rPr lang="fr-FR" sz="1200" i="1" dirty="0">
                <a:latin typeface="Inter" panose="020B0604020202020204" charset="0"/>
                <a:ea typeface="Inter" panose="020B0604020202020204" charset="0"/>
              </a:rPr>
              <a:t> Translation</a:t>
            </a:r>
            <a:r>
              <a:rPr lang="fr-FR" sz="1200" dirty="0">
                <a:latin typeface="Inter" panose="020B0604020202020204" charset="0"/>
                <a:ea typeface="Inter" panose="020B0604020202020204" charset="0"/>
              </a:rPr>
              <a:t>, online </a:t>
            </a:r>
            <a:r>
              <a:rPr lang="fr-FR" sz="1200" dirty="0" err="1">
                <a:latin typeface="Inter" panose="020B0604020202020204" charset="0"/>
                <a:ea typeface="Inter" panose="020B0604020202020204" charset="0"/>
              </a:rPr>
              <a:t>edition</a:t>
            </a:r>
            <a:r>
              <a:rPr lang="fr-FR" sz="1200" i="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European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School</a:t>
            </a:r>
            <a:r>
              <a:rPr lang="fr-FR" sz="1200" dirty="0">
                <a:latin typeface="Inter" panose="020B0604020202020204" charset="0"/>
                <a:ea typeface="Inter" panose="020B0604020202020204" charset="0"/>
              </a:rPr>
              <a:t> of </a:t>
            </a:r>
            <a:r>
              <a:rPr lang="fr-FR" sz="1200" dirty="0" err="1">
                <a:latin typeface="Inter" panose="020B0604020202020204" charset="0"/>
                <a:ea typeface="Inter" panose="020B0604020202020204" charset="0"/>
              </a:rPr>
              <a:t>Literary</a:t>
            </a:r>
            <a:r>
              <a:rPr lang="fr-FR" sz="1200" dirty="0">
                <a:latin typeface="Inter" panose="020B0604020202020204" charset="0"/>
                <a:ea typeface="Inter" panose="020B0604020202020204" charset="0"/>
              </a:rPr>
              <a:t> Translation</a:t>
            </a:r>
            <a:r>
              <a:rPr lang="fr-FR" sz="1200" i="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9 </a:t>
            </a:r>
            <a:r>
              <a:rPr lang="fr-FR" sz="1200" dirty="0" err="1">
                <a:latin typeface="Inter" panose="020B0604020202020204" charset="0"/>
                <a:ea typeface="Inter" panose="020B0604020202020204" charset="0"/>
              </a:rPr>
              <a:t>septembrie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algn="just">
              <a:lnSpc>
                <a:spcPts val="1544"/>
              </a:lnSpc>
            </a:pPr>
            <a:endParaRPr lang="ro-RO" sz="1200" spc="22" dirty="0">
              <a:solidFill>
                <a:srgbClr val="000000"/>
              </a:solidFill>
              <a:latin typeface="Inter" panose="020B0604020202020204" charset="0"/>
              <a:ea typeface="Inter" panose="020B0604020202020204" charset="0"/>
            </a:endParaRPr>
          </a:p>
        </p:txBody>
      </p:sp>
      <p:sp>
        <p:nvSpPr>
          <p:cNvPr id="9" name="TextBox 9"/>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dirty="0">
                <a:solidFill>
                  <a:srgbClr val="FFFFFF"/>
                </a:solidFill>
                <a:latin typeface="Inter Bold"/>
              </a:rPr>
              <a:t>II. PARTICIPĂRI LA CONFERINŢE, SIMPOZIOANE, COLOCVII NAŢIONALE ŞI INTERNAŢIONALE, PRELEGERI ȘI CONFERINȚE INVITATE</a:t>
            </a:r>
          </a:p>
        </p:txBody>
      </p:sp>
      <p:sp>
        <p:nvSpPr>
          <p:cNvPr id="10" name="TextBox 10"/>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1" name="TextBox 11"/>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3" name="TextBox 13"/>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8</a:t>
            </a:r>
            <a:endParaRPr lang="en-US" sz="1103" spc="22" dirty="0">
              <a:solidFill>
                <a:srgbClr val="164F84"/>
              </a:solidFill>
              <a:latin typeface="Inter Bold"/>
            </a:endParaRPr>
          </a:p>
        </p:txBody>
      </p:sp>
      <p:sp>
        <p:nvSpPr>
          <p:cNvPr id="15"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grpSp>
        <p:nvGrpSpPr>
          <p:cNvPr id="14" name="Google Shape;13285;p76"/>
          <p:cNvGrpSpPr/>
          <p:nvPr/>
        </p:nvGrpSpPr>
        <p:grpSpPr>
          <a:xfrm>
            <a:off x="3637982" y="8952469"/>
            <a:ext cx="362727" cy="362678"/>
            <a:chOff x="1129652" y="2517386"/>
            <a:chExt cx="375377" cy="375326"/>
          </a:xfrm>
        </p:grpSpPr>
        <p:sp>
          <p:nvSpPr>
            <p:cNvPr id="16" name="Google Shape;13286;p76"/>
            <p:cNvSpPr/>
            <p:nvPr/>
          </p:nvSpPr>
          <p:spPr>
            <a:xfrm>
              <a:off x="1129652" y="2517386"/>
              <a:ext cx="375377" cy="375326"/>
            </a:xfrm>
            <a:custGeom>
              <a:avLst/>
              <a:gdLst/>
              <a:ahLst/>
              <a:cxnLst/>
              <a:rect l="l" t="t" r="r" b="b"/>
              <a:pathLst>
                <a:path w="20206" h="20206" extrusionOk="0">
                  <a:moveTo>
                    <a:pt x="8523" y="1528"/>
                  </a:moveTo>
                  <a:cubicBezTo>
                    <a:pt x="8216" y="2329"/>
                    <a:pt x="8045" y="3361"/>
                    <a:pt x="7998" y="4400"/>
                  </a:cubicBezTo>
                  <a:lnTo>
                    <a:pt x="6341" y="4400"/>
                  </a:lnTo>
                  <a:cubicBezTo>
                    <a:pt x="6541" y="3121"/>
                    <a:pt x="7382" y="2050"/>
                    <a:pt x="8523" y="1528"/>
                  </a:cubicBezTo>
                  <a:close/>
                  <a:moveTo>
                    <a:pt x="10102" y="1187"/>
                  </a:moveTo>
                  <a:cubicBezTo>
                    <a:pt x="10177" y="1225"/>
                    <a:pt x="10432" y="1463"/>
                    <a:pt x="10668" y="2211"/>
                  </a:cubicBezTo>
                  <a:cubicBezTo>
                    <a:pt x="10861" y="2821"/>
                    <a:pt x="10983" y="3582"/>
                    <a:pt x="11022" y="4400"/>
                  </a:cubicBezTo>
                  <a:lnTo>
                    <a:pt x="9182" y="4400"/>
                  </a:lnTo>
                  <a:cubicBezTo>
                    <a:pt x="9223" y="3582"/>
                    <a:pt x="9345" y="2821"/>
                    <a:pt x="9538" y="2211"/>
                  </a:cubicBezTo>
                  <a:cubicBezTo>
                    <a:pt x="9774" y="1463"/>
                    <a:pt x="10028" y="1223"/>
                    <a:pt x="10102" y="1187"/>
                  </a:cubicBezTo>
                  <a:close/>
                  <a:moveTo>
                    <a:pt x="11683" y="1528"/>
                  </a:moveTo>
                  <a:cubicBezTo>
                    <a:pt x="12824" y="2050"/>
                    <a:pt x="13665" y="3121"/>
                    <a:pt x="13865" y="4400"/>
                  </a:cubicBezTo>
                  <a:lnTo>
                    <a:pt x="12207" y="4400"/>
                  </a:lnTo>
                  <a:cubicBezTo>
                    <a:pt x="12161" y="3361"/>
                    <a:pt x="11989" y="2329"/>
                    <a:pt x="11683" y="1528"/>
                  </a:cubicBezTo>
                  <a:close/>
                  <a:moveTo>
                    <a:pt x="7998" y="5584"/>
                  </a:moveTo>
                  <a:cubicBezTo>
                    <a:pt x="8045" y="6623"/>
                    <a:pt x="8216" y="7654"/>
                    <a:pt x="8523" y="8457"/>
                  </a:cubicBezTo>
                  <a:cubicBezTo>
                    <a:pt x="7382" y="7934"/>
                    <a:pt x="6541" y="6864"/>
                    <a:pt x="6341" y="5584"/>
                  </a:cubicBezTo>
                  <a:close/>
                  <a:moveTo>
                    <a:pt x="13866" y="5584"/>
                  </a:moveTo>
                  <a:cubicBezTo>
                    <a:pt x="13665" y="6864"/>
                    <a:pt x="12824" y="7934"/>
                    <a:pt x="11683" y="8457"/>
                  </a:cubicBezTo>
                  <a:lnTo>
                    <a:pt x="11682" y="8457"/>
                  </a:lnTo>
                  <a:cubicBezTo>
                    <a:pt x="11988" y="7654"/>
                    <a:pt x="12160" y="6623"/>
                    <a:pt x="12207" y="5584"/>
                  </a:cubicBezTo>
                  <a:close/>
                  <a:moveTo>
                    <a:pt x="11023" y="5584"/>
                  </a:moveTo>
                  <a:cubicBezTo>
                    <a:pt x="10983" y="6401"/>
                    <a:pt x="10861" y="7162"/>
                    <a:pt x="10668" y="7773"/>
                  </a:cubicBezTo>
                  <a:cubicBezTo>
                    <a:pt x="10432" y="8521"/>
                    <a:pt x="10178" y="8760"/>
                    <a:pt x="10104" y="8797"/>
                  </a:cubicBezTo>
                  <a:cubicBezTo>
                    <a:pt x="10029" y="8760"/>
                    <a:pt x="9774" y="8521"/>
                    <a:pt x="9538" y="7773"/>
                  </a:cubicBezTo>
                  <a:cubicBezTo>
                    <a:pt x="9345" y="7162"/>
                    <a:pt x="9223" y="6401"/>
                    <a:pt x="9182" y="5584"/>
                  </a:cubicBezTo>
                  <a:close/>
                  <a:moveTo>
                    <a:pt x="19021" y="12233"/>
                  </a:moveTo>
                  <a:lnTo>
                    <a:pt x="19020" y="19020"/>
                  </a:lnTo>
                  <a:lnTo>
                    <a:pt x="1184" y="19020"/>
                  </a:lnTo>
                  <a:lnTo>
                    <a:pt x="1184" y="12233"/>
                  </a:lnTo>
                  <a:close/>
                  <a:moveTo>
                    <a:pt x="10104" y="0"/>
                  </a:moveTo>
                  <a:cubicBezTo>
                    <a:pt x="7351" y="0"/>
                    <a:pt x="5111" y="2240"/>
                    <a:pt x="5111" y="4993"/>
                  </a:cubicBezTo>
                  <a:cubicBezTo>
                    <a:pt x="5111" y="7745"/>
                    <a:pt x="7351" y="9984"/>
                    <a:pt x="10104" y="9984"/>
                  </a:cubicBezTo>
                  <a:cubicBezTo>
                    <a:pt x="12716" y="9984"/>
                    <a:pt x="14866" y="7967"/>
                    <a:pt x="15077" y="5407"/>
                  </a:cubicBezTo>
                  <a:lnTo>
                    <a:pt x="17600" y="5407"/>
                  </a:lnTo>
                  <a:cubicBezTo>
                    <a:pt x="18188" y="5407"/>
                    <a:pt x="18666" y="5884"/>
                    <a:pt x="18666" y="6473"/>
                  </a:cubicBezTo>
                  <a:cubicBezTo>
                    <a:pt x="18666" y="7061"/>
                    <a:pt x="18188" y="7537"/>
                    <a:pt x="17600" y="7537"/>
                  </a:cubicBezTo>
                  <a:lnTo>
                    <a:pt x="17463" y="7537"/>
                  </a:lnTo>
                  <a:cubicBezTo>
                    <a:pt x="16231" y="7539"/>
                    <a:pt x="15234" y="8536"/>
                    <a:pt x="15232" y="9768"/>
                  </a:cubicBezTo>
                  <a:lnTo>
                    <a:pt x="15232" y="11050"/>
                  </a:lnTo>
                  <a:lnTo>
                    <a:pt x="0" y="11050"/>
                  </a:lnTo>
                  <a:lnTo>
                    <a:pt x="0" y="20205"/>
                  </a:lnTo>
                  <a:lnTo>
                    <a:pt x="20205" y="20205"/>
                  </a:lnTo>
                  <a:lnTo>
                    <a:pt x="20205" y="11049"/>
                  </a:lnTo>
                  <a:lnTo>
                    <a:pt x="16416" y="11049"/>
                  </a:lnTo>
                  <a:lnTo>
                    <a:pt x="16416" y="9766"/>
                  </a:lnTo>
                  <a:cubicBezTo>
                    <a:pt x="16418" y="9190"/>
                    <a:pt x="16885" y="8723"/>
                    <a:pt x="17461" y="8721"/>
                  </a:cubicBezTo>
                  <a:lnTo>
                    <a:pt x="17600" y="8721"/>
                  </a:lnTo>
                  <a:cubicBezTo>
                    <a:pt x="18835" y="8711"/>
                    <a:pt x="19829" y="7707"/>
                    <a:pt x="19829" y="6473"/>
                  </a:cubicBezTo>
                  <a:cubicBezTo>
                    <a:pt x="19829" y="5238"/>
                    <a:pt x="18835" y="4234"/>
                    <a:pt x="17600" y="4223"/>
                  </a:cubicBezTo>
                  <a:lnTo>
                    <a:pt x="15035" y="4223"/>
                  </a:lnTo>
                  <a:cubicBezTo>
                    <a:pt x="14665" y="1834"/>
                    <a:pt x="12594" y="0"/>
                    <a:pt x="10104" y="0"/>
                  </a:cubicBez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287;p76"/>
            <p:cNvSpPr/>
            <p:nvPr/>
          </p:nvSpPr>
          <p:spPr>
            <a:xfrm>
              <a:off x="1265640" y="2835112"/>
              <a:ext cx="103402" cy="22011"/>
            </a:xfrm>
            <a:custGeom>
              <a:avLst/>
              <a:gdLst/>
              <a:ahLst/>
              <a:cxnLst/>
              <a:rect l="l" t="t" r="r" b="b"/>
              <a:pathLst>
                <a:path w="5566" h="1185" extrusionOk="0">
                  <a:moveTo>
                    <a:pt x="1" y="1"/>
                  </a:moveTo>
                  <a:lnTo>
                    <a:pt x="1" y="1185"/>
                  </a:lnTo>
                  <a:lnTo>
                    <a:pt x="5565" y="1185"/>
                  </a:lnTo>
                  <a:lnTo>
                    <a:pt x="5565" y="1"/>
                  </a:ln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288;p76"/>
            <p:cNvSpPr/>
            <p:nvPr/>
          </p:nvSpPr>
          <p:spPr>
            <a:xfrm>
              <a:off x="1185366" y="2761462"/>
              <a:ext cx="22014" cy="22011"/>
            </a:xfrm>
            <a:custGeom>
              <a:avLst/>
              <a:gdLst/>
              <a:ahLst/>
              <a:cxnLst/>
              <a:rect l="l" t="t" r="r" b="b"/>
              <a:pathLst>
                <a:path w="1185" h="1185" extrusionOk="0">
                  <a:moveTo>
                    <a:pt x="1" y="0"/>
                  </a:moveTo>
                  <a:lnTo>
                    <a:pt x="1" y="1184"/>
                  </a:lnTo>
                  <a:lnTo>
                    <a:pt x="1185" y="1184"/>
                  </a:lnTo>
                  <a:lnTo>
                    <a:pt x="1185" y="0"/>
                  </a:ln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289;p76"/>
            <p:cNvSpPr/>
            <p:nvPr/>
          </p:nvSpPr>
          <p:spPr>
            <a:xfrm>
              <a:off x="1225698" y="2761462"/>
              <a:ext cx="21996" cy="22011"/>
            </a:xfrm>
            <a:custGeom>
              <a:avLst/>
              <a:gdLst/>
              <a:ahLst/>
              <a:cxnLst/>
              <a:rect l="l" t="t" r="r" b="b"/>
              <a:pathLst>
                <a:path w="1184" h="1185" extrusionOk="0">
                  <a:moveTo>
                    <a:pt x="1" y="0"/>
                  </a:moveTo>
                  <a:lnTo>
                    <a:pt x="1" y="1184"/>
                  </a:lnTo>
                  <a:lnTo>
                    <a:pt x="1183" y="1184"/>
                  </a:lnTo>
                  <a:lnTo>
                    <a:pt x="1183" y="0"/>
                  </a:ln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290;p76"/>
            <p:cNvSpPr/>
            <p:nvPr/>
          </p:nvSpPr>
          <p:spPr>
            <a:xfrm>
              <a:off x="1266011" y="2761462"/>
              <a:ext cx="22014" cy="22011"/>
            </a:xfrm>
            <a:custGeom>
              <a:avLst/>
              <a:gdLst/>
              <a:ahLst/>
              <a:cxnLst/>
              <a:rect l="l" t="t" r="r" b="b"/>
              <a:pathLst>
                <a:path w="1185" h="1185" extrusionOk="0">
                  <a:moveTo>
                    <a:pt x="0" y="0"/>
                  </a:moveTo>
                  <a:lnTo>
                    <a:pt x="0" y="1184"/>
                  </a:lnTo>
                  <a:lnTo>
                    <a:pt x="1184" y="1184"/>
                  </a:lnTo>
                  <a:lnTo>
                    <a:pt x="1184" y="0"/>
                  </a:ln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291;p76"/>
            <p:cNvSpPr/>
            <p:nvPr/>
          </p:nvSpPr>
          <p:spPr>
            <a:xfrm>
              <a:off x="1306324" y="2761462"/>
              <a:ext cx="22014" cy="22011"/>
            </a:xfrm>
            <a:custGeom>
              <a:avLst/>
              <a:gdLst/>
              <a:ahLst/>
              <a:cxnLst/>
              <a:rect l="l" t="t" r="r" b="b"/>
              <a:pathLst>
                <a:path w="1185" h="1185" extrusionOk="0">
                  <a:moveTo>
                    <a:pt x="1" y="0"/>
                  </a:moveTo>
                  <a:lnTo>
                    <a:pt x="1" y="1184"/>
                  </a:lnTo>
                  <a:lnTo>
                    <a:pt x="1185" y="1184"/>
                  </a:lnTo>
                  <a:lnTo>
                    <a:pt x="1185" y="0"/>
                  </a:ln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292;p76"/>
            <p:cNvSpPr/>
            <p:nvPr/>
          </p:nvSpPr>
          <p:spPr>
            <a:xfrm>
              <a:off x="1346656" y="2761462"/>
              <a:ext cx="21996" cy="22011"/>
            </a:xfrm>
            <a:custGeom>
              <a:avLst/>
              <a:gdLst/>
              <a:ahLst/>
              <a:cxnLst/>
              <a:rect l="l" t="t" r="r" b="b"/>
              <a:pathLst>
                <a:path w="1184" h="1185" extrusionOk="0">
                  <a:moveTo>
                    <a:pt x="1" y="0"/>
                  </a:moveTo>
                  <a:lnTo>
                    <a:pt x="1" y="1184"/>
                  </a:lnTo>
                  <a:lnTo>
                    <a:pt x="1183" y="1184"/>
                  </a:lnTo>
                  <a:lnTo>
                    <a:pt x="1183" y="0"/>
                  </a:ln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293;p76"/>
            <p:cNvSpPr/>
            <p:nvPr/>
          </p:nvSpPr>
          <p:spPr>
            <a:xfrm>
              <a:off x="1386969" y="2761462"/>
              <a:ext cx="22014" cy="22011"/>
            </a:xfrm>
            <a:custGeom>
              <a:avLst/>
              <a:gdLst/>
              <a:ahLst/>
              <a:cxnLst/>
              <a:rect l="l" t="t" r="r" b="b"/>
              <a:pathLst>
                <a:path w="1185" h="1185" extrusionOk="0">
                  <a:moveTo>
                    <a:pt x="0" y="0"/>
                  </a:moveTo>
                  <a:lnTo>
                    <a:pt x="0" y="1184"/>
                  </a:lnTo>
                  <a:lnTo>
                    <a:pt x="1184" y="1184"/>
                  </a:lnTo>
                  <a:lnTo>
                    <a:pt x="1184" y="0"/>
                  </a:ln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294;p76"/>
            <p:cNvSpPr/>
            <p:nvPr/>
          </p:nvSpPr>
          <p:spPr>
            <a:xfrm>
              <a:off x="1427301" y="2761462"/>
              <a:ext cx="21996" cy="22011"/>
            </a:xfrm>
            <a:custGeom>
              <a:avLst/>
              <a:gdLst/>
              <a:ahLst/>
              <a:cxnLst/>
              <a:rect l="l" t="t" r="r" b="b"/>
              <a:pathLst>
                <a:path w="1184" h="1185" extrusionOk="0">
                  <a:moveTo>
                    <a:pt x="0" y="0"/>
                  </a:moveTo>
                  <a:lnTo>
                    <a:pt x="0" y="1184"/>
                  </a:lnTo>
                  <a:lnTo>
                    <a:pt x="1184" y="1184"/>
                  </a:lnTo>
                  <a:lnTo>
                    <a:pt x="1184" y="0"/>
                  </a:ln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295;p76"/>
            <p:cNvSpPr/>
            <p:nvPr/>
          </p:nvSpPr>
          <p:spPr>
            <a:xfrm>
              <a:off x="1185366" y="2796661"/>
              <a:ext cx="22014" cy="21993"/>
            </a:xfrm>
            <a:custGeom>
              <a:avLst/>
              <a:gdLst/>
              <a:ahLst/>
              <a:cxnLst/>
              <a:rect l="l" t="t" r="r" b="b"/>
              <a:pathLst>
                <a:path w="1185" h="1184" extrusionOk="0">
                  <a:moveTo>
                    <a:pt x="1" y="0"/>
                  </a:moveTo>
                  <a:lnTo>
                    <a:pt x="1" y="1184"/>
                  </a:lnTo>
                  <a:lnTo>
                    <a:pt x="1185" y="1184"/>
                  </a:lnTo>
                  <a:lnTo>
                    <a:pt x="1185" y="0"/>
                  </a:ln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296;p76"/>
            <p:cNvSpPr/>
            <p:nvPr/>
          </p:nvSpPr>
          <p:spPr>
            <a:xfrm>
              <a:off x="1225698" y="2796661"/>
              <a:ext cx="21996" cy="21993"/>
            </a:xfrm>
            <a:custGeom>
              <a:avLst/>
              <a:gdLst/>
              <a:ahLst/>
              <a:cxnLst/>
              <a:rect l="l" t="t" r="r" b="b"/>
              <a:pathLst>
                <a:path w="1184" h="1184" extrusionOk="0">
                  <a:moveTo>
                    <a:pt x="1" y="0"/>
                  </a:moveTo>
                  <a:lnTo>
                    <a:pt x="1" y="1184"/>
                  </a:lnTo>
                  <a:lnTo>
                    <a:pt x="1183" y="1184"/>
                  </a:lnTo>
                  <a:lnTo>
                    <a:pt x="1183" y="0"/>
                  </a:ln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297;p76"/>
            <p:cNvSpPr/>
            <p:nvPr/>
          </p:nvSpPr>
          <p:spPr>
            <a:xfrm>
              <a:off x="1266011" y="2796661"/>
              <a:ext cx="22014" cy="21993"/>
            </a:xfrm>
            <a:custGeom>
              <a:avLst/>
              <a:gdLst/>
              <a:ahLst/>
              <a:cxnLst/>
              <a:rect l="l" t="t" r="r" b="b"/>
              <a:pathLst>
                <a:path w="1185" h="1184" extrusionOk="0">
                  <a:moveTo>
                    <a:pt x="0" y="0"/>
                  </a:moveTo>
                  <a:lnTo>
                    <a:pt x="0" y="1184"/>
                  </a:lnTo>
                  <a:lnTo>
                    <a:pt x="1184" y="1184"/>
                  </a:lnTo>
                  <a:lnTo>
                    <a:pt x="1184" y="0"/>
                  </a:ln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298;p76"/>
            <p:cNvSpPr/>
            <p:nvPr/>
          </p:nvSpPr>
          <p:spPr>
            <a:xfrm>
              <a:off x="1306324" y="2796661"/>
              <a:ext cx="22014" cy="21993"/>
            </a:xfrm>
            <a:custGeom>
              <a:avLst/>
              <a:gdLst/>
              <a:ahLst/>
              <a:cxnLst/>
              <a:rect l="l" t="t" r="r" b="b"/>
              <a:pathLst>
                <a:path w="1185" h="1184" extrusionOk="0">
                  <a:moveTo>
                    <a:pt x="1" y="0"/>
                  </a:moveTo>
                  <a:lnTo>
                    <a:pt x="1" y="1184"/>
                  </a:lnTo>
                  <a:lnTo>
                    <a:pt x="1185" y="1184"/>
                  </a:lnTo>
                  <a:lnTo>
                    <a:pt x="1185" y="0"/>
                  </a:ln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299;p76"/>
            <p:cNvSpPr/>
            <p:nvPr/>
          </p:nvSpPr>
          <p:spPr>
            <a:xfrm>
              <a:off x="1346656" y="2796661"/>
              <a:ext cx="21996" cy="21993"/>
            </a:xfrm>
            <a:custGeom>
              <a:avLst/>
              <a:gdLst/>
              <a:ahLst/>
              <a:cxnLst/>
              <a:rect l="l" t="t" r="r" b="b"/>
              <a:pathLst>
                <a:path w="1184" h="1184" extrusionOk="0">
                  <a:moveTo>
                    <a:pt x="1" y="0"/>
                  </a:moveTo>
                  <a:lnTo>
                    <a:pt x="1" y="1184"/>
                  </a:lnTo>
                  <a:lnTo>
                    <a:pt x="1183" y="1184"/>
                  </a:lnTo>
                  <a:lnTo>
                    <a:pt x="1183" y="0"/>
                  </a:ln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300;p76"/>
            <p:cNvSpPr/>
            <p:nvPr/>
          </p:nvSpPr>
          <p:spPr>
            <a:xfrm>
              <a:off x="1386969" y="2796661"/>
              <a:ext cx="22014" cy="21993"/>
            </a:xfrm>
            <a:custGeom>
              <a:avLst/>
              <a:gdLst/>
              <a:ahLst/>
              <a:cxnLst/>
              <a:rect l="l" t="t" r="r" b="b"/>
              <a:pathLst>
                <a:path w="1185" h="1184" extrusionOk="0">
                  <a:moveTo>
                    <a:pt x="0" y="0"/>
                  </a:moveTo>
                  <a:lnTo>
                    <a:pt x="0" y="1184"/>
                  </a:lnTo>
                  <a:lnTo>
                    <a:pt x="1184" y="1184"/>
                  </a:lnTo>
                  <a:lnTo>
                    <a:pt x="1184" y="0"/>
                  </a:ln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301;p76"/>
            <p:cNvSpPr/>
            <p:nvPr/>
          </p:nvSpPr>
          <p:spPr>
            <a:xfrm>
              <a:off x="1225698" y="2835112"/>
              <a:ext cx="21996" cy="22011"/>
            </a:xfrm>
            <a:custGeom>
              <a:avLst/>
              <a:gdLst/>
              <a:ahLst/>
              <a:cxnLst/>
              <a:rect l="l" t="t" r="r" b="b"/>
              <a:pathLst>
                <a:path w="1184" h="1185" extrusionOk="0">
                  <a:moveTo>
                    <a:pt x="1" y="1"/>
                  </a:moveTo>
                  <a:lnTo>
                    <a:pt x="1" y="1185"/>
                  </a:lnTo>
                  <a:lnTo>
                    <a:pt x="1183" y="1185"/>
                  </a:lnTo>
                  <a:lnTo>
                    <a:pt x="1183" y="1"/>
                  </a:ln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302;p76"/>
            <p:cNvSpPr/>
            <p:nvPr/>
          </p:nvSpPr>
          <p:spPr>
            <a:xfrm>
              <a:off x="1386969" y="2835112"/>
              <a:ext cx="22014" cy="22011"/>
            </a:xfrm>
            <a:custGeom>
              <a:avLst/>
              <a:gdLst/>
              <a:ahLst/>
              <a:cxnLst/>
              <a:rect l="l" t="t" r="r" b="b"/>
              <a:pathLst>
                <a:path w="1185" h="1185" extrusionOk="0">
                  <a:moveTo>
                    <a:pt x="0" y="1"/>
                  </a:moveTo>
                  <a:lnTo>
                    <a:pt x="0" y="1185"/>
                  </a:lnTo>
                  <a:lnTo>
                    <a:pt x="1184" y="1185"/>
                  </a:lnTo>
                  <a:lnTo>
                    <a:pt x="1184" y="1"/>
                  </a:ln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303;p76"/>
            <p:cNvSpPr/>
            <p:nvPr/>
          </p:nvSpPr>
          <p:spPr>
            <a:xfrm>
              <a:off x="1427301" y="2796661"/>
              <a:ext cx="21996" cy="21993"/>
            </a:xfrm>
            <a:custGeom>
              <a:avLst/>
              <a:gdLst/>
              <a:ahLst/>
              <a:cxnLst/>
              <a:rect l="l" t="t" r="r" b="b"/>
              <a:pathLst>
                <a:path w="1184" h="1184" extrusionOk="0">
                  <a:moveTo>
                    <a:pt x="0" y="0"/>
                  </a:moveTo>
                  <a:lnTo>
                    <a:pt x="0" y="1184"/>
                  </a:lnTo>
                  <a:lnTo>
                    <a:pt x="1184" y="1184"/>
                  </a:lnTo>
                  <a:lnTo>
                    <a:pt x="1184" y="0"/>
                  </a:ln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58859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70108" cy="157167"/>
          </a:xfrm>
        </p:grpSpPr>
        <p:sp>
          <p:nvSpPr>
            <p:cNvPr id="5" name="Freeform 5"/>
            <p:cNvSpPr/>
            <p:nvPr/>
          </p:nvSpPr>
          <p:spPr>
            <a:xfrm>
              <a:off x="0" y="0"/>
              <a:ext cx="3870108" cy="157167"/>
            </a:xfrm>
            <a:custGeom>
              <a:avLst/>
              <a:gdLst/>
              <a:ahLst/>
              <a:cxnLst/>
              <a:rect l="l" t="t" r="r" b="b"/>
              <a:pathLst>
                <a:path w="3870108" h="157167">
                  <a:moveTo>
                    <a:pt x="0" y="0"/>
                  </a:moveTo>
                  <a:lnTo>
                    <a:pt x="3870108" y="0"/>
                  </a:lnTo>
                  <a:lnTo>
                    <a:pt x="3870108" y="157167"/>
                  </a:lnTo>
                  <a:lnTo>
                    <a:pt x="0" y="157167"/>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7" name="TextBox 7"/>
          <p:cNvSpPr txBox="1"/>
          <p:nvPr/>
        </p:nvSpPr>
        <p:spPr>
          <a:xfrm>
            <a:off x="571466" y="3077884"/>
            <a:ext cx="6424415" cy="4424288"/>
          </a:xfrm>
          <a:prstGeom prst="rect">
            <a:avLst/>
          </a:prstGeom>
        </p:spPr>
        <p:txBody>
          <a:bodyPr wrap="square" lIns="0" tIns="0" rIns="0" bIns="0" rtlCol="0" anchor="t">
            <a:spAutoFit/>
          </a:bodyPr>
          <a:lstStyle/>
          <a:p>
            <a:pPr algn="just">
              <a:lnSpc>
                <a:spcPts val="1544"/>
              </a:lnSpc>
            </a:pPr>
            <a:r>
              <a:rPr lang="en-US" sz="1200" b="1" spc="22" dirty="0">
                <a:solidFill>
                  <a:srgbClr val="000000"/>
                </a:solidFill>
                <a:latin typeface="Inter" panose="020B0604020202020204" charset="0"/>
                <a:ea typeface="Inter" panose="020B0604020202020204" charset="0"/>
              </a:rPr>
              <a:t>a. </a:t>
            </a:r>
            <a:r>
              <a:rPr lang="en-US" sz="1200" b="1" spc="22" dirty="0" err="1">
                <a:solidFill>
                  <a:srgbClr val="000000"/>
                </a:solidFill>
                <a:latin typeface="Inter" panose="020B0604020202020204" charset="0"/>
                <a:ea typeface="Inter" panose="020B0604020202020204" charset="0"/>
              </a:rPr>
              <a:t>În</a:t>
            </a:r>
            <a:r>
              <a:rPr lang="en-US" sz="1200" b="1" spc="22" dirty="0">
                <a:solidFill>
                  <a:srgbClr val="000000"/>
                </a:solidFill>
                <a:latin typeface="Inter" panose="020B0604020202020204" charset="0"/>
                <a:ea typeface="Inter" panose="020B0604020202020204" charset="0"/>
              </a:rPr>
              <a:t> </a:t>
            </a:r>
            <a:r>
              <a:rPr lang="en-US" sz="1200" b="1" spc="22" dirty="0" err="1">
                <a:solidFill>
                  <a:srgbClr val="000000"/>
                </a:solidFill>
                <a:latin typeface="Inter" panose="020B0604020202020204" charset="0"/>
                <a:ea typeface="Inter" panose="020B0604020202020204" charset="0"/>
              </a:rPr>
              <a:t>străinătate</a:t>
            </a:r>
            <a:r>
              <a:rPr lang="en-US" sz="1200" b="1" spc="22" dirty="0">
                <a:solidFill>
                  <a:srgbClr val="000000"/>
                </a:solidFill>
                <a:latin typeface="Inter" panose="020B0604020202020204" charset="0"/>
                <a:ea typeface="Inter" panose="020B0604020202020204" charset="0"/>
              </a:rPr>
              <a:t>:</a:t>
            </a:r>
          </a:p>
          <a:p>
            <a:pPr algn="just">
              <a:lnSpc>
                <a:spcPts val="1544"/>
              </a:lnSpc>
            </a:pPr>
            <a:endParaRPr lang="ro-RO" sz="1200" spc="22" dirty="0">
              <a:solidFill>
                <a:srgbClr val="000000"/>
              </a:solidFill>
              <a:latin typeface="Inter" panose="020B0604020202020204" charset="0"/>
              <a:ea typeface="Inter" panose="020B0604020202020204" charset="0"/>
            </a:endParaRPr>
          </a:p>
          <a:p>
            <a:pPr indent="269875" algn="just">
              <a:lnSpc>
                <a:spcPts val="1540"/>
              </a:lnSpc>
              <a:buFont typeface="+mj-lt"/>
              <a:buAutoNum type="arabicPeriod" startAt="46"/>
            </a:pPr>
            <a:r>
              <a:rPr lang="fr-FR" sz="1200" b="1" dirty="0" err="1">
                <a:latin typeface="Inter" panose="020B0604020202020204" charset="0"/>
                <a:ea typeface="Inter" panose="020B0604020202020204" charset="0"/>
              </a:rPr>
              <a:t>Loredana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Pungă</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keynote</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Literary</a:t>
            </a:r>
            <a:r>
              <a:rPr lang="fr-FR" sz="1200" dirty="0">
                <a:latin typeface="Inter" panose="020B0604020202020204" charset="0"/>
                <a:ea typeface="Inter" panose="020B0604020202020204" charset="0"/>
              </a:rPr>
              <a:t>) Translators’ Professional </a:t>
            </a:r>
            <a:r>
              <a:rPr lang="fr-FR" sz="1200" dirty="0" err="1">
                <a:latin typeface="Inter" panose="020B0604020202020204" charset="0"/>
                <a:ea typeface="Inter" panose="020B0604020202020204" charset="0"/>
              </a:rPr>
              <a:t>Competence</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Ethical</a:t>
            </a:r>
            <a:r>
              <a:rPr lang="fr-FR" sz="1200" dirty="0">
                <a:latin typeface="Inter" panose="020B0604020202020204" charset="0"/>
                <a:ea typeface="Inter" panose="020B0604020202020204" charset="0"/>
              </a:rPr>
              <a:t> Aspects”</a:t>
            </a:r>
            <a:r>
              <a:rPr lang="ro-RO" sz="1200"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Training the Teacher of </a:t>
            </a:r>
            <a:r>
              <a:rPr lang="fr-FR" sz="1200" dirty="0" err="1">
                <a:latin typeface="Inter" panose="020B0604020202020204" charset="0"/>
                <a:ea typeface="Inter" panose="020B0604020202020204" charset="0"/>
              </a:rPr>
              <a:t>Literary</a:t>
            </a:r>
            <a:r>
              <a:rPr lang="fr-FR" sz="1200" dirty="0">
                <a:latin typeface="Inter" panose="020B0604020202020204" charset="0"/>
                <a:ea typeface="Inter" panose="020B0604020202020204" charset="0"/>
              </a:rPr>
              <a:t> Translation, </a:t>
            </a:r>
            <a:r>
              <a:rPr lang="fr-FR" sz="1200" dirty="0" err="1">
                <a:latin typeface="Inter" panose="020B0604020202020204" charset="0"/>
                <a:ea typeface="Inter" panose="020B0604020202020204" charset="0"/>
              </a:rPr>
              <a:t>European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School</a:t>
            </a:r>
            <a:r>
              <a:rPr lang="fr-FR" sz="1200" dirty="0">
                <a:latin typeface="Inter" panose="020B0604020202020204" charset="0"/>
                <a:ea typeface="Inter" panose="020B0604020202020204" charset="0"/>
              </a:rPr>
              <a:t> of </a:t>
            </a:r>
            <a:r>
              <a:rPr lang="fr-FR" sz="1200" dirty="0" err="1">
                <a:latin typeface="Inter" panose="020B0604020202020204" charset="0"/>
                <a:ea typeface="Inter" panose="020B0604020202020204" charset="0"/>
              </a:rPr>
              <a:t>Literary</a:t>
            </a:r>
            <a:r>
              <a:rPr lang="fr-FR" sz="1200" dirty="0">
                <a:latin typeface="Inter" panose="020B0604020202020204" charset="0"/>
                <a:ea typeface="Inter" panose="020B0604020202020204" charset="0"/>
              </a:rPr>
              <a:t> Translation, 7-10 </a:t>
            </a:r>
            <a:r>
              <a:rPr lang="fr-FR" sz="1200" dirty="0" err="1">
                <a:latin typeface="Inter" panose="020B0604020202020204" charset="0"/>
                <a:ea typeface="Inter" panose="020B0604020202020204" charset="0"/>
              </a:rPr>
              <a:t>septembrie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6"/>
            </a:pPr>
            <a:r>
              <a:rPr lang="fr-FR" sz="1200" b="1" dirty="0" err="1">
                <a:latin typeface="Inter" panose="020B0604020202020204" charset="0"/>
                <a:ea typeface="Inter" panose="020B0604020202020204" charset="0"/>
              </a:rPr>
              <a:t>Mihai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Radan</a:t>
            </a:r>
            <a:r>
              <a:rPr lang="ro-RO" sz="1200" b="1" dirty="0">
                <a:latin typeface="Inter" panose="020B0604020202020204" charset="0"/>
                <a:ea typeface="Inter" panose="020B0604020202020204" charset="0"/>
              </a:rPr>
              <a:t> </a:t>
            </a:r>
            <a:r>
              <a:rPr lang="fr-FR" sz="1200" b="1" dirty="0">
                <a:latin typeface="Inter" panose="020B0604020202020204" charset="0"/>
                <a:ea typeface="Inter" panose="020B0604020202020204" charset="0"/>
              </a:rPr>
              <a:t>[</a:t>
            </a:r>
            <a:r>
              <a:rPr lang="fr-FR" sz="1200" b="1" dirty="0" err="1">
                <a:latin typeface="Inter" panose="020B0604020202020204" charset="0"/>
                <a:ea typeface="Inter" panose="020B0604020202020204" charset="0"/>
              </a:rPr>
              <a:t>keynote</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Karaševski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pastirski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običaji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Simp</a:t>
            </a:r>
            <a:r>
              <a:rPr lang="fr-FR" sz="1200" dirty="0">
                <a:latin typeface="Inter" panose="020B0604020202020204" charset="0"/>
                <a:ea typeface="Inter" panose="020B0604020202020204" charset="0"/>
              </a:rPr>
              <a:t>.</a:t>
            </a:r>
            <a:r>
              <a:rPr lang="ro-RO"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Savremena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srpska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folkloristika</a:t>
            </a:r>
            <a:r>
              <a:rPr lang="fr-FR" sz="1200" dirty="0">
                <a:latin typeface="Inter" panose="020B0604020202020204" charset="0"/>
                <a:ea typeface="Inter" panose="020B0604020202020204" charset="0"/>
              </a:rPr>
              <a:t> 11, </a:t>
            </a:r>
            <a:r>
              <a:rPr lang="fr-FR" sz="1200" dirty="0" err="1">
                <a:latin typeface="Inter" panose="020B0604020202020204" charset="0"/>
                <a:ea typeface="Inter" panose="020B0604020202020204" charset="0"/>
              </a:rPr>
              <a:t>Tršić</a:t>
            </a:r>
            <a:r>
              <a:rPr lang="fr-FR" sz="1200" dirty="0">
                <a:latin typeface="Inter" panose="020B0604020202020204" charset="0"/>
                <a:ea typeface="Inter" panose="020B0604020202020204" charset="0"/>
              </a:rPr>
              <a:t>, 1-3 </a:t>
            </a:r>
            <a:r>
              <a:rPr lang="fr-FR" sz="1200" dirty="0" err="1">
                <a:latin typeface="Inter" panose="020B0604020202020204" charset="0"/>
                <a:ea typeface="Inter" panose="020B0604020202020204" charset="0"/>
              </a:rPr>
              <a:t>octomrbrie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6"/>
            </a:pPr>
            <a:r>
              <a:rPr lang="fr-FR" sz="1200" b="1" dirty="0" err="1">
                <a:latin typeface="Inter" panose="020B0604020202020204" charset="0"/>
                <a:ea typeface="Inter" panose="020B0604020202020204" charset="0"/>
              </a:rPr>
              <a:t>Mihai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Radan</a:t>
            </a:r>
            <a:r>
              <a:rPr lang="ro-RO" sz="1200" b="1" dirty="0">
                <a:latin typeface="Inter" panose="020B0604020202020204" charset="0"/>
                <a:ea typeface="Inter" panose="020B0604020202020204" charset="0"/>
              </a:rPr>
              <a:t> </a:t>
            </a:r>
            <a:r>
              <a:rPr lang="fr-FR" sz="1200" b="1" dirty="0">
                <a:latin typeface="Inter" panose="020B0604020202020204" charset="0"/>
                <a:ea typeface="Inter" panose="020B0604020202020204" charset="0"/>
              </a:rPr>
              <a:t>[</a:t>
            </a:r>
            <a:r>
              <a:rPr lang="fr-FR" sz="1200" b="1" dirty="0" err="1">
                <a:latin typeface="Inter" panose="020B0604020202020204" charset="0"/>
                <a:ea typeface="Inter" panose="020B0604020202020204" charset="0"/>
              </a:rPr>
              <a:t>keynote</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“O </a:t>
            </a:r>
            <a:r>
              <a:rPr lang="fr-FR" sz="1200" dirty="0" err="1">
                <a:latin typeface="Inter" panose="020B0604020202020204" charset="0"/>
                <a:ea typeface="Inter" panose="020B0604020202020204" charset="0"/>
              </a:rPr>
              <a:t>karaševskoj</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antroponimiji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iz</a:t>
            </a:r>
            <a:r>
              <a:rPr lang="fr-FR" sz="1200" dirty="0">
                <a:latin typeface="Inter" panose="020B0604020202020204" charset="0"/>
                <a:ea typeface="Inter" panose="020B0604020202020204" charset="0"/>
              </a:rPr>
              <a:t> XVI </a:t>
            </a:r>
            <a:r>
              <a:rPr lang="fr-FR" sz="1200" dirty="0" err="1">
                <a:latin typeface="Inter" panose="020B0604020202020204" charset="0"/>
                <a:ea typeface="Inter" panose="020B0604020202020204" charset="0"/>
              </a:rPr>
              <a:t>veka</a:t>
            </a:r>
            <a:r>
              <a:rPr lang="fr-FR" sz="1200" dirty="0">
                <a:latin typeface="Inter" panose="020B0604020202020204" charset="0"/>
                <a:ea typeface="Inter" panose="020B0604020202020204" charset="0"/>
              </a:rPr>
              <a:t>,” Al VII-</a:t>
            </a:r>
            <a:r>
              <a:rPr lang="fr-FR" sz="1200" dirty="0" err="1">
                <a:latin typeface="Inter" panose="020B0604020202020204" charset="0"/>
                <a:ea typeface="Inter" panose="020B0604020202020204" charset="0"/>
              </a:rPr>
              <a:t>lea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simpozion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a:t>
            </a:r>
            <a:r>
              <a:rPr lang="fr-FR" sz="1200" dirty="0">
                <a:latin typeface="Inter" panose="020B0604020202020204" charset="0"/>
                <a:ea typeface="Inter" panose="020B0604020202020204" charset="0"/>
              </a:rPr>
              <a:t>, Niš, 15 </a:t>
            </a:r>
            <a:r>
              <a:rPr lang="fr-FR" sz="1200" dirty="0" err="1">
                <a:latin typeface="Inter" panose="020B0604020202020204" charset="0"/>
                <a:ea typeface="Inter" panose="020B0604020202020204" charset="0"/>
              </a:rPr>
              <a:t>octombrie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6"/>
            </a:pPr>
            <a:r>
              <a:rPr lang="fr-FR" sz="1200" b="1" dirty="0" err="1">
                <a:latin typeface="Inter" panose="020B0604020202020204" charset="0"/>
                <a:ea typeface="Inter" panose="020B0604020202020204" charset="0"/>
              </a:rPr>
              <a:t>Mihai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Radan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Karaševski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pastirski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običaji</a:t>
            </a:r>
            <a:r>
              <a:rPr lang="fr-FR" sz="1200" dirty="0">
                <a:latin typeface="Inter" panose="020B0604020202020204" charset="0"/>
                <a:ea typeface="Inter" panose="020B0604020202020204" charset="0"/>
              </a:rPr>
              <a:t>”</a:t>
            </a:r>
            <a:r>
              <a:rPr lang="ro-RO" sz="1200"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Simp</a:t>
            </a:r>
            <a:r>
              <a:rPr lang="fr-FR" sz="1200"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Ș</a:t>
            </a:r>
            <a:r>
              <a:rPr lang="fr-FR" sz="1200" dirty="0">
                <a:latin typeface="Inter" panose="020B0604020202020204" charset="0"/>
                <a:ea typeface="Inter" panose="020B0604020202020204" charset="0"/>
              </a:rPr>
              <a:t>t. </a:t>
            </a:r>
            <a:r>
              <a:rPr lang="fr-FR" sz="1200" dirty="0" err="1">
                <a:latin typeface="Inter" panose="020B0604020202020204" charset="0"/>
                <a:ea typeface="Inter" panose="020B0604020202020204" charset="0"/>
              </a:rPr>
              <a:t>internațional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Savremena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srpska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folkloristika</a:t>
            </a:r>
            <a:r>
              <a:rPr lang="fr-FR" sz="1200" dirty="0">
                <a:latin typeface="Inter" panose="020B0604020202020204" charset="0"/>
                <a:ea typeface="Inter" panose="020B0604020202020204" charset="0"/>
              </a:rPr>
              <a:t> 11, </a:t>
            </a:r>
            <a:r>
              <a:rPr lang="fr-FR" sz="1200" dirty="0" err="1">
                <a:latin typeface="Inter" panose="020B0604020202020204" charset="0"/>
                <a:ea typeface="Inter" panose="020B0604020202020204" charset="0"/>
              </a:rPr>
              <a:t>Tršić</a:t>
            </a:r>
            <a:r>
              <a:rPr lang="fr-FR" sz="1200" dirty="0">
                <a:latin typeface="Inter" panose="020B0604020202020204" charset="0"/>
                <a:ea typeface="Inter" panose="020B0604020202020204" charset="0"/>
              </a:rPr>
              <a:t>, 1-3 </a:t>
            </a:r>
            <a:r>
              <a:rPr lang="fr-FR" sz="1200" dirty="0" err="1">
                <a:latin typeface="Inter" panose="020B0604020202020204" charset="0"/>
                <a:ea typeface="Inter" panose="020B0604020202020204" charset="0"/>
              </a:rPr>
              <a:t>octombrie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6"/>
            </a:pPr>
            <a:r>
              <a:rPr lang="fr-FR" sz="1200" b="1" dirty="0" err="1">
                <a:latin typeface="Inter" panose="020B0604020202020204" charset="0"/>
                <a:ea typeface="Inter" panose="020B0604020202020204" charset="0"/>
              </a:rPr>
              <a:t>Mihai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Radan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“O </a:t>
            </a:r>
            <a:r>
              <a:rPr lang="fr-FR" sz="1200" dirty="0" err="1">
                <a:latin typeface="Inter" panose="020B0604020202020204" charset="0"/>
                <a:ea typeface="Inter" panose="020B0604020202020204" charset="0"/>
              </a:rPr>
              <a:t>karaševskoj</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antroponimiji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iz</a:t>
            </a:r>
            <a:r>
              <a:rPr lang="fr-FR" sz="1200" dirty="0">
                <a:latin typeface="Inter" panose="020B0604020202020204" charset="0"/>
                <a:ea typeface="Inter" panose="020B0604020202020204" charset="0"/>
              </a:rPr>
              <a:t> XVI </a:t>
            </a:r>
            <a:r>
              <a:rPr lang="fr-FR" sz="1200" dirty="0" err="1">
                <a:latin typeface="Inter" panose="020B0604020202020204" charset="0"/>
                <a:ea typeface="Inter" panose="020B0604020202020204" charset="0"/>
              </a:rPr>
              <a:t>veka</a:t>
            </a:r>
            <a:r>
              <a:rPr lang="fr-FR" sz="1200" dirty="0">
                <a:latin typeface="Inter" panose="020B0604020202020204" charset="0"/>
                <a:ea typeface="Inter" panose="020B0604020202020204" charset="0"/>
              </a:rPr>
              <a:t>”</a:t>
            </a:r>
            <a:r>
              <a:rPr lang="ro-RO" sz="1200"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Al VII-</a:t>
            </a:r>
            <a:r>
              <a:rPr lang="fr-FR" sz="1200" dirty="0" err="1">
                <a:latin typeface="Inter" panose="020B0604020202020204" charset="0"/>
                <a:ea typeface="Inter" panose="020B0604020202020204" charset="0"/>
              </a:rPr>
              <a:t>lea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simpozion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a:t>
            </a:r>
            <a:r>
              <a:rPr lang="fr-FR" sz="1200" dirty="0">
                <a:latin typeface="Inter" panose="020B0604020202020204" charset="0"/>
                <a:ea typeface="Inter" panose="020B0604020202020204" charset="0"/>
              </a:rPr>
              <a:t>, Niš, 15 </a:t>
            </a:r>
            <a:r>
              <a:rPr lang="fr-FR" sz="1200" dirty="0" err="1">
                <a:latin typeface="Inter" panose="020B0604020202020204" charset="0"/>
                <a:ea typeface="Inter" panose="020B0604020202020204" charset="0"/>
              </a:rPr>
              <a:t>octombrie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6"/>
            </a:pPr>
            <a:r>
              <a:rPr lang="fr-FR" sz="1200" b="1" dirty="0" err="1">
                <a:latin typeface="Inter" panose="020B0604020202020204" charset="0"/>
                <a:ea typeface="Inter" panose="020B0604020202020204" charset="0"/>
              </a:rPr>
              <a:t>Mihai</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Radan</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Relikvije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paganskog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porekla</a:t>
            </a:r>
            <a:r>
              <a:rPr lang="fr-FR" sz="1200" dirty="0">
                <a:latin typeface="Inter" panose="020B0604020202020204" charset="0"/>
                <a:ea typeface="Inter" panose="020B0604020202020204" charset="0"/>
              </a:rPr>
              <a:t> u </a:t>
            </a:r>
            <a:r>
              <a:rPr lang="fr-FR" sz="1200" dirty="0" err="1">
                <a:latin typeface="Inter" panose="020B0604020202020204" charset="0"/>
                <a:ea typeface="Inter" panose="020B0604020202020204" charset="0"/>
              </a:rPr>
              <a:t>karaševskim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verskim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obredima</a:t>
            </a:r>
            <a:r>
              <a:rPr lang="fr-FR" sz="1200" dirty="0">
                <a:latin typeface="Inter" panose="020B0604020202020204" charset="0"/>
                <a:ea typeface="Inter" panose="020B0604020202020204" charset="0"/>
              </a:rPr>
              <a:t>,” Al III-</a:t>
            </a:r>
            <a:r>
              <a:rPr lang="fr-FR" sz="1200" dirty="0" err="1">
                <a:latin typeface="Inter" panose="020B0604020202020204" charset="0"/>
                <a:ea typeface="Inter" panose="020B0604020202020204" charset="0"/>
              </a:rPr>
              <a:t>lea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simp</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a:t>
            </a:r>
            <a:r>
              <a:rPr lang="fr-FR" sz="1200" dirty="0">
                <a:latin typeface="Inter" panose="020B0604020202020204" charset="0"/>
                <a:ea typeface="Inter" panose="020B0604020202020204" charset="0"/>
              </a:rPr>
              <a:t>, Niš, 13-15. Oct. 2017.</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6"/>
            </a:pPr>
            <a:r>
              <a:rPr lang="fr-FR" sz="1200" b="1" dirty="0" err="1">
                <a:latin typeface="Inter" panose="020B0604020202020204" charset="0"/>
                <a:ea typeface="Inter" panose="020B0604020202020204" charset="0"/>
              </a:rPr>
              <a:t>Savić</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Dimitrije</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Refleks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Prvog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svetskog</a:t>
            </a:r>
            <a:r>
              <a:rPr lang="fr-FR" sz="1200" dirty="0">
                <a:latin typeface="Inter" panose="020B0604020202020204" charset="0"/>
                <a:ea typeface="Inter" panose="020B0604020202020204" charset="0"/>
              </a:rPr>
              <a:t> rata u </a:t>
            </a:r>
            <a:r>
              <a:rPr lang="fr-FR" sz="1200" dirty="0" err="1">
                <a:latin typeface="Inter" panose="020B0604020202020204" charset="0"/>
                <a:ea typeface="Inter" panose="020B0604020202020204" charset="0"/>
              </a:rPr>
              <a:t>ranoj</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poeziji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Miloša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Crnjanskog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Conferinţa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participare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internaţională</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The </a:t>
            </a:r>
            <a:r>
              <a:rPr lang="fr-FR" sz="1200" i="1" dirty="0" err="1">
                <a:latin typeface="Inter" panose="020B0604020202020204" charset="0"/>
                <a:ea typeface="Inter" panose="020B0604020202020204" charset="0"/>
              </a:rPr>
              <a:t>Material</a:t>
            </a:r>
            <a:r>
              <a:rPr lang="fr-FR" sz="1200" i="1" dirty="0">
                <a:latin typeface="Inter" panose="020B0604020202020204" charset="0"/>
                <a:ea typeface="Inter" panose="020B0604020202020204" charset="0"/>
              </a:rPr>
              <a:t> and Spiritual Culture of the </a:t>
            </a:r>
            <a:r>
              <a:rPr lang="fr-FR" sz="1200" i="1" dirty="0" err="1">
                <a:latin typeface="Inter" panose="020B0604020202020204" charset="0"/>
                <a:ea typeface="Inter" panose="020B0604020202020204" charset="0"/>
              </a:rPr>
              <a:t>Serbs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from</a:t>
            </a:r>
            <a:r>
              <a:rPr lang="fr-FR" sz="1200" i="1" dirty="0">
                <a:latin typeface="Inter" panose="020B0604020202020204" charset="0"/>
                <a:ea typeface="Inter" panose="020B0604020202020204" charset="0"/>
              </a:rPr>
              <a:t> the </a:t>
            </a:r>
            <a:r>
              <a:rPr lang="fr-FR" sz="1200" i="1" dirty="0" err="1">
                <a:latin typeface="Inter" panose="020B0604020202020204" charset="0"/>
                <a:ea typeface="Inter" panose="020B0604020202020204" charset="0"/>
              </a:rPr>
              <a:t>Multiethnic</a:t>
            </a:r>
            <a:r>
              <a:rPr lang="fr-FR" sz="1200" i="1" dirty="0">
                <a:latin typeface="Inter" panose="020B0604020202020204" charset="0"/>
                <a:ea typeface="Inter" panose="020B0604020202020204" charset="0"/>
              </a:rPr>
              <a:t> and/or </a:t>
            </a:r>
            <a:r>
              <a:rPr lang="fr-FR" sz="1200" i="1" dirty="0" err="1">
                <a:latin typeface="Inter" panose="020B0604020202020204" charset="0"/>
                <a:ea typeface="Inter" panose="020B0604020202020204" charset="0"/>
              </a:rPr>
              <a:t>Peripheral</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Regions</a:t>
            </a:r>
            <a:r>
              <a:rPr lang="fr-FR" sz="1200" dirty="0">
                <a:latin typeface="Inter" panose="020B0604020202020204" charset="0"/>
                <a:ea typeface="Inter" panose="020B0604020202020204" charset="0"/>
              </a:rPr>
              <a:t>, Niš, </a:t>
            </a:r>
            <a:r>
              <a:rPr lang="fr-FR" sz="1200" dirty="0" err="1">
                <a:latin typeface="Inter" panose="020B0604020202020204" charset="0"/>
                <a:ea typeface="Inter" panose="020B0604020202020204" charset="0"/>
              </a:rPr>
              <a:t>Serbia</a:t>
            </a:r>
            <a:r>
              <a:rPr lang="fr-FR" sz="1200" dirty="0">
                <a:latin typeface="Inter" panose="020B0604020202020204" charset="0"/>
                <a:ea typeface="Inter" panose="020B0604020202020204" charset="0"/>
              </a:rPr>
              <a:t>,  15-16 </a:t>
            </a:r>
            <a:r>
              <a:rPr lang="fr-FR" sz="1200" dirty="0" err="1">
                <a:latin typeface="Inter" panose="020B0604020202020204" charset="0"/>
                <a:ea typeface="Inter" panose="020B0604020202020204" charset="0"/>
              </a:rPr>
              <a:t>octombrie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6"/>
            </a:pPr>
            <a:r>
              <a:rPr lang="fr-FR" sz="1200" b="1" dirty="0" err="1">
                <a:latin typeface="Inter" panose="020B0604020202020204" charset="0"/>
                <a:ea typeface="Inter" panose="020B0604020202020204" charset="0"/>
              </a:rPr>
              <a:t>Savić</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Dimitrije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Serbia-great</a:t>
            </a:r>
            <a:r>
              <a:rPr lang="fr-FR" sz="1200" dirty="0">
                <a:latin typeface="Inter" panose="020B0604020202020204" charset="0"/>
                <a:ea typeface="Inter" panose="020B0604020202020204" charset="0"/>
              </a:rPr>
              <a:t> country of </a:t>
            </a:r>
            <a:r>
              <a:rPr lang="fr-FR" sz="1200" dirty="0" err="1">
                <a:latin typeface="Inter" panose="020B0604020202020204" charset="0"/>
                <a:ea typeface="Inter" panose="020B0604020202020204" charset="0"/>
              </a:rPr>
              <a:t>great</a:t>
            </a:r>
            <a:r>
              <a:rPr lang="fr-FR" sz="1200" dirty="0">
                <a:latin typeface="Inter" panose="020B0604020202020204" charset="0"/>
                <a:ea typeface="Inter" panose="020B0604020202020204" charset="0"/>
              </a:rPr>
              <a:t> people”</a:t>
            </a:r>
            <a:r>
              <a:rPr lang="ro-RO" sz="1200"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International </a:t>
            </a:r>
            <a:r>
              <a:rPr lang="ro-RO" sz="1200" dirty="0">
                <a:latin typeface="Inter" panose="020B0604020202020204" charset="0"/>
                <a:ea typeface="Inter" panose="020B0604020202020204" charset="0"/>
              </a:rPr>
              <a:t>D</a:t>
            </a:r>
            <a:r>
              <a:rPr lang="fr-FR" sz="1200" dirty="0">
                <a:latin typeface="Inter" panose="020B0604020202020204" charset="0"/>
                <a:ea typeface="Inter" panose="020B0604020202020204" charset="0"/>
              </a:rPr>
              <a:t>ay at WUT,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27 mai 2021.</a:t>
            </a:r>
            <a:endParaRPr lang="en-US" sz="1200" dirty="0">
              <a:latin typeface="Inter" panose="020B0604020202020204" charset="0"/>
              <a:ea typeface="Inter" panose="020B0604020202020204" charset="0"/>
            </a:endParaRPr>
          </a:p>
          <a:p>
            <a:pPr indent="269875" algn="just">
              <a:lnSpc>
                <a:spcPts val="1540"/>
              </a:lnSpc>
              <a:buFont typeface="+mj-lt"/>
              <a:buAutoNum type="arabicPeriod" startAt="46"/>
            </a:pPr>
            <a:r>
              <a:rPr lang="fr-FR" sz="1200" b="1" dirty="0" err="1">
                <a:latin typeface="Inter" panose="020B0604020202020204" charset="0"/>
                <a:ea typeface="Inter" panose="020B0604020202020204" charset="0"/>
              </a:rPr>
              <a:t>Mața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Țaran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Andreici</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“2021: </a:t>
            </a:r>
            <a:r>
              <a:rPr lang="fr-FR" sz="1200" dirty="0" err="1">
                <a:latin typeface="Inter" panose="020B0604020202020204" charset="0"/>
                <a:ea typeface="Inter" panose="020B0604020202020204" charset="0"/>
              </a:rPr>
              <a:t>Михај</a:t>
            </a:r>
            <a:r>
              <a:rPr lang="fr-FR" sz="1200" dirty="0">
                <a:latin typeface="Inter" panose="020B0604020202020204" charset="0"/>
                <a:ea typeface="Inter" panose="020B0604020202020204" charset="0"/>
              </a:rPr>
              <a:t> Н. </a:t>
            </a:r>
            <a:r>
              <a:rPr lang="fr-FR" sz="1200" dirty="0" err="1">
                <a:latin typeface="Inter" panose="020B0604020202020204" charset="0"/>
                <a:ea typeface="Inter" panose="020B0604020202020204" charset="0"/>
              </a:rPr>
              <a:t>Радан</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Миљана-Радмила</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Ускату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Карашевски</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пастирски</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обичаји</a:t>
            </a:r>
            <a:r>
              <a:rPr lang="fr-FR" sz="1200" dirty="0">
                <a:latin typeface="Inter" panose="020B0604020202020204" charset="0"/>
                <a:ea typeface="Inter" panose="020B0604020202020204" charset="0"/>
              </a:rPr>
              <a:t>”</a:t>
            </a:r>
            <a:r>
              <a:rPr lang="ro-RO" sz="1200"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International Scientific </a:t>
            </a:r>
            <a:r>
              <a:rPr lang="fr-FR" sz="1200" dirty="0" err="1">
                <a:latin typeface="Inter" panose="020B0604020202020204" charset="0"/>
                <a:ea typeface="Inter" panose="020B0604020202020204" charset="0"/>
              </a:rPr>
              <a:t>Conference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Contemporary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Serbian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Folkloristics</a:t>
            </a:r>
            <a:r>
              <a:rPr lang="fr-FR" sz="1200" dirty="0">
                <a:latin typeface="Inter" panose="020B0604020202020204" charset="0"/>
                <a:ea typeface="Inter" panose="020B0604020202020204" charset="0"/>
              </a:rPr>
              <a:t> 11, </a:t>
            </a:r>
            <a:r>
              <a:rPr lang="fr-FR" sz="1200" dirty="0" err="1">
                <a:latin typeface="Inter" panose="020B0604020202020204" charset="0"/>
                <a:ea typeface="Inter" panose="020B0604020202020204" charset="0"/>
              </a:rPr>
              <a:t>Tršić</a:t>
            </a:r>
            <a:r>
              <a:rPr lang="fr-FR" sz="1200" dirty="0">
                <a:latin typeface="Inter" panose="020B0604020202020204" charset="0"/>
                <a:ea typeface="Inter" panose="020B0604020202020204" charset="0"/>
              </a:rPr>
              <a:t>, 1-3 </a:t>
            </a:r>
            <a:r>
              <a:rPr lang="fr-FR" sz="1200" dirty="0" err="1">
                <a:latin typeface="Inter" panose="020B0604020202020204" charset="0"/>
                <a:ea typeface="Inter" panose="020B0604020202020204" charset="0"/>
              </a:rPr>
              <a:t>octombrie</a:t>
            </a:r>
            <a:r>
              <a:rPr lang="fr-FR" sz="1200" dirty="0">
                <a:latin typeface="Inter" panose="020B0604020202020204" charset="0"/>
                <a:ea typeface="Inter" panose="020B0604020202020204" charset="0"/>
              </a:rPr>
              <a:t>  2021.</a:t>
            </a:r>
            <a:endParaRPr lang="ro-RO" sz="1200" spc="22" dirty="0">
              <a:solidFill>
                <a:srgbClr val="000000"/>
              </a:solidFill>
              <a:latin typeface="Inter" panose="020B0604020202020204" charset="0"/>
              <a:ea typeface="Inter" panose="020B0604020202020204" charset="0"/>
            </a:endParaRPr>
          </a:p>
        </p:txBody>
      </p:sp>
      <p:sp>
        <p:nvSpPr>
          <p:cNvPr id="9" name="TextBox 9"/>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10" name="TextBox 10"/>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1" name="TextBox 11"/>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3" name="TextBox 13"/>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9</a:t>
            </a:r>
            <a:endParaRPr lang="en-US" sz="1103" spc="22" dirty="0">
              <a:solidFill>
                <a:srgbClr val="164F84"/>
              </a:solidFill>
              <a:latin typeface="Inter Bold"/>
            </a:endParaRPr>
          </a:p>
        </p:txBody>
      </p:sp>
      <p:sp>
        <p:nvSpPr>
          <p:cNvPr id="15" name="TextBox 13"/>
          <p:cNvSpPr txBox="1"/>
          <p:nvPr/>
        </p:nvSpPr>
        <p:spPr>
          <a:xfrm>
            <a:off x="571466" y="9735418"/>
            <a:ext cx="4121183" cy="192360"/>
          </a:xfrm>
          <a:prstGeom prst="rect">
            <a:avLst/>
          </a:prstGeom>
        </p:spPr>
        <p:txBody>
          <a:bodyPr wrap="square" lIns="0" tIns="0" rIns="0" bIns="0" rtlCol="0" anchor="t">
            <a:spAutoFit/>
          </a:bodyPr>
          <a:lstStyle/>
          <a:p>
            <a:pPr>
              <a:lnSpc>
                <a:spcPts val="1544"/>
              </a:lnSpc>
            </a:pPr>
            <a:r>
              <a:rPr lang="en-US" sz="1103" spc="22" dirty="0">
                <a:solidFill>
                  <a:srgbClr val="164F84"/>
                </a:solidFill>
                <a:latin typeface="Inter Bold"/>
              </a:rPr>
              <a:t>DEPARTAMENTUL DE </a:t>
            </a:r>
            <a:r>
              <a:rPr lang="ro-RO" sz="1103" spc="22" dirty="0">
                <a:solidFill>
                  <a:srgbClr val="164F84"/>
                </a:solidFill>
                <a:latin typeface="Inter Bold"/>
              </a:rPr>
              <a:t>LIMBI ȘI LITERATURI MODERNE</a:t>
            </a:r>
            <a:endParaRPr lang="en-US" sz="1103" spc="22" dirty="0">
              <a:solidFill>
                <a:srgbClr val="164F84"/>
              </a:solidFill>
              <a:latin typeface="Inter Bold"/>
            </a:endParaRPr>
          </a:p>
        </p:txBody>
      </p:sp>
      <p:pic>
        <p:nvPicPr>
          <p:cNvPr id="3074" name="Picture 2" descr="Symposium | Lancaster Summer Schools in Corpus Linguist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0650" y="7502172"/>
            <a:ext cx="3065231" cy="17241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01650" y="7438159"/>
            <a:ext cx="3429000" cy="2015936"/>
          </a:xfrm>
          <a:prstGeom prst="rect">
            <a:avLst/>
          </a:prstGeom>
        </p:spPr>
        <p:txBody>
          <a:bodyPr wrap="square">
            <a:spAutoFit/>
          </a:bodyPr>
          <a:lstStyle/>
          <a:p>
            <a:pPr algn="just">
              <a:lnSpc>
                <a:spcPts val="1540"/>
              </a:lnSpc>
            </a:pPr>
            <a:r>
              <a:rPr lang="ro-RO" sz="1200" b="1" dirty="0">
                <a:latin typeface="Inter" panose="020B0604020202020204" charset="0"/>
                <a:ea typeface="Inter" panose="020B0604020202020204" charset="0"/>
              </a:rPr>
              <a:t>55. </a:t>
            </a:r>
            <a:r>
              <a:rPr lang="fr-FR" sz="1200" b="1" dirty="0" err="1">
                <a:latin typeface="Inter" panose="020B0604020202020204" charset="0"/>
                <a:ea typeface="Inter" panose="020B0604020202020204" charset="0"/>
              </a:rPr>
              <a:t>Mața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Țaran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Andreici</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Jezičko-komunikaciono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ponašanje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Srba</a:t>
            </a:r>
            <a:r>
              <a:rPr lang="fr-FR" sz="1200" dirty="0">
                <a:latin typeface="Inter" panose="020B0604020202020204" charset="0"/>
                <a:ea typeface="Inter" panose="020B0604020202020204" charset="0"/>
              </a:rPr>
              <a:t> u </a:t>
            </a:r>
            <a:r>
              <a:rPr lang="fr-FR" sz="1200" dirty="0" err="1">
                <a:latin typeface="Inter" panose="020B0604020202020204" charset="0"/>
                <a:ea typeface="Inter" panose="020B0604020202020204" charset="0"/>
              </a:rPr>
              <a:t>višejezičnom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okruženju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rumunskog</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Banata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Language</a:t>
            </a:r>
            <a:r>
              <a:rPr lang="fr-FR" sz="1200" dirty="0">
                <a:latin typeface="Inter" panose="020B0604020202020204" charset="0"/>
                <a:ea typeface="Inter" panose="020B0604020202020204" charset="0"/>
              </a:rPr>
              <a:t>-Communication </a:t>
            </a:r>
            <a:r>
              <a:rPr lang="fr-FR" sz="1200" dirty="0" err="1">
                <a:latin typeface="Inter" panose="020B0604020202020204" charset="0"/>
                <a:ea typeface="Inter" panose="020B0604020202020204" charset="0"/>
              </a:rPr>
              <a:t>Behavior</a:t>
            </a:r>
            <a:r>
              <a:rPr lang="fr-FR" sz="1200" dirty="0">
                <a:latin typeface="Inter" panose="020B0604020202020204" charset="0"/>
                <a:ea typeface="Inter" panose="020B0604020202020204" charset="0"/>
              </a:rPr>
              <a:t> of the </a:t>
            </a:r>
            <a:r>
              <a:rPr lang="fr-FR" sz="1200" dirty="0" err="1">
                <a:latin typeface="Inter" panose="020B0604020202020204" charset="0"/>
                <a:ea typeface="Inter" panose="020B0604020202020204" charset="0"/>
              </a:rPr>
              <a:t>Serbs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with</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Multilingual</a:t>
            </a:r>
            <a:r>
              <a:rPr lang="fr-FR" sz="1200" dirty="0">
                <a:latin typeface="Inter" panose="020B0604020202020204" charset="0"/>
                <a:ea typeface="Inter" panose="020B0604020202020204" charset="0"/>
              </a:rPr>
              <a:t> Background of the </a:t>
            </a:r>
            <a:r>
              <a:rPr lang="fr-FR" sz="1200" dirty="0" err="1">
                <a:latin typeface="Inter" panose="020B0604020202020204" charset="0"/>
                <a:ea typeface="Inter" panose="020B0604020202020204" charset="0"/>
              </a:rPr>
              <a:t>Romanian</a:t>
            </a:r>
            <a:r>
              <a:rPr lang="fr-FR" sz="1200" dirty="0">
                <a:latin typeface="Inter" panose="020B0604020202020204" charset="0"/>
                <a:ea typeface="Inter" panose="020B0604020202020204" charset="0"/>
              </a:rPr>
              <a:t> Banat </a:t>
            </a:r>
            <a:r>
              <a:rPr lang="fr-FR" sz="1200" dirty="0" err="1">
                <a:latin typeface="Inter" panose="020B0604020202020204" charset="0"/>
                <a:ea typeface="Inter" panose="020B0604020202020204" charset="0"/>
              </a:rPr>
              <a:t>Region</a:t>
            </a:r>
            <a:r>
              <a:rPr lang="fr-FR" sz="1200" dirty="0">
                <a:latin typeface="Inter" panose="020B0604020202020204" charset="0"/>
                <a:ea typeface="Inter" panose="020B0604020202020204" charset="0"/>
              </a:rPr>
              <a:t>)”</a:t>
            </a:r>
            <a:r>
              <a:rPr lang="ro-RO" sz="1200"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Conferinţa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internaţională</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The </a:t>
            </a:r>
            <a:r>
              <a:rPr lang="fr-FR" sz="1200" i="1" dirty="0" err="1">
                <a:latin typeface="Inter" panose="020B0604020202020204" charset="0"/>
                <a:ea typeface="Inter" panose="020B0604020202020204" charset="0"/>
              </a:rPr>
              <a:t>Material</a:t>
            </a:r>
            <a:r>
              <a:rPr lang="fr-FR" sz="1200" i="1" dirty="0">
                <a:latin typeface="Inter" panose="020B0604020202020204" charset="0"/>
                <a:ea typeface="Inter" panose="020B0604020202020204" charset="0"/>
              </a:rPr>
              <a:t> and Spiritual Culture of the </a:t>
            </a:r>
            <a:r>
              <a:rPr lang="fr-FR" sz="1200" i="1" dirty="0" err="1">
                <a:latin typeface="Inter" panose="020B0604020202020204" charset="0"/>
                <a:ea typeface="Inter" panose="020B0604020202020204" charset="0"/>
              </a:rPr>
              <a:t>Serbs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from</a:t>
            </a:r>
            <a:r>
              <a:rPr lang="fr-FR" sz="1200" i="1" dirty="0">
                <a:latin typeface="Inter" panose="020B0604020202020204" charset="0"/>
                <a:ea typeface="Inter" panose="020B0604020202020204" charset="0"/>
              </a:rPr>
              <a:t> the </a:t>
            </a:r>
            <a:r>
              <a:rPr lang="fr-FR" sz="1200" i="1" dirty="0" err="1">
                <a:latin typeface="Inter" panose="020B0604020202020204" charset="0"/>
                <a:ea typeface="Inter" panose="020B0604020202020204" charset="0"/>
              </a:rPr>
              <a:t>Multiethnic</a:t>
            </a:r>
            <a:r>
              <a:rPr lang="fr-FR" sz="1200" i="1" dirty="0">
                <a:latin typeface="Inter" panose="020B0604020202020204" charset="0"/>
                <a:ea typeface="Inter" panose="020B0604020202020204" charset="0"/>
              </a:rPr>
              <a:t> and/or </a:t>
            </a:r>
            <a:r>
              <a:rPr lang="fr-FR" sz="1200" i="1" dirty="0" err="1">
                <a:latin typeface="Inter" panose="020B0604020202020204" charset="0"/>
                <a:ea typeface="Inter" panose="020B0604020202020204" charset="0"/>
              </a:rPr>
              <a:t>Peripheral</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Regions</a:t>
            </a:r>
            <a:r>
              <a:rPr lang="ro-RO" sz="1200"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Niš, </a:t>
            </a:r>
            <a:r>
              <a:rPr lang="fr-FR" sz="1200" dirty="0" err="1">
                <a:latin typeface="Inter" panose="020B0604020202020204" charset="0"/>
                <a:ea typeface="Inter" panose="020B0604020202020204" charset="0"/>
              </a:rPr>
              <a:t>Serbia</a:t>
            </a:r>
            <a:r>
              <a:rPr lang="fr-FR" sz="1200" dirty="0">
                <a:latin typeface="Inter" panose="020B0604020202020204" charset="0"/>
                <a:ea typeface="Inter" panose="020B0604020202020204" charset="0"/>
              </a:rPr>
              <a:t>,  15-16 </a:t>
            </a:r>
            <a:r>
              <a:rPr lang="fr-FR" sz="1200" dirty="0" err="1">
                <a:latin typeface="Inter" panose="020B0604020202020204" charset="0"/>
                <a:ea typeface="Inter" panose="020B0604020202020204" charset="0"/>
              </a:rPr>
              <a:t>October</a:t>
            </a:r>
            <a:r>
              <a:rPr lang="fr-FR" sz="1200" dirty="0">
                <a:latin typeface="Inter" panose="020B0604020202020204" charset="0"/>
                <a:ea typeface="Inter" panose="020B0604020202020204" charset="0"/>
              </a:rPr>
              <a:t>, 2021.</a:t>
            </a:r>
            <a:endParaRPr lang="ro-RO" sz="1200" spc="22" dirty="0">
              <a:solidFill>
                <a:srgbClr val="000000"/>
              </a:solidFill>
              <a:latin typeface="Inter" panose="020B0604020202020204" charset="0"/>
              <a:ea typeface="Inter" panose="020B0604020202020204" charset="0"/>
            </a:endParaRPr>
          </a:p>
        </p:txBody>
      </p:sp>
    </p:spTree>
    <p:extLst>
      <p:ext uri="{BB962C8B-B14F-4D97-AF65-F5344CB8AC3E}">
        <p14:creationId xmlns:p14="http://schemas.microsoft.com/office/powerpoint/2010/main" val="4254171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2858</TotalTime>
  <Words>16150</Words>
  <Application>Microsoft Office PowerPoint</Application>
  <PresentationFormat>Custom</PresentationFormat>
  <Paragraphs>710</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Calibri</vt:lpstr>
      <vt:lpstr>Arial</vt:lpstr>
      <vt:lpstr>Inter Bold</vt:lpstr>
      <vt:lpstr>HK Grotesk Medium</vt:lpstr>
      <vt:lpstr>Inter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Infobul</dc:title>
  <dc:creator>123</dc:creator>
  <cp:lastModifiedBy>Valy Ceia</cp:lastModifiedBy>
  <cp:revision>76</cp:revision>
  <dcterms:created xsi:type="dcterms:W3CDTF">2006-08-16T00:00:00Z</dcterms:created>
  <dcterms:modified xsi:type="dcterms:W3CDTF">2022-09-20T08:16:21Z</dcterms:modified>
  <dc:identifier>DAE9yb409Zk</dc:identifier>
</cp:coreProperties>
</file>