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77" r:id="rId8"/>
    <p:sldId id="278" r:id="rId9"/>
    <p:sldId id="279" r:id="rId10"/>
    <p:sldId id="280" r:id="rId11"/>
    <p:sldId id="281" r:id="rId12"/>
    <p:sldId id="282" r:id="rId13"/>
    <p:sldId id="283" r:id="rId14"/>
    <p:sldId id="262" r:id="rId15"/>
    <p:sldId id="284" r:id="rId16"/>
    <p:sldId id="263" r:id="rId17"/>
    <p:sldId id="285" r:id="rId18"/>
    <p:sldId id="264" r:id="rId19"/>
    <p:sldId id="265" r:id="rId20"/>
    <p:sldId id="286" r:id="rId21"/>
    <p:sldId id="287" r:id="rId22"/>
    <p:sldId id="288" r:id="rId23"/>
    <p:sldId id="289" r:id="rId24"/>
    <p:sldId id="266" r:id="rId25"/>
    <p:sldId id="290" r:id="rId26"/>
    <p:sldId id="291" r:id="rId27"/>
    <p:sldId id="292" r:id="rId28"/>
    <p:sldId id="293" r:id="rId29"/>
    <p:sldId id="294" r:id="rId30"/>
    <p:sldId id="267" r:id="rId31"/>
    <p:sldId id="268" r:id="rId32"/>
    <p:sldId id="295" r:id="rId33"/>
    <p:sldId id="296" r:id="rId34"/>
    <p:sldId id="297" r:id="rId35"/>
    <p:sldId id="269" r:id="rId36"/>
    <p:sldId id="298" r:id="rId37"/>
    <p:sldId id="299" r:id="rId38"/>
    <p:sldId id="300" r:id="rId39"/>
    <p:sldId id="270" r:id="rId40"/>
    <p:sldId id="301" r:id="rId41"/>
    <p:sldId id="271" r:id="rId42"/>
    <p:sldId id="272" r:id="rId43"/>
    <p:sldId id="273" r:id="rId44"/>
    <p:sldId id="302" r:id="rId45"/>
    <p:sldId id="303" r:id="rId46"/>
    <p:sldId id="304" r:id="rId47"/>
    <p:sldId id="274" r:id="rId48"/>
    <p:sldId id="305" r:id="rId49"/>
    <p:sldId id="306" r:id="rId50"/>
    <p:sldId id="307" r:id="rId51"/>
    <p:sldId id="308" r:id="rId52"/>
    <p:sldId id="309" r:id="rId53"/>
    <p:sldId id="310" r:id="rId54"/>
    <p:sldId id="311" r:id="rId55"/>
    <p:sldId id="312" r:id="rId56"/>
    <p:sldId id="276" r:id="rId57"/>
  </p:sldIdLst>
  <p:sldSz cx="7556500" cy="10693400"/>
  <p:notesSz cx="6858000" cy="9144000"/>
  <p:embeddedFontLst>
    <p:embeddedFont>
      <p:font typeface="Arimo" panose="020B0604020202020204" charset="0"/>
      <p:regular r:id="rId58"/>
    </p:embeddedFont>
    <p:embeddedFont>
      <p:font typeface="Calibri" panose="020F0502020204030204" pitchFamily="34" charset="0"/>
      <p:regular r:id="rId59"/>
      <p:bold r:id="rId60"/>
      <p:italic r:id="rId61"/>
      <p:boldItalic r:id="rId62"/>
    </p:embeddedFont>
    <p:embeddedFont>
      <p:font typeface="HK Grotesk Medium" panose="020B0604020202020204" charset="0"/>
      <p:regular r:id="rId63"/>
    </p:embeddedFont>
    <p:embeddedFont>
      <p:font typeface="Inter" panose="020B0604020202020204" charset="0"/>
      <p:regular r:id="rId64"/>
    </p:embeddedFont>
    <p:embeddedFont>
      <p:font typeface="Inter Bold" panose="020B0604020202020204"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library.livresq.com/details/60dc19967f524e000752009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diacronia.ro/en/journal/issue/14/A187/en/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philologica-jassyensia.ro/upload/XVII_1_Craciunescu.pdf" TargetMode="External"/><Relationship Id="rId3" Type="http://schemas.openxmlformats.org/officeDocument/2006/relationships/image" Target="../media/image21.svg"/><Relationship Id="rId7" Type="http://schemas.openxmlformats.org/officeDocument/2006/relationships/hyperlink" Target="https://doi.org/10.17684/m14gaz"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doi.org/10.17684/i13A178en" TargetMode="External"/><Relationship Id="rId5" Type="http://schemas.openxmlformats.org/officeDocument/2006/relationships/hyperlink" Target="https://analefilologie.uvt.ro/wp-content/uploads/2022/01/17_Chirila_A.pdf" TargetMode="External"/><Relationship Id="rId4" Type="http://schemas.openxmlformats.org/officeDocument/2006/relationships/hyperlink" Target="https://analefilologie.uvt.ro/wp-content/uploads/2022/01/19_Review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analefilologie.uvt.ro/wp-content/uploads/2022/01/13_Glavan_G.pdf" TargetMode="External"/><Relationship Id="rId3" Type="http://schemas.openxmlformats.org/officeDocument/2006/relationships/image" Target="../media/image21.svg"/><Relationship Id="rId7" Type="http://schemas.openxmlformats.org/officeDocument/2006/relationships/hyperlink" Target="https://sciendo.com/pdf/10.2478/genst-2022-0006"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sciendo.com/article/10.1515/rjes-2021-0008" TargetMode="External"/><Relationship Id="rId5" Type="http://schemas.openxmlformats.org/officeDocument/2006/relationships/hyperlink" Target="http://www.revista-studii-uvvg.ro/files/SSC%202021/SSC%20nr%204%20-%20decembrie%202021.pdf" TargetMode="External"/><Relationship Id="rId4" Type="http://schemas.openxmlformats.org/officeDocument/2006/relationships/hyperlink" Target="http://philologica.uab.ro/upload/38_152_0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analefilologie.uvt.ro/wp-content/uploads/2022/01/04_Obrocea.pdf" TargetMode="External"/><Relationship Id="rId4" Type="http://schemas.openxmlformats.org/officeDocument/2006/relationships/hyperlink" Target="https://analefilologie.uvt.ro/wp-content/uploads/2022/01/14_Musat_N.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analefilologie.uvt.ro/wp-content/uploads/2022/01/16_Tucan_D.pdf" TargetMode="External"/><Relationship Id="rId3" Type="http://schemas.openxmlformats.org/officeDocument/2006/relationships/image" Target="../media/image21.svg"/><Relationship Id="rId7" Type="http://schemas.openxmlformats.org/officeDocument/2006/relationships/hyperlink" Target="https://doi.org/10.51391/trva.2021.06.05"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analefilologie.uvt.ro/wp-content/uploads/2022/01/06_Subi_M.pdf" TargetMode="External"/><Relationship Id="rId5" Type="http://schemas.openxmlformats.org/officeDocument/2006/relationships/hyperlink" Target="https://analefilologie.uvt.ro/wp-content/uploads/2022/01/19_Reviews.pdf" TargetMode="External"/><Relationship Id="rId4" Type="http://schemas.openxmlformats.org/officeDocument/2006/relationships/hyperlink" Target="https://analefilologie.uvt.ro/wp-content/uploads/2022/01/07_Radu_G.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anatica.ro/media/b31-2/595-611.pdf" TargetMode="External"/><Relationship Id="rId2" Type="http://schemas.openxmlformats.org/officeDocument/2006/relationships/hyperlink" Target="https://analefilologie.uvt.ro/wp-content/uploads/2022/01/19_Reviews.pdf"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hyperlink" Target="https://ciccre.uvt.ro/sites/default/files/qr/qr_ix_1_florina_bacila.pdf" TargetMode="External"/><Relationship Id="rId2" Type="http://schemas.openxmlformats.org/officeDocument/2006/relationships/hyperlink" Target="https://ciccre.uvt.ro/sites/default/files/qr/qr_ix_1_florina_bacila_0.pdf" TargetMode="External"/><Relationship Id="rId1" Type="http://schemas.openxmlformats.org/officeDocument/2006/relationships/slideLayout" Target="../slideLayouts/slideLayout7.xml"/><Relationship Id="rId5" Type="http://schemas.openxmlformats.org/officeDocument/2006/relationships/hyperlink" Target="https://ciccre.uvt.ro/sites/default/files/qr/qr_ix_1_mirela_borchin.pdf" TargetMode="External"/><Relationship Id="rId4" Type="http://schemas.openxmlformats.org/officeDocument/2006/relationships/hyperlink" Target="https://ciccre.uvt.ro/sites/default/files/qr/qr_ix_1_gabriel_bardasan.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26520/icoana.2021.14.7.5-12" TargetMode="External"/><Relationship Id="rId3" Type="http://schemas.openxmlformats.org/officeDocument/2006/relationships/hyperlink" Target="https://ciccre.uvt.ro/sites/default/files/qr/qr_ix_1_valy_ceia_0.pdf" TargetMode="External"/><Relationship Id="rId7" Type="http://schemas.openxmlformats.org/officeDocument/2006/relationships/hyperlink" Target="http://revistaicoanacredintei.com/gallery/no.14-1-2021-icon-faith-covan.pdf" TargetMode="External"/><Relationship Id="rId2" Type="http://schemas.openxmlformats.org/officeDocument/2006/relationships/hyperlink" Target="https://ciccre.uvt.ro/sites/default/files/qr/qr_ix_1_emina_capalnasan.pdf" TargetMode="External"/><Relationship Id="rId1" Type="http://schemas.openxmlformats.org/officeDocument/2006/relationships/slideLayout" Target="../slideLayouts/slideLayout7.xml"/><Relationship Id="rId6" Type="http://schemas.openxmlformats.org/officeDocument/2006/relationships/hyperlink" Target="https://doi.org/10.26520/icoana.2021.13.7.24-30" TargetMode="External"/><Relationship Id="rId5" Type="http://schemas.openxmlformats.org/officeDocument/2006/relationships/hyperlink" Target="http://revistaicoanacredintei.com/gallery/no.13-3-2021-icon-faith-covan.pdf" TargetMode="External"/><Relationship Id="rId4" Type="http://schemas.openxmlformats.org/officeDocument/2006/relationships/hyperlink" Target="https://ciccre.uvt.ro/sites/default/files/qr/qr_ix_1_simona_constantinovici.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ercetari-arheologice.ro/articol/ca28-02-10/" TargetMode="External"/><Relationship Id="rId3" Type="http://schemas.openxmlformats.org/officeDocument/2006/relationships/hyperlink" Target="https://doi.org/10.26520/ijtps.201.5.8.49-58" TargetMode="External"/><Relationship Id="rId7" Type="http://schemas.openxmlformats.org/officeDocument/2006/relationships/hyperlink" Target="https://doi.org/10.46535/ca.28.2.10" TargetMode="External"/><Relationship Id="rId12" Type="http://schemas.openxmlformats.org/officeDocument/2006/relationships/hyperlink" Target="https://ciccre.uvt.ro/sites/default/files/qr/qr_ix_i_gabriela_glavan.pdf" TargetMode="External"/><Relationship Id="rId2" Type="http://schemas.openxmlformats.org/officeDocument/2006/relationships/hyperlink" Target="https://ijtps.com/gallery/no.8-4-year5-2021-covan-adrian.pdf" TargetMode="External"/><Relationship Id="rId1" Type="http://schemas.openxmlformats.org/officeDocument/2006/relationships/slideLayout" Target="../slideLayouts/slideLayout7.xml"/><Relationship Id="rId6" Type="http://schemas.openxmlformats.org/officeDocument/2006/relationships/hyperlink" Target="https://cercetari-arheologice.ro/wp-content/uploads/2021/11/ca28_2_10-Feraru.pdf" TargetMode="External"/><Relationship Id="rId11" Type="http://schemas.openxmlformats.org/officeDocument/2006/relationships/hyperlink" Target="http://www.z-studarch.ro/2021_35/4_Feraru_ZSA%2035.pdf" TargetMode="External"/><Relationship Id="rId5" Type="http://schemas.openxmlformats.org/officeDocument/2006/relationships/hyperlink" Target="https://cercetari-arheologice.ro/?revista=ca-28-2-2021" TargetMode="External"/><Relationship Id="rId10" Type="http://schemas.openxmlformats.org/officeDocument/2006/relationships/hyperlink" Target="http://www.banatica.ro/media/b31-1/065-082.pdf" TargetMode="External"/><Relationship Id="rId4" Type="http://schemas.openxmlformats.org/officeDocument/2006/relationships/hyperlink" Target="https://ciccre.uvt.ro/sites/default/files/qr/qr_ix_i_elena_crasovan.pdf" TargetMode="External"/><Relationship Id="rId9" Type="http://schemas.openxmlformats.org/officeDocument/2006/relationships/hyperlink" Target="http://www.banatica.ro/index.php?option=com_content&amp;view=article&amp;id=133&amp;Itemid=28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ologiesiviata.ro/sites/default/files/fisiere/2021/06/06_Daniel%20LEMENI%20-%20Sfantul%20Antonie%20cel%20Mare.pdf" TargetMode="External"/><Relationship Id="rId2" Type="http://schemas.openxmlformats.org/officeDocument/2006/relationships/hyperlink" Target="https://teologiesiviata.ro/sites/default/files/fisiere/2021/10/08_Lect.%20Daniel%20Lemeni%20-%20Monahi%20episcopi.pdf" TargetMode="External"/><Relationship Id="rId1" Type="http://schemas.openxmlformats.org/officeDocument/2006/relationships/slideLayout" Target="../slideLayouts/slideLayout7.xml"/><Relationship Id="rId6" Type="http://schemas.openxmlformats.org/officeDocument/2006/relationships/hyperlink" Target="http://revistateologia.ro/downloads/Teologia/3_2021/2_Edit.pdf" TargetMode="External"/><Relationship Id="rId5" Type="http://schemas.openxmlformats.org/officeDocument/2006/relationships/hyperlink" Target="https://ciccre.uvt.ro/sites/default/files/qr/qr_ix_1_nadia_obrocea.pdf" TargetMode="External"/><Relationship Id="rId4" Type="http://schemas.openxmlformats.org/officeDocument/2006/relationships/hyperlink" Target="http://revistateologia.ro/downloads/Teologia/2_2021/7_Lemeni_87.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revistateologia.ro/downloads/Teologia/3_2021/BR_2.pdf" TargetMode="External"/><Relationship Id="rId2" Type="http://schemas.openxmlformats.org/officeDocument/2006/relationships/hyperlink" Target="http://revistateologia.ro/downloads/Teologia/3_2021/12_Panturu.pdf" TargetMode="External"/><Relationship Id="rId1" Type="http://schemas.openxmlformats.org/officeDocument/2006/relationships/slideLayout" Target="../slideLayouts/slideLayout7.xml"/><Relationship Id="rId6" Type="http://schemas.openxmlformats.org/officeDocument/2006/relationships/hyperlink" Target="https://analefilologie.uvt.ro/wp-content/uploads/2022/01/01_Radu-Pop_Bardasan.pdf" TargetMode="External"/><Relationship Id="rId5" Type="http://schemas.openxmlformats.org/officeDocument/2006/relationships/hyperlink" Target="https://ciccre.uvt.ro/sites/default/files/qr/qr_ix_1_gabriela_radu.pdf" TargetMode="External"/><Relationship Id="rId4" Type="http://schemas.openxmlformats.org/officeDocument/2006/relationships/hyperlink" Target="http://revistateologia.ro/downloads/Teologia/3_2021/BR_3.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iccre.uvt.ro/sites/default/files/qr/qr_ix_1_bogdan_tara.pdf" TargetMode="External"/><Relationship Id="rId2" Type="http://schemas.openxmlformats.org/officeDocument/2006/relationships/hyperlink" Target="https://ciccre.uvt.ro/sites/default/files/qr/qr_ix_i_dumitru_tucan.pdf"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litere.uvt.ro/wp-content/uploads/2021_Borders_Final_program_abstracts.pdf"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iccre.uvt.ro/ro/ciccre/editii/ciccre-ix-2021"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laurlucus.ro/acta-centri-lucusiensis/acl-nr-9b2021" TargetMode="External"/><Relationship Id="rId2" Type="http://schemas.openxmlformats.org/officeDocument/2006/relationships/hyperlink" Target="https://www.laurlucus.ro/sites/default/files/acl/acta_centri_lucusiensis_9a_2021.pdf" TargetMode="External"/><Relationship Id="rId1" Type="http://schemas.openxmlformats.org/officeDocument/2006/relationships/slideLayout" Target="../slideLayouts/slideLayout7.xml"/><Relationship Id="rId4" Type="http://schemas.openxmlformats.org/officeDocument/2006/relationships/hyperlink" Target="http://www.uniuneascriitorilorarad.ro/pdf/arca_1_2021.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revistaorizont.ro/arhiva/iulie2021.pdf" TargetMode="External"/><Relationship Id="rId13" Type="http://schemas.openxmlformats.org/officeDocument/2006/relationships/hyperlink" Target="http://revistaorizont.ro/arhiva/decembrie2021.pdf" TargetMode="External"/><Relationship Id="rId3" Type="http://schemas.openxmlformats.org/officeDocument/2006/relationships/hyperlink" Target="http://revistaorizont.ro/arhiva/februarie2021.pdf" TargetMode="External"/><Relationship Id="rId7" Type="http://schemas.openxmlformats.org/officeDocument/2006/relationships/hyperlink" Target="http://revistaorizont.ro/arhiva/iunie2021.pdf" TargetMode="External"/><Relationship Id="rId12" Type="http://schemas.openxmlformats.org/officeDocument/2006/relationships/hyperlink" Target="http://revistaorizont.ro/arhiva/noiembrie2021.pdf" TargetMode="External"/><Relationship Id="rId2" Type="http://schemas.openxmlformats.org/officeDocument/2006/relationships/hyperlink" Target="http://revistaorizont.ro/arhiva/ianuarie2021.pdf" TargetMode="External"/><Relationship Id="rId1" Type="http://schemas.openxmlformats.org/officeDocument/2006/relationships/slideLayout" Target="../slideLayouts/slideLayout7.xml"/><Relationship Id="rId6" Type="http://schemas.openxmlformats.org/officeDocument/2006/relationships/hyperlink" Target="http://revistaorizont.ro/arhiva/mai2021.pdf" TargetMode="External"/><Relationship Id="rId11" Type="http://schemas.openxmlformats.org/officeDocument/2006/relationships/hyperlink" Target="http://revistaorizont.ro/arhiva/octombrie2021.pdf" TargetMode="External"/><Relationship Id="rId5" Type="http://schemas.openxmlformats.org/officeDocument/2006/relationships/hyperlink" Target="http://revistaorizont.ro/arhiva/aprilie2021.pdf" TargetMode="External"/><Relationship Id="rId10" Type="http://schemas.openxmlformats.org/officeDocument/2006/relationships/hyperlink" Target="http://revistaorizont.ro/arhiva/septembrie2021.pdf" TargetMode="External"/><Relationship Id="rId4" Type="http://schemas.openxmlformats.org/officeDocument/2006/relationships/hyperlink" Target="http://revistaorizont.ro/arhiva/martie2021.pdf" TargetMode="External"/><Relationship Id="rId9" Type="http://schemas.openxmlformats.org/officeDocument/2006/relationships/hyperlink" Target="http://revistaorizont.ro/arhiva/august2021.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revistaorizont.ro/arhiva/octombrie2021.pdf" TargetMode="External"/><Relationship Id="rId3" Type="http://schemas.openxmlformats.org/officeDocument/2006/relationships/hyperlink" Target="http://revistaorizont.ro/arhiva/aprilie2021.pdf" TargetMode="External"/><Relationship Id="rId7" Type="http://schemas.openxmlformats.org/officeDocument/2006/relationships/hyperlink" Target="http://revistaorizont.ro/arhiva/septembrie2021.pdf" TargetMode="External"/><Relationship Id="rId2" Type="http://schemas.openxmlformats.org/officeDocument/2006/relationships/hyperlink" Target="http://revistaorizont.ro/arhiva/martie2021.pdf" TargetMode="External"/><Relationship Id="rId1" Type="http://schemas.openxmlformats.org/officeDocument/2006/relationships/slideLayout" Target="../slideLayouts/slideLayout7.xml"/><Relationship Id="rId6" Type="http://schemas.openxmlformats.org/officeDocument/2006/relationships/hyperlink" Target="http://revistaorizont.ro/arhiva/iulie2021.pdf" TargetMode="External"/><Relationship Id="rId5" Type="http://schemas.openxmlformats.org/officeDocument/2006/relationships/hyperlink" Target="http://revistaorizont.ro/arhiva/iunie2021.pdf" TargetMode="External"/><Relationship Id="rId10" Type="http://schemas.openxmlformats.org/officeDocument/2006/relationships/hyperlink" Target="http://revistaorizont.ro/arhiva/decembrie2021.pdf" TargetMode="External"/><Relationship Id="rId4" Type="http://schemas.openxmlformats.org/officeDocument/2006/relationships/hyperlink" Target="http://revistaorizont.ro/arhiva/mai2021.pdf" TargetMode="External"/><Relationship Id="rId9" Type="http://schemas.openxmlformats.org/officeDocument/2006/relationships/hyperlink" Target="http://revistaorizont.ro/arhiva/noiembrie2021.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revistaorizont.ro/arhiva/mai2021.pdf" TargetMode="External"/><Relationship Id="rId3" Type="http://schemas.openxmlformats.org/officeDocument/2006/relationships/hyperlink" Target="http://revistaorizont.ro/arhiva/aprilie2021.pdf" TargetMode="External"/><Relationship Id="rId7" Type="http://schemas.openxmlformats.org/officeDocument/2006/relationships/hyperlink" Target="http://revistaorizont.ro/arhiva/martie2021.pdf" TargetMode="External"/><Relationship Id="rId2" Type="http://schemas.openxmlformats.org/officeDocument/2006/relationships/hyperlink" Target="http://revistaorizont.ro/arhiva/iulie2021.pdf" TargetMode="External"/><Relationship Id="rId1" Type="http://schemas.openxmlformats.org/officeDocument/2006/relationships/slideLayout" Target="../slideLayouts/slideLayout7.xml"/><Relationship Id="rId6" Type="http://schemas.openxmlformats.org/officeDocument/2006/relationships/hyperlink" Target="http://revistaorizont.ro/arhiva/februarie2021.pdf" TargetMode="External"/><Relationship Id="rId5" Type="http://schemas.openxmlformats.org/officeDocument/2006/relationships/hyperlink" Target="http://revistaorizont.ro/arhiva/ianuarie2021.pdf" TargetMode="External"/><Relationship Id="rId10" Type="http://schemas.openxmlformats.org/officeDocument/2006/relationships/hyperlink" Target="http://revistaorizont.ro/arhiva/septembrie2021.pdf" TargetMode="External"/><Relationship Id="rId4" Type="http://schemas.openxmlformats.org/officeDocument/2006/relationships/hyperlink" Target="http://revistaorizont.ro/arhiva/iunie2021.pdf" TargetMode="External"/><Relationship Id="rId9" Type="http://schemas.openxmlformats.org/officeDocument/2006/relationships/hyperlink" Target="http://revistaorizont.ro/arhiva/august2021.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revistaorizont.ro/arhiva/iulie2021.pdf" TargetMode="External"/><Relationship Id="rId3" Type="http://schemas.openxmlformats.org/officeDocument/2006/relationships/hyperlink" Target="http://revistaorizont.ro/arhiva/noiembrie2021.pdf" TargetMode="External"/><Relationship Id="rId7" Type="http://schemas.openxmlformats.org/officeDocument/2006/relationships/hyperlink" Target="http://revistaorizont.ro/arhiva/iunie2021.pdf" TargetMode="External"/><Relationship Id="rId2" Type="http://schemas.openxmlformats.org/officeDocument/2006/relationships/hyperlink" Target="http://revistaorizont.ro/arhiva/octombrie2021.pdf." TargetMode="External"/><Relationship Id="rId1" Type="http://schemas.openxmlformats.org/officeDocument/2006/relationships/slideLayout" Target="../slideLayouts/slideLayout7.xml"/><Relationship Id="rId6" Type="http://schemas.openxmlformats.org/officeDocument/2006/relationships/hyperlink" Target="http://revistaorizont.ro/arhiva/mai2021.pdf" TargetMode="External"/><Relationship Id="rId5" Type="http://schemas.openxmlformats.org/officeDocument/2006/relationships/hyperlink" Target="http://revistaorizont.ro/arhiva/ianuarie2021.pdf" TargetMode="External"/><Relationship Id="rId10" Type="http://schemas.openxmlformats.org/officeDocument/2006/relationships/image" Target="../media/image24.jpeg"/><Relationship Id="rId4" Type="http://schemas.openxmlformats.org/officeDocument/2006/relationships/hyperlink" Target="http://revistaorizont.ro/arhiva/decembrie2021.pdf" TargetMode="External"/><Relationship Id="rId9" Type="http://schemas.openxmlformats.org/officeDocument/2006/relationships/hyperlink" Target="http://revistaorizont.ro/arhiva/august2021.pdf"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asociatia-alpha.ro/gidni/08-2021/GIDNI-08-Lang-e.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asociatia-alpha.ro/ldmd/09-2021/LDMD-09%20Hist-b.pdf" TargetMode="External"/><Relationship Id="rId2" Type="http://schemas.openxmlformats.org/officeDocument/2006/relationships/hyperlink" Target="https://asociatia-alpha.ro/gidni/08-2021/GIDNI-08-Hist-d.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conference.pixel-online.net/FOE/files/foe/ed0011/FP/6917-ICT5260-FP-FOE11.pdf" TargetMode="External"/><Relationship Id="rId2" Type="http://schemas.openxmlformats.org/officeDocument/2006/relationships/hyperlink" Target="http://asociatia-alpha.ro/gidni/08-2021/GIDNI-08-Lang-c.pdf"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hyperlink" Target="https://www.observatorcultural.ro/articol/maria-tereza-uta-lectia-de-poezie/" TargetMode="External"/><Relationship Id="rId2" Type="http://schemas.openxmlformats.org/officeDocument/2006/relationships/hyperlink" Target="https://www.observatorcultural.ro/articol/eminescu-la-o-alta-traducere/" TargetMode="External"/><Relationship Id="rId1" Type="http://schemas.openxmlformats.org/officeDocument/2006/relationships/slideLayout" Target="../slideLayouts/slideLayout7.xml"/><Relationship Id="rId4" Type="http://schemas.openxmlformats.org/officeDocument/2006/relationships/hyperlink" Target="https://www.lapunkt.ro/2021/12/plastic-dure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suplimentuldecultura.ro/author/39/page/4/" TargetMode="External"/><Relationship Id="rId2" Type="http://schemas.openxmlformats.org/officeDocument/2006/relationships/hyperlink" Target="https://suplimentuldecultura.ro/author/39/page/5/" TargetMode="External"/><Relationship Id="rId1" Type="http://schemas.openxmlformats.org/officeDocument/2006/relationships/slideLayout" Target="../slideLayouts/slideLayout7.xml"/><Relationship Id="rId4" Type="http://schemas.openxmlformats.org/officeDocument/2006/relationships/hyperlink" Target="https://doi.org/10.46630/ish.7.2021.6"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dacre.projects.uvt.ro/" TargetMode="External"/><Relationship Id="rId2" Type="http://schemas.openxmlformats.org/officeDocument/2006/relationships/hyperlink" Target="https://roger.projects.uvt.ro/tea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www.diversite.eu/" TargetMode="External"/><Relationship Id="rId3" Type="http://schemas.openxmlformats.org/officeDocument/2006/relationships/image" Target="../media/image33.svg"/><Relationship Id="rId7" Type="http://schemas.openxmlformats.org/officeDocument/2006/relationships/hyperlink" Target="http://www.diacronia.ro/"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s://editura.uvt.ro/consiliul-stiintific-euv/" TargetMode="External"/><Relationship Id="rId5" Type="http://schemas.openxmlformats.org/officeDocument/2006/relationships/hyperlink" Target="https://www.editurauniversitaria.ro/ro/p/referenti/36" TargetMode="External"/><Relationship Id="rId4" Type="http://schemas.openxmlformats.org/officeDocument/2006/relationships/hyperlink" Target="https://editura-unibuc.ro/wp-content/uploads/Comisii%20referenti-FILOLOGIE.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hyperlink" Target="http://philologica.uab.ro/index.php?pagina=pg&amp;id=4&amp;l=ro" TargetMode="External"/><Relationship Id="rId4" Type="http://schemas.openxmlformats.org/officeDocument/2006/relationships/hyperlink" Target="https://www.academia.edu/46807929/An%C3%A1lisis_de_errores_en_la_interlengua_de_aprendices_de_ELE_universitarios_checos_y_eslovaco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imec.ro/" TargetMode="External"/><Relationship Id="rId2" Type="http://schemas.openxmlformats.org/officeDocument/2006/relationships/hyperlink" Target="http://www.diacronia.r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codhus.projects.uvt.ro/echipa/"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560001" cy="7592422"/>
            <a:chOff x="0" y="0"/>
            <a:chExt cx="2011695" cy="1973660"/>
          </a:xfrm>
        </p:grpSpPr>
        <p:sp>
          <p:nvSpPr>
            <p:cNvPr id="3" name="Freeform 3"/>
            <p:cNvSpPr/>
            <p:nvPr/>
          </p:nvSpPr>
          <p:spPr>
            <a:xfrm>
              <a:off x="0" y="0"/>
              <a:ext cx="2011695" cy="1973660"/>
            </a:xfrm>
            <a:custGeom>
              <a:avLst/>
              <a:gdLst/>
              <a:ahLst/>
              <a:cxnLst/>
              <a:rect l="l" t="t" r="r" b="b"/>
              <a:pathLst>
                <a:path w="2011695" h="1973660">
                  <a:moveTo>
                    <a:pt x="0" y="0"/>
                  </a:moveTo>
                  <a:lnTo>
                    <a:pt x="2011695" y="0"/>
                  </a:lnTo>
                  <a:lnTo>
                    <a:pt x="2011695" y="1973660"/>
                  </a:lnTo>
                  <a:lnTo>
                    <a:pt x="0" y="1973660"/>
                  </a:lnTo>
                  <a:close/>
                </a:path>
              </a:pathLst>
            </a:custGeom>
            <a:solidFill>
              <a:srgbClr val="164F84"/>
            </a:solidFill>
          </p:spPr>
        </p:sp>
      </p:grpSp>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61080"/>
            <a:ext cx="7560000" cy="7477527"/>
          </a:xfrm>
          <a:prstGeom prst="rect">
            <a:avLst/>
          </a:prstGeom>
        </p:spPr>
      </p:pic>
      <p:grpSp>
        <p:nvGrpSpPr>
          <p:cNvPr id="5" name="Group 5"/>
          <p:cNvGrpSpPr/>
          <p:nvPr/>
        </p:nvGrpSpPr>
        <p:grpSpPr>
          <a:xfrm>
            <a:off x="-1" y="10384985"/>
            <a:ext cx="7560001" cy="308415"/>
            <a:chOff x="0" y="0"/>
            <a:chExt cx="3950785" cy="259111"/>
          </a:xfrm>
        </p:grpSpPr>
        <p:sp>
          <p:nvSpPr>
            <p:cNvPr id="6" name="Freeform 6"/>
            <p:cNvSpPr/>
            <p:nvPr/>
          </p:nvSpPr>
          <p:spPr>
            <a:xfrm>
              <a:off x="0" y="0"/>
              <a:ext cx="3950786" cy="259111"/>
            </a:xfrm>
            <a:custGeom>
              <a:avLst/>
              <a:gdLst/>
              <a:ahLst/>
              <a:cxnLst/>
              <a:rect l="l" t="t" r="r" b="b"/>
              <a:pathLst>
                <a:path w="3950786" h="259111">
                  <a:moveTo>
                    <a:pt x="0" y="0"/>
                  </a:moveTo>
                  <a:lnTo>
                    <a:pt x="3950786" y="0"/>
                  </a:lnTo>
                  <a:lnTo>
                    <a:pt x="3950786" y="259111"/>
                  </a:lnTo>
                  <a:lnTo>
                    <a:pt x="0" y="259111"/>
                  </a:lnTo>
                  <a:close/>
                </a:path>
              </a:pathLst>
            </a:custGeom>
            <a:solidFill>
              <a:srgbClr val="164F84"/>
            </a:solidFill>
          </p:spPr>
        </p:sp>
      </p:grpSp>
      <p:sp>
        <p:nvSpPr>
          <p:cNvPr id="7" name="AutoShape 7"/>
          <p:cNvSpPr/>
          <p:nvPr/>
        </p:nvSpPr>
        <p:spPr>
          <a:xfrm>
            <a:off x="571467" y="8988703"/>
            <a:ext cx="6424415" cy="0"/>
          </a:xfrm>
          <a:prstGeom prst="line">
            <a:avLst/>
          </a:prstGeom>
          <a:ln w="66675" cap="flat">
            <a:solidFill>
              <a:srgbClr val="000000"/>
            </a:solidFill>
            <a:prstDash val="solid"/>
            <a:headEnd type="none" w="sm" len="sm"/>
            <a:tailEnd type="none" w="sm" len="sm"/>
          </a:ln>
        </p:spPr>
      </p:sp>
      <p:sp>
        <p:nvSpPr>
          <p:cNvPr id="8" name="AutoShape 8"/>
          <p:cNvSpPr/>
          <p:nvPr/>
        </p:nvSpPr>
        <p:spPr>
          <a:xfrm>
            <a:off x="5314122" y="1483694"/>
            <a:ext cx="1681759" cy="0"/>
          </a:xfrm>
          <a:prstGeom prst="line">
            <a:avLst/>
          </a:prstGeom>
          <a:ln w="28575" cap="flat">
            <a:solidFill>
              <a:srgbClr val="FFFFFF"/>
            </a:solidFill>
            <a:prstDash val="solid"/>
            <a:headEnd type="none" w="sm" len="sm"/>
            <a:tailEnd type="none" w="sm" len="sm"/>
          </a:ln>
        </p:spPr>
      </p:sp>
      <p:sp>
        <p:nvSpPr>
          <p:cNvPr id="12" name="TextBox 12"/>
          <p:cNvSpPr txBox="1"/>
          <p:nvPr/>
        </p:nvSpPr>
        <p:spPr>
          <a:xfrm>
            <a:off x="571467" y="9034944"/>
            <a:ext cx="3833278" cy="257727"/>
          </a:xfrm>
          <a:prstGeom prst="rect">
            <a:avLst/>
          </a:prstGeom>
        </p:spPr>
        <p:txBody>
          <a:bodyPr lIns="0" tIns="0" rIns="0" bIns="0" rtlCol="0" anchor="t">
            <a:spAutoFit/>
          </a:bodyPr>
          <a:lstStyle/>
          <a:p>
            <a:pPr>
              <a:lnSpc>
                <a:spcPts val="2184"/>
              </a:lnSpc>
            </a:pPr>
            <a:r>
              <a:rPr lang="en-US" sz="1323" spc="145" dirty="0">
                <a:solidFill>
                  <a:srgbClr val="000000"/>
                </a:solidFill>
                <a:latin typeface="Inter Bold"/>
              </a:rPr>
              <a:t>HTTPS://LITERE.UVT.RO/INFOBUL/</a:t>
            </a:r>
          </a:p>
        </p:txBody>
      </p:sp>
      <p:pic>
        <p:nvPicPr>
          <p:cNvPr id="10" name="Picture 10"/>
          <p:cNvPicPr>
            <a:picLocks noChangeAspect="1"/>
          </p:cNvPicPr>
          <p:nvPr/>
        </p:nvPicPr>
        <p:blipFill>
          <a:blip r:embed="rId4"/>
          <a:srcRect/>
          <a:stretch>
            <a:fillRect/>
          </a:stretch>
        </p:blipFill>
        <p:spPr>
          <a:xfrm>
            <a:off x="4971770" y="453699"/>
            <a:ext cx="2215042" cy="1029995"/>
          </a:xfrm>
          <a:prstGeom prst="rect">
            <a:avLst/>
          </a:prstGeom>
        </p:spPr>
      </p:pic>
      <p:sp>
        <p:nvSpPr>
          <p:cNvPr id="11" name="TextBox 11"/>
          <p:cNvSpPr txBox="1"/>
          <p:nvPr/>
        </p:nvSpPr>
        <p:spPr>
          <a:xfrm>
            <a:off x="571467" y="8661691"/>
            <a:ext cx="4742655" cy="218008"/>
          </a:xfrm>
          <a:prstGeom prst="rect">
            <a:avLst/>
          </a:prstGeom>
        </p:spPr>
        <p:txBody>
          <a:bodyPr wrap="square" lIns="0" tIns="0" rIns="0" bIns="0" rtlCol="0" anchor="t">
            <a:spAutoFit/>
          </a:bodyPr>
          <a:lstStyle/>
          <a:p>
            <a:pPr>
              <a:lnSpc>
                <a:spcPts val="1670"/>
              </a:lnSpc>
            </a:pPr>
            <a:r>
              <a:rPr lang="en-US" sz="1600" dirty="0">
                <a:solidFill>
                  <a:srgbClr val="164F84"/>
                </a:solidFill>
                <a:latin typeface="Inter Bold" panose="020B0604020202020204" charset="0"/>
                <a:ea typeface="Inter Bold" panose="020B0604020202020204" charset="0"/>
              </a:rPr>
              <a:t>DEPARTAMENTUL DE STUDII ROMÂNEȘTI</a:t>
            </a:r>
          </a:p>
        </p:txBody>
      </p:sp>
      <p:sp>
        <p:nvSpPr>
          <p:cNvPr id="13" name="TextBox 13"/>
          <p:cNvSpPr txBox="1"/>
          <p:nvPr/>
        </p:nvSpPr>
        <p:spPr>
          <a:xfrm>
            <a:off x="571467" y="4097315"/>
            <a:ext cx="6424414" cy="3679277"/>
          </a:xfrm>
          <a:prstGeom prst="rect">
            <a:avLst/>
          </a:prstGeom>
        </p:spPr>
        <p:txBody>
          <a:bodyPr wrap="square" lIns="0" tIns="0" rIns="0" bIns="0" rtlCol="0" anchor="t">
            <a:spAutoFit/>
          </a:bodyPr>
          <a:lstStyle/>
          <a:p>
            <a:pPr algn="ctr">
              <a:lnSpc>
                <a:spcPts val="7412"/>
              </a:lnSpc>
            </a:pPr>
            <a:r>
              <a:rPr lang="en-US" sz="5294" spc="582" dirty="0">
                <a:solidFill>
                  <a:schemeClr val="bg1"/>
                </a:solidFill>
                <a:latin typeface="Inter Bold"/>
              </a:rPr>
              <a:t>INFOBUL</a:t>
            </a:r>
            <a:endParaRPr lang="ro-RO" sz="5294" spc="582" dirty="0">
              <a:solidFill>
                <a:schemeClr val="bg1"/>
              </a:solidFill>
              <a:latin typeface="Inter Bold"/>
            </a:endParaRPr>
          </a:p>
          <a:p>
            <a:pPr algn="ctr">
              <a:lnSpc>
                <a:spcPts val="7412"/>
              </a:lnSpc>
            </a:pPr>
            <a:endParaRPr lang="ro-RO" sz="5294" spc="582" dirty="0">
              <a:solidFill>
                <a:schemeClr val="bg1"/>
              </a:solidFill>
              <a:latin typeface="Inter Bold"/>
            </a:endParaRPr>
          </a:p>
          <a:p>
            <a:pPr>
              <a:lnSpc>
                <a:spcPts val="7412"/>
              </a:lnSpc>
            </a:pPr>
            <a:r>
              <a:rPr lang="ro-RO" sz="4400" spc="582" dirty="0">
                <a:solidFill>
                  <a:schemeClr val="bg1"/>
                </a:solidFill>
                <a:latin typeface="Inter Bold"/>
              </a:rPr>
              <a:t>Nr. XX/</a:t>
            </a:r>
            <a:r>
              <a:rPr lang="en-US" sz="4400" spc="582" dirty="0">
                <a:solidFill>
                  <a:schemeClr val="bg1"/>
                </a:solidFill>
                <a:latin typeface="Inter Bold"/>
              </a:rPr>
              <a:t>2021</a:t>
            </a:r>
          </a:p>
          <a:p>
            <a:pPr>
              <a:lnSpc>
                <a:spcPts val="7412"/>
              </a:lnSpc>
            </a:pPr>
            <a:endParaRPr lang="en-US" sz="4000" spc="582" dirty="0">
              <a:solidFill>
                <a:schemeClr val="bg1"/>
              </a:solidFill>
              <a:latin typeface="Inter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10</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863144"/>
          </a:xfrm>
          <a:prstGeom prst="rect">
            <a:avLst/>
          </a:prstGeom>
        </p:spPr>
        <p:txBody>
          <a:bodyPr wrap="square">
            <a:spAutoFit/>
          </a:bodyPr>
          <a:lstStyle/>
          <a:p>
            <a:pPr lvl="0" algn="just">
              <a:lnSpc>
                <a:spcPts val="1544"/>
              </a:lnSpc>
            </a:pPr>
            <a:r>
              <a:rPr lang="ro-RO" sz="1200" dirty="0">
                <a:latin typeface="Inter" panose="020B0604020202020204" charset="0"/>
                <a:ea typeface="Inter" panose="020B0604020202020204" charset="0"/>
              </a:rPr>
              <a:t>29. </a:t>
            </a: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Alegerile din martie 1948 în judeţul Severin</a:t>
            </a:r>
            <a:r>
              <a:rPr lang="ro-RO" sz="1200" dirty="0">
                <a:latin typeface="Inter" panose="020B0604020202020204" charset="0"/>
                <a:ea typeface="Inter" panose="020B0604020202020204" charset="0"/>
              </a:rPr>
              <a:t> (în colaborare cu Leonard-Denis Păuşan-Barna), la Simpozionul internaţional ,,In Memoriam Constantin şi Hadrian Daicoviciu”, ediţia a XLVII-a (online) (organizatori: Consiliul Judeţean Caraş-Severin, Muzeul Judeţean de Etnografie şi al Regimentului de Graniță Caransebeş), 24-26 noiembrie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30. </a:t>
            </a: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Despre limbajul jocurilor video</a:t>
            </a:r>
            <a:r>
              <a:rPr lang="ro-RO" sz="1200" dirty="0">
                <a:latin typeface="Inter" panose="020B0604020202020204" charset="0"/>
                <a:ea typeface="Inter" panose="020B0604020202020204" charset="0"/>
              </a:rPr>
              <a:t>, comunicare prezentată în cadrul Conferinței Științifice Internaționale </a:t>
            </a:r>
            <a:r>
              <a:rPr lang="ro-RO" sz="1200" i="1" dirty="0">
                <a:latin typeface="Inter" panose="020B0604020202020204" charset="0"/>
                <a:ea typeface="Inter" panose="020B0604020202020204" charset="0"/>
              </a:rPr>
              <a:t>Professional Communication and Translation Studies</a:t>
            </a:r>
            <a:r>
              <a:rPr lang="ro-RO" sz="1200" dirty="0">
                <a:latin typeface="Inter" panose="020B0604020202020204" charset="0"/>
                <a:ea typeface="Inter" panose="020B0604020202020204" charset="0"/>
              </a:rPr>
              <a:t> (PCTS), Ediția a XII-a, </a:t>
            </a:r>
            <a:r>
              <a:rPr lang="ro-RO" sz="1200" i="1" dirty="0">
                <a:latin typeface="Inter" panose="020B0604020202020204" charset="0"/>
                <a:ea typeface="Inter" panose="020B0604020202020204" charset="0"/>
              </a:rPr>
              <a:t>Digital Culture, Communication and Translation</a:t>
            </a:r>
            <a:r>
              <a:rPr lang="ro-RO" sz="1200" dirty="0">
                <a:latin typeface="Inter" panose="020B0604020202020204" charset="0"/>
                <a:ea typeface="Inter" panose="020B0604020202020204" charset="0"/>
              </a:rPr>
              <a:t>, Universitatea Politehnica din Timișoara, 26-27 martie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31. </a:t>
            </a: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Video Game Terminology</a:t>
            </a:r>
            <a:r>
              <a:rPr lang="ro-RO" sz="1200" dirty="0">
                <a:latin typeface="Inter" panose="020B0604020202020204" charset="0"/>
                <a:ea typeface="Inter" panose="020B0604020202020204" charset="0"/>
              </a:rPr>
              <a:t>, comunicare prezentată în cadrul Conferinței Științifice Internaționale </a:t>
            </a:r>
            <a:r>
              <a:rPr lang="ro-RO" sz="1200" i="1" dirty="0">
                <a:latin typeface="Inter" panose="020B0604020202020204" charset="0"/>
                <a:ea typeface="Inter" panose="020B0604020202020204" charset="0"/>
              </a:rPr>
              <a:t>Globalization, Intercultural Dialogue And National Identity</a:t>
            </a:r>
            <a:r>
              <a:rPr lang="ro-RO" sz="1200" dirty="0">
                <a:latin typeface="Inter" panose="020B0604020202020204" charset="0"/>
                <a:ea typeface="Inter" panose="020B0604020202020204" charset="0"/>
              </a:rPr>
              <a:t>, Ediția a opta, Târgu-Mureș, 22-23 mai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32. </a:t>
            </a: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Un caz particular de memorie lingvistică: discursul repetat</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33. </a:t>
            </a: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Diﬃculty in Video Games. A Linguistic Approach</a:t>
            </a:r>
            <a:r>
              <a:rPr lang="ro-RO" sz="1200" dirty="0">
                <a:latin typeface="Inter" panose="020B0604020202020204" charset="0"/>
                <a:ea typeface="Inter" panose="020B0604020202020204" charset="0"/>
              </a:rPr>
              <a:t>, comunicare prezentată în cadrul Conferinței Științifice Internaționale </a:t>
            </a:r>
            <a:r>
              <a:rPr lang="ro-RO" sz="1200" i="1" dirty="0">
                <a:latin typeface="Inter" panose="020B0604020202020204" charset="0"/>
                <a:ea typeface="Inter" panose="020B0604020202020204" charset="0"/>
              </a:rPr>
              <a:t>Literature, Discourse And Multicultural Dialogue</a:t>
            </a:r>
            <a:r>
              <a:rPr lang="ro-RO" sz="1200" dirty="0">
                <a:latin typeface="Inter" panose="020B0604020202020204" charset="0"/>
                <a:ea typeface="Inter" panose="020B0604020202020204" charset="0"/>
              </a:rPr>
              <a:t>, Ediția a noua, Târgu-Mureș, 11-12 decembrie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34. </a:t>
            </a: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Perspecti</a:t>
            </a:r>
            <a:r>
              <a:rPr lang="ro-RO" sz="1200" i="1" dirty="0">
                <a:latin typeface="Inter" panose="020B0604020202020204" charset="0"/>
                <a:ea typeface="Inter" panose="020B0604020202020204" charset="0"/>
              </a:rPr>
              <a:t>ve coșeriene în lingvistica românească actuală. Câteva observații</a:t>
            </a:r>
            <a:r>
              <a:rPr lang="ro-RO" sz="1200" dirty="0">
                <a:latin typeface="Inter" panose="020B0604020202020204" charset="0"/>
                <a:ea typeface="Inter" panose="020B0604020202020204" charset="0"/>
              </a:rPr>
              <a:t>, comunicare realizată în colaborare cu Prof. univ. dr. Ileana Oancea și prezentată la Simpozionul Internaţional </a:t>
            </a:r>
            <a:r>
              <a:rPr lang="ro-RO" sz="1200" i="1" dirty="0">
                <a:latin typeface="Inter" panose="020B0604020202020204" charset="0"/>
                <a:ea typeface="Inter" panose="020B0604020202020204" charset="0"/>
              </a:rPr>
              <a:t>Provocări trecute și prezente în evoluția limbii, literaturii și culturii române</a:t>
            </a:r>
            <a:r>
              <a:rPr lang="ro-RO" sz="1200" dirty="0">
                <a:latin typeface="Inter" panose="020B0604020202020204" charset="0"/>
                <a:ea typeface="Inter" panose="020B0604020202020204" charset="0"/>
              </a:rPr>
              <a:t>, A XX-a ediţie a Simpozionului anual internaţional al Institutului de Filologie Română „A. Philippide”, ediție on-line, 22-24 septembrie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35. </a:t>
            </a:r>
            <a:r>
              <a:rPr lang="ro-RO" sz="1200" b="1" dirty="0">
                <a:latin typeface="Inter" panose="020B0604020202020204" charset="0"/>
                <a:ea typeface="Inter" panose="020B0604020202020204" charset="0"/>
              </a:rPr>
              <a:t>Eliana Popeți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Aspecte ale graiurilor din Banat azi. Studiu de caz: hrana</a:t>
            </a:r>
            <a:r>
              <a:rPr lang="ro-RO" sz="1200" dirty="0">
                <a:latin typeface="Inter" panose="020B0604020202020204" charset="0"/>
                <a:ea typeface="Inter" panose="020B0604020202020204" charset="0"/>
              </a:rPr>
              <a:t>, comunicare susținută la Simpozionul Internațional In Memoriam Constantin și Hadrian Daicoviciu, Arheologie – Istorie – Etnografie, Cea de-a XLVII – ediție, (online), Consiliul județean Caraș-Severin, Muzeul Județean de Etnografie al Regimentului de Graniță Caransebeș, 24-26 noiembrie 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232279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11</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6043642"/>
          </a:xfrm>
          <a:prstGeom prst="rect">
            <a:avLst/>
          </a:prstGeom>
        </p:spPr>
        <p:txBody>
          <a:bodyPr wrap="square">
            <a:spAutoFit/>
          </a:bodyPr>
          <a:lstStyle/>
          <a:p>
            <a:pPr lvl="0" algn="just">
              <a:lnSpc>
                <a:spcPts val="1540"/>
              </a:lnSpc>
            </a:pPr>
            <a:r>
              <a:rPr lang="ro-RO" sz="1200" dirty="0">
                <a:latin typeface="Inter" panose="020B0604020202020204" charset="0"/>
                <a:ea typeface="Inter" panose="020B0604020202020204" charset="0"/>
              </a:rPr>
              <a:t>36. </a:t>
            </a:r>
            <a:r>
              <a:rPr lang="ro-RO" sz="1200" b="1" dirty="0">
                <a:latin typeface="Inter" panose="020B0604020202020204" charset="0"/>
                <a:ea typeface="Inter" panose="020B0604020202020204" charset="0"/>
              </a:rPr>
              <a:t>Eliana Popeți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Etnologia și studiul poveștilor</a:t>
            </a:r>
            <a:r>
              <a:rPr lang="ro-RO" sz="1200" dirty="0">
                <a:latin typeface="Inter" panose="020B0604020202020204" charset="0"/>
                <a:ea typeface="Inter" panose="020B0604020202020204" charset="0"/>
              </a:rPr>
              <a:t>, comunicare susținută la A treia conferință anuală a grupului de cercetare RheA (online), Universitatea de Vest din Timișoara, 25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37. </a:t>
            </a:r>
            <a:r>
              <a:rPr lang="ro-RO" sz="1200" b="1" dirty="0">
                <a:latin typeface="Inter" panose="020B0604020202020204" charset="0"/>
                <a:ea typeface="Inter" panose="020B0604020202020204" charset="0"/>
              </a:rPr>
              <a:t>Eliana Popeți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Imagini feminine în narativizarea rețetelor. Studiu de caz: blogurile culinare</a:t>
            </a:r>
            <a:r>
              <a:rPr lang="ro-RO" sz="1200" dirty="0">
                <a:latin typeface="Inter" panose="020B0604020202020204" charset="0"/>
                <a:ea typeface="Inter" panose="020B0604020202020204" charset="0"/>
              </a:rPr>
              <a:t>, Ediția a II-a a </a:t>
            </a:r>
            <a:r>
              <a:rPr lang="ro-RO" sz="1200" i="1" dirty="0">
                <a:latin typeface="Inter" panose="020B0604020202020204" charset="0"/>
                <a:ea typeface="Inter" panose="020B0604020202020204" charset="0"/>
              </a:rPr>
              <a:t>Caleidoscopului feminin</a:t>
            </a:r>
            <a:r>
              <a:rPr lang="ro-RO" sz="1200" dirty="0">
                <a:latin typeface="Inter" panose="020B0604020202020204" charset="0"/>
                <a:ea typeface="Inter" panose="020B0604020202020204" charset="0"/>
              </a:rPr>
              <a:t>, Universitatea „Emanuel” din Oradea (online), 22 aprilie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38. </a:t>
            </a: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Radu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 </a:t>
            </a:r>
            <a:r>
              <a:rPr lang="en-US" sz="1200" i="1" dirty="0" err="1">
                <a:latin typeface="Inter" panose="020B0604020202020204" charset="0"/>
                <a:ea typeface="Inter" panose="020B0604020202020204" charset="0"/>
              </a:rPr>
              <a:t>soț</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şi</a:t>
            </a:r>
            <a:r>
              <a:rPr lang="en-US" sz="1200" i="1" dirty="0">
                <a:latin typeface="Inter" panose="020B0604020202020204" charset="0"/>
                <a:ea typeface="Inter" panose="020B0604020202020204" charset="0"/>
              </a:rPr>
              <a:t> un </a:t>
            </a:r>
            <a:r>
              <a:rPr lang="en-US" sz="1200" i="1" dirty="0" err="1">
                <a:latin typeface="Inter" panose="020B0604020202020204" charset="0"/>
                <a:ea typeface="Inter" panose="020B0604020202020204" charset="0"/>
              </a:rPr>
              <a:t>tată</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neuitat</a:t>
            </a:r>
            <a:r>
              <a:rPr lang="en-US" sz="1200" i="1" dirty="0">
                <a:latin typeface="Inter" panose="020B0604020202020204" charset="0"/>
                <a:ea typeface="Inter" panose="020B0604020202020204" charset="0"/>
              </a:rPr>
              <a:t>. </a:t>
            </a:r>
            <a:r>
              <a:rPr lang="en-US" sz="1200" b="1" i="1" dirty="0">
                <a:latin typeface="Inter" panose="020B0604020202020204" charset="0"/>
                <a:ea typeface="Inter" panose="020B0604020202020204" charset="0"/>
              </a:rPr>
              <a:t>Liber </a:t>
            </a:r>
            <a:r>
              <a:rPr lang="en-US" sz="1200" b="1" i="1" dirty="0" err="1">
                <a:latin typeface="Inter" panose="020B0604020202020204" charset="0"/>
                <a:ea typeface="Inter" panose="020B0604020202020204" charset="0"/>
              </a:rPr>
              <a:t>Manualis</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39. </a:t>
            </a: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Radu</a:t>
            </a:r>
            <a:r>
              <a:rPr lang="en-US"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The Actuality of Chrysosotomic Homiliy I on Phillipians with a New Romanian Translation</a:t>
            </a:r>
            <a:r>
              <a:rPr lang="ro-RO" sz="1200" dirty="0">
                <a:latin typeface="Inter" panose="020B0604020202020204" charset="0"/>
                <a:ea typeface="Inter" panose="020B0604020202020204" charset="0"/>
              </a:rPr>
              <a:t>, comunicare susținută la The 2nd International Symposium on Biblical held by the West University of Timișoara and the Metropolis of Banat of the Romanian Orthodox Church, 11-13 noiembrie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40. </a:t>
            </a:r>
            <a:r>
              <a:rPr lang="en-US" sz="1200" b="1" dirty="0">
                <a:latin typeface="Inter" panose="020B0604020202020204" charset="0"/>
                <a:ea typeface="Inter" panose="020B0604020202020204" charset="0"/>
              </a:rPr>
              <a:t>Ana-Maria </a:t>
            </a: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-Pop</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Dezvoltarea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competenței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plurilingve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limbile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română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franceză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italiană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strategii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didactice</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interacțiune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orală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comunicare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susținută</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41. </a:t>
            </a:r>
            <a:r>
              <a:rPr lang="en-US" sz="1200" b="1" dirty="0">
                <a:latin typeface="Inter" panose="020B0604020202020204" charset="0"/>
                <a:ea typeface="Inter" panose="020B0604020202020204" charset="0"/>
              </a:rPr>
              <a:t>Ana-Maria </a:t>
            </a: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-Pop, Gabriel </a:t>
            </a:r>
            <a:r>
              <a:rPr lang="en-US" sz="1200" b="1" dirty="0" err="1">
                <a:latin typeface="Inter" panose="020B0604020202020204" charset="0"/>
                <a:ea typeface="Inter" panose="020B0604020202020204" charset="0"/>
              </a:rPr>
              <a:t>Bărdășan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Intercompreensão</a:t>
            </a:r>
            <a:r>
              <a:rPr lang="en-US" sz="1200" i="1" dirty="0">
                <a:latin typeface="Inter" panose="020B0604020202020204" charset="0"/>
                <a:ea typeface="Inter" panose="020B0604020202020204" charset="0"/>
              </a:rPr>
              <a:t> para „</a:t>
            </a:r>
            <a:r>
              <a:rPr lang="en-US" sz="1200" i="1" dirty="0" err="1">
                <a:latin typeface="Inter" panose="020B0604020202020204" charset="0"/>
                <a:ea typeface="Inter" panose="020B0604020202020204" charset="0"/>
              </a:rPr>
              <a:t>estudantes</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avançados</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elementos</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interação</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formação</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formadores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comunicare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susținută</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Congresul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Internațional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PluEnPli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Universidade</a:t>
            </a:r>
            <a:r>
              <a:rPr lang="en-US" sz="1200" dirty="0">
                <a:latin typeface="Inter" panose="020B0604020202020204" charset="0"/>
                <a:ea typeface="Inter" panose="020B0604020202020204" charset="0"/>
              </a:rPr>
              <a:t> Federal do Paraná, </a:t>
            </a:r>
            <a:r>
              <a:rPr lang="en-US" sz="1200" dirty="0" err="1">
                <a:latin typeface="Inter" panose="020B0604020202020204" charset="0"/>
                <a:ea typeface="Inter" panose="020B0604020202020204" charset="0"/>
              </a:rPr>
              <a:t>Brazilia</a:t>
            </a:r>
            <a:r>
              <a:rPr lang="en-US" sz="1200" dirty="0">
                <a:latin typeface="Inter" panose="020B0604020202020204" charset="0"/>
                <a:ea typeface="Inter" panose="020B0604020202020204" charset="0"/>
              </a:rPr>
              <a:t>, 27-29 </a:t>
            </a:r>
            <a:r>
              <a:rPr lang="en-US" sz="1200" dirty="0" err="1">
                <a:latin typeface="Inter" panose="020B0604020202020204" charset="0"/>
                <a:ea typeface="Inter" panose="020B0604020202020204" charset="0"/>
              </a:rPr>
              <a:t>septembrie</a:t>
            </a:r>
            <a:r>
              <a:rPr lang="en-US" sz="1200" dirty="0">
                <a:latin typeface="Inter" panose="020B0604020202020204" charset="0"/>
                <a:ea typeface="Inter" panose="020B0604020202020204" charset="0"/>
              </a:rPr>
              <a:t> 2021. </a:t>
            </a:r>
          </a:p>
          <a:p>
            <a:pPr lvl="0" algn="just">
              <a:lnSpc>
                <a:spcPts val="1540"/>
              </a:lnSpc>
            </a:pPr>
            <a:r>
              <a:rPr lang="ro-RO" sz="1200" dirty="0">
                <a:latin typeface="Inter" panose="020B0604020202020204" charset="0"/>
                <a:ea typeface="Inter" panose="020B0604020202020204" charset="0"/>
              </a:rPr>
              <a:t>42. </a:t>
            </a:r>
            <a:r>
              <a:rPr lang="ro-RO" sz="1200" b="1" dirty="0">
                <a:latin typeface="Inter" panose="020B0604020202020204" charset="0"/>
                <a:ea typeface="Inter" panose="020B0604020202020204" charset="0"/>
              </a:rPr>
              <a:t>Vasile Rămneanțu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Relatiile româno-iugoslave în perioada interbelică privind învățământul minoritar</a:t>
            </a:r>
            <a:r>
              <a:rPr lang="ro-RO" sz="1200" dirty="0">
                <a:latin typeface="Inter" panose="020B0604020202020204" charset="0"/>
                <a:ea typeface="Inter" panose="020B0604020202020204" charset="0"/>
              </a:rPr>
              <a:t>, comunicare susținută la International Conference </a:t>
            </a:r>
            <a:r>
              <a:rPr lang="ro-RO" sz="1200" i="1" dirty="0">
                <a:latin typeface="Inter" panose="020B0604020202020204" charset="0"/>
                <a:ea typeface="Inter" panose="020B0604020202020204" charset="0"/>
              </a:rPr>
              <a:t>Borders and Communities in Central and South- Eastern Europe</a:t>
            </a:r>
            <a:r>
              <a:rPr lang="ro-RO" sz="1200" dirty="0">
                <a:latin typeface="Inter" panose="020B0604020202020204" charset="0"/>
                <a:ea typeface="Inter" panose="020B0604020202020204" charset="0"/>
              </a:rPr>
              <a:t>, Timișoara, 16-17 martie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43. </a:t>
            </a:r>
            <a:r>
              <a:rPr lang="ro-RO" sz="1200" b="1" dirty="0">
                <a:latin typeface="Inter" panose="020B0604020202020204" charset="0"/>
                <a:ea typeface="Inter" panose="020B0604020202020204" charset="0"/>
              </a:rPr>
              <a:t>Vasile Rămneanțu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Activitatea Primăriei Timișoara din anul 1941</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 </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193398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12</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863144"/>
          </a:xfrm>
          <a:prstGeom prst="rect">
            <a:avLst/>
          </a:prstGeom>
        </p:spPr>
        <p:txBody>
          <a:bodyPr wrap="square">
            <a:spAutoFit/>
          </a:bodyPr>
          <a:lstStyle/>
          <a:p>
            <a:pPr lvl="0" algn="just">
              <a:lnSpc>
                <a:spcPts val="1540"/>
              </a:lnSpc>
            </a:pPr>
            <a:r>
              <a:rPr lang="ro-RO" sz="1200" dirty="0">
                <a:latin typeface="Inter" panose="020B0604020202020204" charset="0"/>
                <a:ea typeface="Inter" panose="020B0604020202020204" charset="0"/>
              </a:rPr>
              <a:t>44. </a:t>
            </a: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Remarks on terra sigillata discovered at Praetorium-Mehadia</a:t>
            </a:r>
            <a:r>
              <a:rPr lang="ro-RO" sz="1200" dirty="0">
                <a:latin typeface="Inter" panose="020B0604020202020204" charset="0"/>
                <a:ea typeface="Inter" panose="020B0604020202020204" charset="0"/>
              </a:rPr>
              <a:t>, comunicare susținută la International Conference </a:t>
            </a:r>
            <a:r>
              <a:rPr lang="ro-RO" sz="1200" i="1" dirty="0">
                <a:latin typeface="Inter" panose="020B0604020202020204" charset="0"/>
                <a:ea typeface="Inter" panose="020B0604020202020204" charset="0"/>
              </a:rPr>
              <a:t>Borders and Communities in Central and South- Eastern Europe</a:t>
            </a:r>
            <a:r>
              <a:rPr lang="ro-RO" sz="1200" dirty="0">
                <a:latin typeface="Inter" panose="020B0604020202020204" charset="0"/>
                <a:ea typeface="Inter" panose="020B0604020202020204" charset="0"/>
              </a:rPr>
              <a:t>, Timișoara, 16-17 martie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45. </a:t>
            </a: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Perpetuarea memoriei celor decedați la Tibiscum</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46. </a:t>
            </a: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Câteva observații asupra ceramicii terra sigillata descoperită în castrul de la Tibiscum</a:t>
            </a:r>
            <a:r>
              <a:rPr lang="ro-RO" sz="1200" dirty="0">
                <a:latin typeface="Inter" panose="020B0604020202020204" charset="0"/>
                <a:ea typeface="Inter" panose="020B0604020202020204" charset="0"/>
              </a:rPr>
              <a:t>, comunicare susținută la Simpozionul Internațional </a:t>
            </a:r>
            <a:r>
              <a:rPr lang="ro-RO" sz="1200" i="1" dirty="0">
                <a:latin typeface="Inter" panose="020B0604020202020204" charset="0"/>
                <a:ea typeface="Inter" panose="020B0604020202020204" charset="0"/>
              </a:rPr>
              <a:t>In memoriam Constantin și Hadrian Daicoviciu</a:t>
            </a:r>
            <a:r>
              <a:rPr lang="ro-RO" sz="1200" dirty="0">
                <a:latin typeface="Inter" panose="020B0604020202020204" charset="0"/>
                <a:ea typeface="Inter" panose="020B0604020202020204" charset="0"/>
              </a:rPr>
              <a:t>, ediția a XLVII-a, Caransebeș, 24–26 noiembrie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47. </a:t>
            </a: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Writing in English in scientific journals: an automated linguistic assessment model</a:t>
            </a:r>
            <a:r>
              <a:rPr lang="ro-RO" sz="1200" dirty="0">
                <a:latin typeface="Inter" panose="020B0604020202020204" charset="0"/>
                <a:ea typeface="Inter" panose="020B0604020202020204" charset="0"/>
              </a:rPr>
              <a:t>, comunicare susținută la The First International Conference on Recent Advances in Digital Humanities (RADH, online), București, 29 octombrie 2021 (în colaborare cu Ana-Maria Bucur, Mădălina Chitez, Valentina Mureșan).</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48. </a:t>
            </a: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Memoria recentă: sfârșitul și începutul istoriei</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și cultură în Romania europeană</a:t>
            </a:r>
            <a:r>
              <a:rPr lang="ro-RO" sz="1200" dirty="0">
                <a:latin typeface="Inter" panose="020B0604020202020204" charset="0"/>
                <a:ea typeface="Inter" panose="020B0604020202020204" charset="0"/>
              </a:rPr>
              <a:t> (CICCRE), 11-12 iunie 2021, Timișoara (online).</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49. </a:t>
            </a: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Elements of Landscape in Modern American and Romanian Poetry: a Comparative Study using Corpus Related Digital Methods</a:t>
            </a:r>
            <a:r>
              <a:rPr lang="ro-RO" sz="1200" dirty="0">
                <a:latin typeface="Inter" panose="020B0604020202020204" charset="0"/>
                <a:ea typeface="Inter" panose="020B0604020202020204" charset="0"/>
              </a:rPr>
              <a:t>, comunicare susținută la conferința British and American Studies, ediția a 30-a, online, Timișoara, 13-15 mai 2021 (co-autor: Mădălina Chitez).</a:t>
            </a:r>
          </a:p>
          <a:p>
            <a:pPr lvl="0" algn="just">
              <a:lnSpc>
                <a:spcPts val="1540"/>
              </a:lnSpc>
            </a:pPr>
            <a:r>
              <a:rPr lang="ro-RO" sz="1200" dirty="0">
                <a:latin typeface="Inter" panose="020B0604020202020204" charset="0"/>
                <a:ea typeface="Inter" panose="020B0604020202020204" charset="0"/>
              </a:rPr>
              <a:t>50. </a:t>
            </a:r>
            <a:r>
              <a:rPr lang="ro-RO" sz="1200" b="1" dirty="0">
                <a:latin typeface="Inter" panose="020B0604020202020204" charset="0"/>
                <a:ea typeface="Inter" panose="020B0604020202020204" charset="0"/>
              </a:rPr>
              <a:t>Cristina Sicoe</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Aplicarea modelului reflexiv-colaborativ în predarea limbii române ca limbă străină. Studiu de caz</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51. </a:t>
            </a:r>
            <a:r>
              <a:rPr lang="ro-RO" sz="1200" b="1" dirty="0">
                <a:latin typeface="Inter" panose="020B0604020202020204" charset="0"/>
                <a:ea typeface="Inter" panose="020B0604020202020204" charset="0"/>
              </a:rPr>
              <a:t>Maria Subi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Între memorie şi uitare: genealogia din Evanghelia după Matei, 1: 1-17</a:t>
            </a:r>
            <a:r>
              <a:rPr lang="ro-RO" sz="1200" dirty="0">
                <a:latin typeface="Inter" panose="020B0604020202020204" charset="0"/>
                <a:ea typeface="Inter" panose="020B0604020202020204" charset="0"/>
              </a:rPr>
              <a:t>, comunicare la Colocviul Internaţional </a:t>
            </a:r>
            <a:r>
              <a:rPr lang="ro-RO" sz="1200" i="1" dirty="0">
                <a:latin typeface="Inter" panose="020B0604020202020204" charset="0"/>
                <a:ea typeface="Inter" panose="020B0604020202020204" charset="0"/>
              </a:rPr>
              <a:t>Comunicare şi cultură în Romània europeană</a:t>
            </a:r>
            <a:r>
              <a:rPr lang="ro-RO" sz="1200" dirty="0">
                <a:latin typeface="Inter" panose="020B0604020202020204" charset="0"/>
                <a:ea typeface="Inter" panose="020B0604020202020204" charset="0"/>
              </a:rPr>
              <a:t>, ediția a IX-a (</a:t>
            </a:r>
            <a:r>
              <a:rPr lang="ro-RO" sz="1200" i="1" dirty="0">
                <a:latin typeface="Inter" panose="020B0604020202020204" charset="0"/>
                <a:ea typeface="Inter" panose="020B0604020202020204" charset="0"/>
              </a:rPr>
              <a:t>Memorie – 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149535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13</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3747180"/>
          </a:xfrm>
          <a:prstGeom prst="rect">
            <a:avLst/>
          </a:prstGeom>
        </p:spPr>
        <p:txBody>
          <a:bodyPr wrap="square">
            <a:spAutoFit/>
          </a:bodyPr>
          <a:lstStyle/>
          <a:p>
            <a:pPr lvl="0" algn="just">
              <a:lnSpc>
                <a:spcPts val="1540"/>
              </a:lnSpc>
            </a:pPr>
            <a:r>
              <a:rPr lang="ro-RO" sz="1200" dirty="0">
                <a:latin typeface="Inter" panose="020B0604020202020204" charset="0"/>
                <a:ea typeface="Inter" panose="020B0604020202020204" charset="0"/>
              </a:rPr>
              <a:t>52. </a:t>
            </a: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Literatura și recuperarea memoriei pierdute. Despre romanele postmemoriale ale lui Cătălin Mihuleac</a:t>
            </a:r>
            <a:r>
              <a:rPr lang="ro-RO" sz="1200" dirty="0">
                <a:latin typeface="Inter" panose="020B0604020202020204" charset="0"/>
                <a:ea typeface="Inter" panose="020B0604020202020204" charset="0"/>
              </a:rPr>
              <a:t>, comunicare la Colocviul Internaţional </a:t>
            </a:r>
            <a:r>
              <a:rPr lang="ro-RO" sz="1200" i="1" dirty="0">
                <a:latin typeface="Inter" panose="020B0604020202020204" charset="0"/>
                <a:ea typeface="Inter" panose="020B0604020202020204" charset="0"/>
              </a:rPr>
              <a:t>Comunicare şi cultură în Romània europeană</a:t>
            </a:r>
            <a:r>
              <a:rPr lang="ro-RO" sz="1200" dirty="0">
                <a:latin typeface="Inter" panose="020B0604020202020204" charset="0"/>
                <a:ea typeface="Inter" panose="020B0604020202020204" charset="0"/>
              </a:rPr>
              <a:t>, ediția a IX-a (</a:t>
            </a:r>
            <a:r>
              <a:rPr lang="ro-RO" sz="1200" i="1" dirty="0">
                <a:latin typeface="Inter" panose="020B0604020202020204" charset="0"/>
                <a:ea typeface="Inter" panose="020B0604020202020204" charset="0"/>
              </a:rPr>
              <a:t>Memorie – 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53. Mădălina Chitez, </a:t>
            </a: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Roxana Rogobete, Ana-Maria Radu-Pop</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Reviewing the review: A corpus based study of appraisal in Romanian university student writing</a:t>
            </a:r>
            <a:r>
              <a:rPr lang="ro-RO" sz="1200" dirty="0">
                <a:latin typeface="Inter" panose="020B0604020202020204" charset="0"/>
                <a:ea typeface="Inter" panose="020B0604020202020204" charset="0"/>
              </a:rPr>
              <a:t>, comunicare susținută la Al 21-Lea Colocviu Internațional al Departamentului de Lingvistică: </a:t>
            </a:r>
            <a:r>
              <a:rPr lang="ro-RO" sz="1200" i="1" dirty="0">
                <a:latin typeface="Inter" panose="020B0604020202020204" charset="0"/>
                <a:ea typeface="Inter" panose="020B0604020202020204" charset="0"/>
              </a:rPr>
              <a:t>Orientări actuale în lingvistica teoretică și aplicată, </a:t>
            </a:r>
            <a:r>
              <a:rPr lang="ro-RO" sz="1200" dirty="0">
                <a:latin typeface="Inter" panose="020B0604020202020204" charset="0"/>
                <a:ea typeface="Inter" panose="020B0604020202020204" charset="0"/>
              </a:rPr>
              <a:t>Bucureşti, 19–20 noiembrie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54. </a:t>
            </a:r>
            <a:r>
              <a:rPr lang="ro-RO" sz="1200" b="1" dirty="0">
                <a:latin typeface="Inter" panose="020B0604020202020204" charset="0"/>
                <a:ea typeface="Inter" panose="020B0604020202020204" charset="0"/>
              </a:rPr>
              <a:t>George Bogdan Țâra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Despre latinitatea verbelor românești „mai frecvente” în secolul al XIX-lea</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55. </a:t>
            </a:r>
            <a:r>
              <a:rPr lang="ro-RO" sz="1200" b="1" dirty="0">
                <a:latin typeface="Inter" panose="020B0604020202020204" charset="0"/>
                <a:ea typeface="Inter" panose="020B0604020202020204" charset="0"/>
              </a:rPr>
              <a:t>Mihaela Vlăsceanu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Peisajul în pictura lui Ioan Isac/ The landscape in Ioan Isac’ s work</a:t>
            </a:r>
            <a:r>
              <a:rPr lang="ro-RO" sz="1200" dirty="0">
                <a:latin typeface="Inter" panose="020B0604020202020204" charset="0"/>
                <a:ea typeface="Inter" panose="020B0604020202020204" charset="0"/>
              </a:rPr>
              <a:t>, comunicare susținută la Conferința internațională </a:t>
            </a:r>
            <a:r>
              <a:rPr lang="ro-RO" sz="1200" i="1" dirty="0">
                <a:latin typeface="Inter" panose="020B0604020202020204" charset="0"/>
                <a:ea typeface="Inter" panose="020B0604020202020204" charset="0"/>
              </a:rPr>
              <a:t>Borders and Communities in Central and South-Eastern Europe</a:t>
            </a:r>
            <a:r>
              <a:rPr lang="ro-RO" sz="1200" dirty="0">
                <a:latin typeface="Inter" panose="020B0604020202020204" charset="0"/>
                <a:ea typeface="Inter" panose="020B0604020202020204" charset="0"/>
              </a:rPr>
              <a:t>, Universitatea de Vest din Timișoara, 16-17 martie 2021.</a:t>
            </a:r>
            <a:endParaRPr lang="en-US" sz="1200" dirty="0">
              <a:latin typeface="Inter" panose="020B0604020202020204" charset="0"/>
              <a:ea typeface="Inter" panose="020B0604020202020204" charset="0"/>
            </a:endParaRPr>
          </a:p>
        </p:txBody>
      </p:sp>
      <p:pic>
        <p:nvPicPr>
          <p:cNvPr id="1026" name="Picture 2" descr="http://roger.projects.uvt.ro/wp-content/uploads/2019/11/7noi-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013" y="7376397"/>
            <a:ext cx="2874169" cy="1916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ger.projects.uvt.ro/wp-content/uploads/2019/11/7noi-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59" y="7378565"/>
            <a:ext cx="2870918" cy="191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7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5" name="TextBox 5"/>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B. MANIFESTĂRI NAȚIONALE</a:t>
            </a:r>
          </a:p>
        </p:txBody>
      </p:sp>
      <p:grpSp>
        <p:nvGrpSpPr>
          <p:cNvPr id="6" name="Group 6"/>
          <p:cNvGrpSpPr/>
          <p:nvPr/>
        </p:nvGrpSpPr>
        <p:grpSpPr>
          <a:xfrm>
            <a:off x="0" y="10384985"/>
            <a:ext cx="7560000" cy="307015"/>
            <a:chOff x="0" y="0"/>
            <a:chExt cx="3866792" cy="157032"/>
          </a:xfrm>
        </p:grpSpPr>
        <p:sp>
          <p:nvSpPr>
            <p:cNvPr id="7" name="Freeform 7"/>
            <p:cNvSpPr/>
            <p:nvPr/>
          </p:nvSpPr>
          <p:spPr>
            <a:xfrm>
              <a:off x="0" y="0"/>
              <a:ext cx="3866791" cy="157032"/>
            </a:xfrm>
            <a:custGeom>
              <a:avLst/>
              <a:gdLst/>
              <a:ahLst/>
              <a:cxnLst/>
              <a:rect l="l" t="t" r="r" b="b"/>
              <a:pathLst>
                <a:path w="3866791" h="157032">
                  <a:moveTo>
                    <a:pt x="0" y="0"/>
                  </a:moveTo>
                  <a:lnTo>
                    <a:pt x="3866791" y="0"/>
                  </a:lnTo>
                  <a:lnTo>
                    <a:pt x="3866791" y="157032"/>
                  </a:lnTo>
                  <a:lnTo>
                    <a:pt x="0" y="157032"/>
                  </a:lnTo>
                  <a:close/>
                </a:path>
              </a:pathLst>
            </a:custGeom>
            <a:solidFill>
              <a:srgbClr val="164F84"/>
            </a:solidFill>
          </p:spPr>
        </p:sp>
      </p:grpSp>
      <p:sp>
        <p:nvSpPr>
          <p:cNvPr id="8" name="AutoShape 8"/>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9" name="TextBox 9"/>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TextBox 10"/>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14</a:t>
            </a:r>
            <a:endParaRPr lang="en-US" sz="1103" spc="22" dirty="0">
              <a:solidFill>
                <a:srgbClr val="164F84"/>
              </a:solidFill>
              <a:latin typeface="Inter Bold"/>
            </a:endParaRPr>
          </a:p>
        </p:txBody>
      </p:sp>
      <p:sp>
        <p:nvSpPr>
          <p:cNvPr id="13" name="TextBox 13"/>
          <p:cNvSpPr txBox="1"/>
          <p:nvPr/>
        </p:nvSpPr>
        <p:spPr>
          <a:xfrm>
            <a:off x="499944" y="4239672"/>
            <a:ext cx="6495937" cy="5374228"/>
          </a:xfrm>
          <a:prstGeom prst="rect">
            <a:avLst/>
          </a:prstGeom>
        </p:spPr>
        <p:txBody>
          <a:bodyPr wrap="square" lIns="0" tIns="0" rIns="0" bIns="0" rtlCol="0" anchor="t">
            <a:spAutoFit/>
          </a:bodyPr>
          <a:lstStyle/>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Carantina generată de Covid-19 și transformările cadrelor spațiale și temporale</a:t>
            </a:r>
            <a:r>
              <a:rPr lang="ro-RO" sz="1200" dirty="0">
                <a:latin typeface="Inter" panose="020B0604020202020204" charset="0"/>
                <a:ea typeface="Inter" panose="020B0604020202020204" charset="0"/>
              </a:rPr>
              <a:t>, comunicare susținută la Workshopul </a:t>
            </a:r>
            <a:r>
              <a:rPr lang="ro-RO" sz="1200" i="1" dirty="0">
                <a:latin typeface="Inter" panose="020B0604020202020204" charset="0"/>
                <a:ea typeface="Inter" panose="020B0604020202020204" charset="0"/>
              </a:rPr>
              <a:t>Cronica unei pandemii anunțate, Lecții și discursuri despre pandemie</a:t>
            </a:r>
            <a:r>
              <a:rPr lang="ro-RO" sz="1200" dirty="0">
                <a:latin typeface="Inter" panose="020B0604020202020204" charset="0"/>
                <a:ea typeface="Inter" panose="020B0604020202020204" charset="0"/>
              </a:rPr>
              <a:t>, București, Universitatea din București, 11 – 12 martie 2021.</a:t>
            </a:r>
            <a:endParaRPr lang="en-US" sz="1200" dirty="0">
              <a:latin typeface="Inter" panose="020B0604020202020204" charset="0"/>
              <a:ea typeface="Inter" panose="020B0604020202020204" charset="0"/>
            </a:endParaRPr>
          </a:p>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Passages pentru femeia fără nume. Comentarii la variantele românești ale basmelor din tipul Ah-Th 425</a:t>
            </a:r>
            <a:r>
              <a:rPr lang="ro-RO" sz="1200" dirty="0">
                <a:latin typeface="Inter" panose="020B0604020202020204" charset="0"/>
                <a:ea typeface="Inter" panose="020B0604020202020204" charset="0"/>
              </a:rPr>
              <a:t>, comunicare susținută la </a:t>
            </a:r>
            <a:r>
              <a:rPr lang="ro-RO" sz="1200" i="1" dirty="0">
                <a:latin typeface="Inter" panose="020B0604020202020204" charset="0"/>
                <a:ea typeface="Inter" panose="020B0604020202020204" charset="0"/>
              </a:rPr>
              <a:t>Caleidoscopul sufletului feminin</a:t>
            </a:r>
            <a:r>
              <a:rPr lang="ro-RO" sz="1200" dirty="0">
                <a:latin typeface="Inter" panose="020B0604020202020204" charset="0"/>
                <a:ea typeface="Inter" panose="020B0604020202020204" charset="0"/>
              </a:rPr>
              <a:t>, ediția a V-a, Universitatea „Emanuel” Oradea, 22 aprilie 2021.</a:t>
            </a:r>
            <a:endParaRPr lang="en-US" sz="1200" dirty="0">
              <a:latin typeface="Inter" panose="020B0604020202020204" charset="0"/>
              <a:ea typeface="Inter" panose="020B0604020202020204" charset="0"/>
            </a:endParaRPr>
          </a:p>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Tradiția: ce mai este ea la anul 2021?</a:t>
            </a:r>
            <a:r>
              <a:rPr lang="ro-RO" sz="1200" dirty="0">
                <a:latin typeface="Inter" panose="020B0604020202020204" charset="0"/>
                <a:ea typeface="Inter" panose="020B0604020202020204" charset="0"/>
              </a:rPr>
              <a:t>, comunicare susținută la conferința națională </a:t>
            </a:r>
            <a:r>
              <a:rPr lang="ro-RO" sz="1200" i="1" dirty="0">
                <a:latin typeface="Inter" panose="020B0604020202020204" charset="0"/>
                <a:ea typeface="Inter" panose="020B0604020202020204" charset="0"/>
              </a:rPr>
              <a:t>Tradiția în vreme și sub vremuri</a:t>
            </a:r>
            <a:r>
              <a:rPr lang="ro-RO" sz="1200" dirty="0">
                <a:latin typeface="Inter" panose="020B0604020202020204" charset="0"/>
                <a:ea typeface="Inter" panose="020B0604020202020204" charset="0"/>
              </a:rPr>
              <a:t>, Dragomirești, Universitatea Tehnică Cluj-Napoca, Centrul Universitar Baia-Mare, 23 – 13 iunie 2021.</a:t>
            </a:r>
            <a:endParaRPr lang="en-US" sz="1200" dirty="0">
              <a:latin typeface="Inter" panose="020B0604020202020204" charset="0"/>
              <a:ea typeface="Inter" panose="020B0604020202020204" charset="0"/>
            </a:endParaRPr>
          </a:p>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Construirea unui subiect: hrana în etnologia română</a:t>
            </a:r>
            <a:r>
              <a:rPr lang="ro-RO" sz="1200" dirty="0">
                <a:latin typeface="Inter" panose="020B0604020202020204" charset="0"/>
                <a:ea typeface="Inter" panose="020B0604020202020204" charset="0"/>
              </a:rPr>
              <a:t>, comunicare susținută la Conferința Internațională „Zilele Sextil Pușcariu”, Cluj-Napoca, Institutul de Filologie „Sextil Pușcariu” al Academiei Române, 8 – 9 septembrie 2021.</a:t>
            </a:r>
            <a:endParaRPr lang="en-US" sz="1200" dirty="0">
              <a:latin typeface="Inter" panose="020B0604020202020204" charset="0"/>
              <a:ea typeface="Inter" panose="020B0604020202020204" charset="0"/>
            </a:endParaRPr>
          </a:p>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Provocări ale terenului etnologic în România la începutul mileniului trei. O autoanaliză</a:t>
            </a:r>
            <a:r>
              <a:rPr lang="ro-RO" sz="1200" dirty="0">
                <a:latin typeface="Inter" panose="020B0604020202020204" charset="0"/>
                <a:ea typeface="Inter" panose="020B0604020202020204" charset="0"/>
              </a:rPr>
              <a:t>, comunicare susținută la simpozionul 90 de ani de la înființarea Arhivei de Folclor a Academiei Române, Cluj-Napoca, Institutul Arhiva de Folclor a Academiei Române, 29 – 30 octombrie 2021.</a:t>
            </a:r>
            <a:endParaRPr lang="en-US" sz="1200" dirty="0">
              <a:latin typeface="Inter" panose="020B0604020202020204" charset="0"/>
              <a:ea typeface="Inter" panose="020B0604020202020204" charset="0"/>
            </a:endParaRPr>
          </a:p>
          <a:p>
            <a:pPr marL="93663" lvl="0" indent="219075" algn="just">
              <a:lnSpc>
                <a:spcPts val="1540"/>
              </a:lnSpc>
              <a:buFont typeface="+mj-lt"/>
              <a:buAutoNum type="arabicPeriod" startAt="2"/>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Gastronomie și cultură. Cercetări și experiențe personale</a:t>
            </a:r>
            <a:r>
              <a:rPr lang="ro-RO" sz="1200" dirty="0">
                <a:latin typeface="Inter" panose="020B0604020202020204" charset="0"/>
                <a:ea typeface="Inter" panose="020B0604020202020204" charset="0"/>
              </a:rPr>
              <a:t>, comunicare susținută la conferința </a:t>
            </a:r>
            <a:r>
              <a:rPr lang="ro-RO" sz="1200" i="1" dirty="0">
                <a:latin typeface="Inter" panose="020B0604020202020204" charset="0"/>
                <a:ea typeface="Inter" panose="020B0604020202020204" charset="0"/>
              </a:rPr>
              <a:t>Turismul cultural și gastronomic în Banat. Posibilități de valorificare și implicații economice</a:t>
            </a:r>
            <a:r>
              <a:rPr lang="ro-RO" sz="1200" dirty="0">
                <a:latin typeface="Inter" panose="020B0604020202020204" charset="0"/>
                <a:ea typeface="Inter" panose="020B0604020202020204" charset="0"/>
              </a:rPr>
              <a:t>, Timișoara, Facultatea de Economie și Administrare a Afacerilor, 3 noiembrie 2021.</a:t>
            </a:r>
          </a:p>
          <a:p>
            <a:pPr marL="93663" lvl="0" indent="219075" algn="just">
              <a:lnSpc>
                <a:spcPts val="1540"/>
              </a:lnSpc>
              <a:buFont typeface="+mj-lt"/>
              <a:buAutoNum type="arabicPeriod" startAt="2"/>
            </a:pPr>
            <a:r>
              <a:rPr lang="it-IT" sz="1200" b="1" dirty="0">
                <a:latin typeface="Inter" panose="020B0604020202020204" charset="0"/>
                <a:ea typeface="Inter" panose="020B0604020202020204" charset="0"/>
              </a:rPr>
              <a:t>Eusebiu Narai</a:t>
            </a:r>
            <a:r>
              <a:rPr lang="it-IT" sz="1200" dirty="0">
                <a:latin typeface="Inter" panose="020B0604020202020204" charset="0"/>
                <a:ea typeface="Inter" panose="020B0604020202020204" charset="0"/>
              </a:rPr>
              <a:t>, </a:t>
            </a:r>
            <a:r>
              <a:rPr lang="it-IT" sz="1200" i="1" dirty="0">
                <a:latin typeface="Inter" panose="020B0604020202020204" charset="0"/>
                <a:ea typeface="Inter" panose="020B0604020202020204" charset="0"/>
              </a:rPr>
              <a:t>Impactul culturii media americane asupra regimului comunist din România şi din sud-estul Europei</a:t>
            </a:r>
            <a:r>
              <a:rPr lang="it-IT" sz="1200" dirty="0">
                <a:latin typeface="Inter" panose="020B0604020202020204" charset="0"/>
                <a:ea typeface="Inter" panose="020B0604020202020204" charset="0"/>
              </a:rPr>
              <a:t>, la Conferinţa regională ,,30 de ani de învăţământ jurnalistic şi de comunicare în fostele ţări comuniste din estul Europei. De la cucerirea libertăţii de exprimare la comunicarea digitală”, organizată de Universitatea din Bucureşti, Universitatea de Stat din Moldova, Universitatea din Sofia ,,Sf. Kliment Odhirski” (Bulgaria) şi Universitatea din Niš (Serbia); panel: ,,Istoria învăţământului jurnalistic şi domenii de graniţă”, Bucureşti, 20-21 mai 2021.</a:t>
            </a:r>
            <a:endParaRPr lang="ro-RO" sz="1200" dirty="0">
              <a:latin typeface="Inter" panose="020B0604020202020204" charset="0"/>
              <a:ea typeface="Inter" panose="020B0604020202020204" charset="0"/>
            </a:endParaRPr>
          </a:p>
        </p:txBody>
      </p:sp>
      <p:pic>
        <p:nvPicPr>
          <p:cNvPr id="12" name="Picture 12"/>
          <p:cNvPicPr>
            <a:picLocks noChangeAspect="1"/>
          </p:cNvPicPr>
          <p:nvPr/>
        </p:nvPicPr>
        <p:blipFill>
          <a:blip r:embed="rId2"/>
          <a:srcRect t="29303" b="9480"/>
          <a:stretch>
            <a:fillRect/>
          </a:stretch>
        </p:blipFill>
        <p:spPr>
          <a:xfrm>
            <a:off x="4032518" y="3028764"/>
            <a:ext cx="2963363" cy="1208101"/>
          </a:xfrm>
          <a:prstGeom prst="rect">
            <a:avLst/>
          </a:prstGeom>
        </p:spPr>
      </p:pic>
      <p:sp>
        <p:nvSpPr>
          <p:cNvPr id="15" name="Rectangle 14"/>
          <p:cNvSpPr/>
          <p:nvPr/>
        </p:nvSpPr>
        <p:spPr>
          <a:xfrm>
            <a:off x="408234" y="3009566"/>
            <a:ext cx="3655605" cy="1246495"/>
          </a:xfrm>
          <a:prstGeom prst="rect">
            <a:avLst/>
          </a:prstGeom>
        </p:spPr>
        <p:txBody>
          <a:bodyPr wrap="square">
            <a:spAutoFit/>
          </a:bodyPr>
          <a:lstStyle/>
          <a:p>
            <a:pPr marL="93663" lvl="0" indent="219075"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Vălul</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Poppeei: paradigme ale reprezentării la Tacitus</a:t>
            </a:r>
            <a:r>
              <a:rPr lang="ro-RO" sz="1200" dirty="0">
                <a:latin typeface="Inter" panose="020B0604020202020204" charset="0"/>
                <a:ea typeface="Inter" panose="020B0604020202020204" charset="0"/>
              </a:rPr>
              <a:t>, comunicare susținută la Simpozionul Național „Arheologie și Existență. In memoriam Doina Benea”, Universitatea de Vest din Timișoara, online, 24-25 iunie 2021.</a:t>
            </a:r>
            <a:endParaRPr lang="en-US" sz="1200" dirty="0">
              <a:latin typeface="Inter" panose="020B0604020202020204" charset="0"/>
              <a:ea typeface="Inter"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5" name="TextBox 5"/>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B. MANIFESTĂRI NAȚIONALE</a:t>
            </a:r>
          </a:p>
        </p:txBody>
      </p:sp>
      <p:grpSp>
        <p:nvGrpSpPr>
          <p:cNvPr id="6" name="Group 6"/>
          <p:cNvGrpSpPr/>
          <p:nvPr/>
        </p:nvGrpSpPr>
        <p:grpSpPr>
          <a:xfrm>
            <a:off x="0" y="10384985"/>
            <a:ext cx="7560000" cy="307015"/>
            <a:chOff x="0" y="0"/>
            <a:chExt cx="3866792" cy="157032"/>
          </a:xfrm>
        </p:grpSpPr>
        <p:sp>
          <p:nvSpPr>
            <p:cNvPr id="7" name="Freeform 7"/>
            <p:cNvSpPr/>
            <p:nvPr/>
          </p:nvSpPr>
          <p:spPr>
            <a:xfrm>
              <a:off x="0" y="0"/>
              <a:ext cx="3866791" cy="157032"/>
            </a:xfrm>
            <a:custGeom>
              <a:avLst/>
              <a:gdLst/>
              <a:ahLst/>
              <a:cxnLst/>
              <a:rect l="l" t="t" r="r" b="b"/>
              <a:pathLst>
                <a:path w="3866791" h="157032">
                  <a:moveTo>
                    <a:pt x="0" y="0"/>
                  </a:moveTo>
                  <a:lnTo>
                    <a:pt x="3866791" y="0"/>
                  </a:lnTo>
                  <a:lnTo>
                    <a:pt x="3866791" y="157032"/>
                  </a:lnTo>
                  <a:lnTo>
                    <a:pt x="0" y="157032"/>
                  </a:lnTo>
                  <a:close/>
                </a:path>
              </a:pathLst>
            </a:custGeom>
            <a:solidFill>
              <a:srgbClr val="164F84"/>
            </a:solidFill>
          </p:spPr>
        </p:sp>
      </p:grpSp>
      <p:sp>
        <p:nvSpPr>
          <p:cNvPr id="8" name="AutoShape 8"/>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9" name="TextBox 9"/>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0" name="TextBox 10"/>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15</a:t>
            </a:r>
            <a:endParaRPr lang="en-US" sz="1103" spc="22" dirty="0">
              <a:solidFill>
                <a:srgbClr val="164F84"/>
              </a:solidFill>
              <a:latin typeface="Inter Bold"/>
            </a:endParaRPr>
          </a:p>
        </p:txBody>
      </p:sp>
      <p:sp>
        <p:nvSpPr>
          <p:cNvPr id="13" name="TextBox 13"/>
          <p:cNvSpPr txBox="1"/>
          <p:nvPr/>
        </p:nvSpPr>
        <p:spPr>
          <a:xfrm>
            <a:off x="499944" y="3214710"/>
            <a:ext cx="6495937" cy="3835345"/>
          </a:xfrm>
          <a:prstGeom prst="rect">
            <a:avLst/>
          </a:prstGeom>
        </p:spPr>
        <p:txBody>
          <a:bodyPr wrap="square" lIns="0" tIns="0" rIns="0" bIns="0" rtlCol="0" anchor="t">
            <a:spAutoFit/>
          </a:bodyPr>
          <a:lstStyle/>
          <a:p>
            <a:pPr marL="93663" lvl="0" indent="260350" algn="just">
              <a:lnSpc>
                <a:spcPts val="1544"/>
              </a:lnSpc>
              <a:buFont typeface="+mj-lt"/>
              <a:buAutoNum type="arabicPeriod" startAt="9"/>
            </a:pPr>
            <a:r>
              <a:rPr lang="it-IT" sz="1200" b="1" dirty="0">
                <a:latin typeface="Inter" panose="020B0604020202020204" charset="0"/>
                <a:ea typeface="Inter" panose="020B0604020202020204" charset="0"/>
              </a:rPr>
              <a:t>Eusebiu Narai</a:t>
            </a:r>
            <a:r>
              <a:rPr lang="it-IT" sz="1200" dirty="0">
                <a:latin typeface="Inter" panose="020B0604020202020204" charset="0"/>
                <a:ea typeface="Inter" panose="020B0604020202020204" charset="0"/>
              </a:rPr>
              <a:t>, </a:t>
            </a:r>
            <a:r>
              <a:rPr lang="it-IT" sz="1200" i="1" dirty="0">
                <a:latin typeface="Inter" panose="020B0604020202020204" charset="0"/>
                <a:ea typeface="Inter" panose="020B0604020202020204" charset="0"/>
              </a:rPr>
              <a:t>Controverse pe tema organizării unui muzeu: Iorga – Tzigara-Samurcaş</a:t>
            </a:r>
            <a:r>
              <a:rPr lang="it-IT" sz="1200" dirty="0">
                <a:latin typeface="Inter" panose="020B0604020202020204" charset="0"/>
                <a:ea typeface="Inter" panose="020B0604020202020204" charset="0"/>
              </a:rPr>
              <a:t> (în colaborare cu Leonard-Denis Păuşan-Barna), comunicare susținută la simpozionul aniversar ,,Tradiţie şi modernitate în satul românesc. Muzeul Satului Bănăţean la 50 de ani” (online), 28 august 2021.</a:t>
            </a:r>
            <a:endParaRPr lang="en-US" sz="1200" dirty="0">
              <a:latin typeface="Inter" panose="020B0604020202020204" charset="0"/>
              <a:ea typeface="Inter" panose="020B0604020202020204" charset="0"/>
            </a:endParaRPr>
          </a:p>
          <a:p>
            <a:pPr marL="93663" lvl="0" indent="260350" algn="just">
              <a:lnSpc>
                <a:spcPts val="1544"/>
              </a:lnSpc>
              <a:buFont typeface="+mj-lt"/>
              <a:buAutoNum type="arabicPeriod" startAt="9"/>
            </a:pPr>
            <a:r>
              <a:rPr lang="it-IT" sz="1200" b="1" dirty="0">
                <a:latin typeface="Inter" panose="020B0604020202020204" charset="0"/>
                <a:ea typeface="Inter" panose="020B0604020202020204" charset="0"/>
              </a:rPr>
              <a:t>Eusebiu Narai</a:t>
            </a:r>
            <a:r>
              <a:rPr lang="it-IT" sz="1200" dirty="0">
                <a:latin typeface="Inter" panose="020B0604020202020204" charset="0"/>
                <a:ea typeface="Inter" panose="020B0604020202020204" charset="0"/>
              </a:rPr>
              <a:t>, </a:t>
            </a:r>
            <a:r>
              <a:rPr lang="it-IT" sz="1200" i="1" dirty="0">
                <a:latin typeface="Inter" panose="020B0604020202020204" charset="0"/>
                <a:ea typeface="Inter" panose="020B0604020202020204" charset="0"/>
              </a:rPr>
              <a:t>Alegerile parlamentare din noiembrie 1946 în judeţul Caraş</a:t>
            </a:r>
            <a:r>
              <a:rPr lang="it-IT" sz="1200" dirty="0">
                <a:latin typeface="Inter" panose="020B0604020202020204" charset="0"/>
                <a:ea typeface="Inter" panose="020B0604020202020204" charset="0"/>
              </a:rPr>
              <a:t>, la sesiunea de comunicări ,,75 de ani de la falsificarea alegerilor parlamentare din România de către Partidul Comunist Român” (online) (organizatori: Universitatea de Vest din Timişoara – Facultatea de Litere, Istorie şi Teologie), 12 noiembrie 2021.</a:t>
            </a:r>
            <a:endParaRPr lang="en-US" sz="1200" dirty="0">
              <a:latin typeface="Inter" panose="020B0604020202020204" charset="0"/>
              <a:ea typeface="Inter" panose="020B0604020202020204" charset="0"/>
            </a:endParaRPr>
          </a:p>
          <a:p>
            <a:pPr marL="93663" lvl="0" indent="260350" algn="just">
              <a:lnSpc>
                <a:spcPts val="1544"/>
              </a:lnSpc>
              <a:buFont typeface="+mj-lt"/>
              <a:buAutoNum type="arabicPeriod" startAt="9"/>
            </a:pPr>
            <a:r>
              <a:rPr lang="ro-RO" sz="1200" b="1" dirty="0">
                <a:latin typeface="Inter" panose="020B0604020202020204" charset="0"/>
                <a:ea typeface="Inter" panose="020B0604020202020204" charset="0"/>
              </a:rPr>
              <a:t>Camil Petrescu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Campania electorală a comuniștilor din 1946 la radio</a:t>
            </a:r>
            <a:r>
              <a:rPr lang="ro-RO" sz="1200" dirty="0">
                <a:latin typeface="Inter" panose="020B0604020202020204" charset="0"/>
                <a:ea typeface="Inter" panose="020B0604020202020204" charset="0"/>
              </a:rPr>
              <a:t>, </a:t>
            </a:r>
            <a:r>
              <a:rPr lang="it-IT" sz="1200" dirty="0">
                <a:latin typeface="Inter" panose="020B0604020202020204" charset="0"/>
                <a:ea typeface="Inter" panose="020B0604020202020204" charset="0"/>
              </a:rPr>
              <a:t>la sesiunea de comunicări ,,75 de ani de la falsificarea alegerilor parlamentare din România de către Partidul Comunist Român” (online) (organizatori: Universitatea de Vest din Timişoara – Facultatea de Litere, Istorie şi Teologie), 12 noiembrie 2021.</a:t>
            </a:r>
            <a:endParaRPr lang="en-US" sz="1200" dirty="0">
              <a:latin typeface="Inter" panose="020B0604020202020204" charset="0"/>
              <a:ea typeface="Inter" panose="020B0604020202020204" charset="0"/>
            </a:endParaRPr>
          </a:p>
          <a:p>
            <a:pPr marL="93663" lvl="0" indent="260350" algn="just">
              <a:lnSpc>
                <a:spcPts val="1544"/>
              </a:lnSpc>
              <a:buFont typeface="+mj-lt"/>
              <a:buAutoNum type="arabicPeriod" startAt="9"/>
            </a:pPr>
            <a:r>
              <a:rPr lang="it-IT" sz="1200" b="1" dirty="0">
                <a:latin typeface="Inter" panose="020B0604020202020204" charset="0"/>
                <a:ea typeface="Inter" panose="020B0604020202020204" charset="0"/>
              </a:rPr>
              <a:t>Vasile Rămneanțu</a:t>
            </a:r>
            <a:r>
              <a:rPr lang="it-IT" sz="1200" dirty="0">
                <a:latin typeface="Inter" panose="020B0604020202020204" charset="0"/>
                <a:ea typeface="Inter" panose="020B0604020202020204" charset="0"/>
              </a:rPr>
              <a:t>, </a:t>
            </a:r>
            <a:r>
              <a:rPr lang="it-IT" sz="1200" i="1" dirty="0">
                <a:latin typeface="Inter" panose="020B0604020202020204" charset="0"/>
                <a:ea typeface="Inter" panose="020B0604020202020204" charset="0"/>
              </a:rPr>
              <a:t>Alegerile parlamentare din 1946 din județele Timiș-Torontal și Severin</a:t>
            </a:r>
            <a:r>
              <a:rPr lang="it-IT" sz="1200" dirty="0">
                <a:latin typeface="Inter" panose="020B0604020202020204" charset="0"/>
                <a:ea typeface="Inter" panose="020B0604020202020204" charset="0"/>
              </a:rPr>
              <a:t>, comunicare susținută la sesiunea de comunicări ,,75 de ani de la falsificarea alegerilor parlamentare din România de către Partidul Comunist Român” (online) (organizatori: Universitatea de Vest din Timişoara – Facultatea de Litere, Istorie şi Teologie), 12 noiembrie 2021.</a:t>
            </a:r>
            <a:endParaRPr lang="en-US" sz="1200" dirty="0">
              <a:latin typeface="Inter" panose="020B0604020202020204" charset="0"/>
              <a:ea typeface="Inter" panose="020B0604020202020204" charset="0"/>
            </a:endParaRPr>
          </a:p>
          <a:p>
            <a:pPr marL="93663" indent="260350" algn="just">
              <a:lnSpc>
                <a:spcPts val="1544"/>
              </a:lnSpc>
              <a:buFont typeface="+mj-lt"/>
              <a:buAutoNum type="arabicPeriod" startAt="9"/>
            </a:pPr>
            <a:r>
              <a:rPr lang="it-IT" sz="1200" b="1" dirty="0">
                <a:latin typeface="Inter" panose="020B0604020202020204" charset="0"/>
                <a:ea typeface="Inter" panose="020B0604020202020204" charset="0"/>
              </a:rPr>
              <a:t>Simona Regep</a:t>
            </a:r>
            <a:r>
              <a:rPr lang="it-IT" sz="1200" dirty="0">
                <a:latin typeface="Inter" panose="020B0604020202020204" charset="0"/>
                <a:ea typeface="Inter" panose="020B0604020202020204" charset="0"/>
              </a:rPr>
              <a:t>, </a:t>
            </a:r>
            <a:r>
              <a:rPr lang="it-IT" sz="1200" i="1" dirty="0">
                <a:latin typeface="Inter" panose="020B0604020202020204" charset="0"/>
                <a:ea typeface="Inter" panose="020B0604020202020204" charset="0"/>
              </a:rPr>
              <a:t>O lampă cu marca lui ATIMETVS descoperită la Tibiscum</a:t>
            </a:r>
            <a:r>
              <a:rPr lang="it-IT" sz="1200" dirty="0">
                <a:latin typeface="Inter" panose="020B0604020202020204" charset="0"/>
                <a:ea typeface="Inter" panose="020B0604020202020204" charset="0"/>
              </a:rPr>
              <a:t>, comunicare susținută la Simpozionul Național </a:t>
            </a:r>
            <a:r>
              <a:rPr lang="it-IT" sz="1200" i="1" dirty="0">
                <a:latin typeface="Inter" panose="020B0604020202020204" charset="0"/>
                <a:ea typeface="Inter" panose="020B0604020202020204" charset="0"/>
              </a:rPr>
              <a:t>Arheologie și existență. In memoriam Doina Benea</a:t>
            </a:r>
            <a:r>
              <a:rPr lang="it-IT" sz="1200" dirty="0">
                <a:latin typeface="Inter" panose="020B0604020202020204" charset="0"/>
                <a:ea typeface="Inter" panose="020B0604020202020204" charset="0"/>
              </a:rPr>
              <a:t>, Timișoara, 24-25 iunie 2021.</a:t>
            </a:r>
            <a:endParaRPr lang="ro-RO" sz="1200" dirty="0">
              <a:latin typeface="Inter" panose="020B0604020202020204" charset="0"/>
              <a:ea typeface="Inter" panose="020B0604020202020204" charset="0"/>
            </a:endParaRPr>
          </a:p>
        </p:txBody>
      </p:sp>
      <p:grpSp>
        <p:nvGrpSpPr>
          <p:cNvPr id="16" name="Google Shape;13760;p78"/>
          <p:cNvGrpSpPr/>
          <p:nvPr/>
        </p:nvGrpSpPr>
        <p:grpSpPr>
          <a:xfrm>
            <a:off x="870425" y="7409869"/>
            <a:ext cx="699542" cy="710311"/>
            <a:chOff x="6208625" y="4147250"/>
            <a:chExt cx="410300" cy="410325"/>
          </a:xfrm>
        </p:grpSpPr>
        <p:sp>
          <p:nvSpPr>
            <p:cNvPr id="17" name="Google Shape;13761;p78"/>
            <p:cNvSpPr/>
            <p:nvPr/>
          </p:nvSpPr>
          <p:spPr>
            <a:xfrm>
              <a:off x="6337650" y="4389250"/>
              <a:ext cx="152250" cy="168325"/>
            </a:xfrm>
            <a:custGeom>
              <a:avLst/>
              <a:gdLst/>
              <a:ahLst/>
              <a:cxnLst/>
              <a:rect l="l" t="t" r="r" b="b"/>
              <a:pathLst>
                <a:path w="6090" h="6733" extrusionOk="0">
                  <a:moveTo>
                    <a:pt x="3046" y="964"/>
                  </a:moveTo>
                  <a:cubicBezTo>
                    <a:pt x="3295" y="964"/>
                    <a:pt x="3541" y="1062"/>
                    <a:pt x="3725" y="1246"/>
                  </a:cubicBezTo>
                  <a:cubicBezTo>
                    <a:pt x="4000" y="1521"/>
                    <a:pt x="4082" y="1934"/>
                    <a:pt x="3934" y="2294"/>
                  </a:cubicBezTo>
                  <a:cubicBezTo>
                    <a:pt x="3785" y="2653"/>
                    <a:pt x="3433" y="2887"/>
                    <a:pt x="3045" y="2887"/>
                  </a:cubicBezTo>
                  <a:cubicBezTo>
                    <a:pt x="2513" y="2886"/>
                    <a:pt x="2084" y="2457"/>
                    <a:pt x="2083" y="1925"/>
                  </a:cubicBezTo>
                  <a:cubicBezTo>
                    <a:pt x="2083" y="1537"/>
                    <a:pt x="2317" y="1185"/>
                    <a:pt x="2677" y="1038"/>
                  </a:cubicBezTo>
                  <a:cubicBezTo>
                    <a:pt x="2797" y="988"/>
                    <a:pt x="2922" y="964"/>
                    <a:pt x="3046" y="964"/>
                  </a:cubicBezTo>
                  <a:close/>
                  <a:moveTo>
                    <a:pt x="3045" y="3843"/>
                  </a:moveTo>
                  <a:cubicBezTo>
                    <a:pt x="4135" y="3843"/>
                    <a:pt x="5040" y="4684"/>
                    <a:pt x="5122" y="5772"/>
                  </a:cubicBezTo>
                  <a:lnTo>
                    <a:pt x="967" y="5772"/>
                  </a:lnTo>
                  <a:cubicBezTo>
                    <a:pt x="1049" y="4684"/>
                    <a:pt x="1954" y="3843"/>
                    <a:pt x="3045" y="3843"/>
                  </a:cubicBezTo>
                  <a:close/>
                  <a:moveTo>
                    <a:pt x="3045" y="1"/>
                  </a:moveTo>
                  <a:cubicBezTo>
                    <a:pt x="2279" y="1"/>
                    <a:pt x="1588" y="453"/>
                    <a:pt x="1282" y="1155"/>
                  </a:cubicBezTo>
                  <a:cubicBezTo>
                    <a:pt x="976" y="1856"/>
                    <a:pt x="1115" y="2672"/>
                    <a:pt x="1636" y="3233"/>
                  </a:cubicBezTo>
                  <a:cubicBezTo>
                    <a:pt x="632" y="3759"/>
                    <a:pt x="0" y="4798"/>
                    <a:pt x="0" y="5932"/>
                  </a:cubicBezTo>
                  <a:lnTo>
                    <a:pt x="0" y="6252"/>
                  </a:lnTo>
                  <a:cubicBezTo>
                    <a:pt x="0" y="6518"/>
                    <a:pt x="216" y="6733"/>
                    <a:pt x="481" y="6733"/>
                  </a:cubicBezTo>
                  <a:lnTo>
                    <a:pt x="5609" y="6733"/>
                  </a:lnTo>
                  <a:cubicBezTo>
                    <a:pt x="5874" y="6733"/>
                    <a:pt x="6090" y="6518"/>
                    <a:pt x="6090" y="6252"/>
                  </a:cubicBezTo>
                  <a:lnTo>
                    <a:pt x="6090" y="5932"/>
                  </a:lnTo>
                  <a:cubicBezTo>
                    <a:pt x="6088" y="4798"/>
                    <a:pt x="5458" y="3759"/>
                    <a:pt x="4454" y="3233"/>
                  </a:cubicBezTo>
                  <a:cubicBezTo>
                    <a:pt x="4974" y="2672"/>
                    <a:pt x="5114" y="1856"/>
                    <a:pt x="4808" y="1155"/>
                  </a:cubicBezTo>
                  <a:cubicBezTo>
                    <a:pt x="4502" y="453"/>
                    <a:pt x="3809" y="1"/>
                    <a:pt x="3045"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62;p78"/>
            <p:cNvSpPr/>
            <p:nvPr/>
          </p:nvSpPr>
          <p:spPr>
            <a:xfrm>
              <a:off x="6466625" y="4147250"/>
              <a:ext cx="152300" cy="168375"/>
            </a:xfrm>
            <a:custGeom>
              <a:avLst/>
              <a:gdLst/>
              <a:ahLst/>
              <a:cxnLst/>
              <a:rect l="l" t="t" r="r" b="b"/>
              <a:pathLst>
                <a:path w="6092" h="6735" extrusionOk="0">
                  <a:moveTo>
                    <a:pt x="3047" y="964"/>
                  </a:moveTo>
                  <a:cubicBezTo>
                    <a:pt x="3297" y="964"/>
                    <a:pt x="3542" y="1061"/>
                    <a:pt x="3726" y="1245"/>
                  </a:cubicBezTo>
                  <a:cubicBezTo>
                    <a:pt x="4002" y="1521"/>
                    <a:pt x="4084" y="1934"/>
                    <a:pt x="3934" y="2294"/>
                  </a:cubicBezTo>
                  <a:cubicBezTo>
                    <a:pt x="3786" y="2653"/>
                    <a:pt x="3435" y="2887"/>
                    <a:pt x="3047" y="2887"/>
                  </a:cubicBezTo>
                  <a:cubicBezTo>
                    <a:pt x="2515" y="2887"/>
                    <a:pt x="2085" y="2457"/>
                    <a:pt x="2085" y="1926"/>
                  </a:cubicBezTo>
                  <a:cubicBezTo>
                    <a:pt x="2085" y="1537"/>
                    <a:pt x="2319" y="1185"/>
                    <a:pt x="2678" y="1037"/>
                  </a:cubicBezTo>
                  <a:cubicBezTo>
                    <a:pt x="2797" y="988"/>
                    <a:pt x="2923" y="964"/>
                    <a:pt x="3047" y="964"/>
                  </a:cubicBezTo>
                  <a:close/>
                  <a:moveTo>
                    <a:pt x="3045" y="3845"/>
                  </a:moveTo>
                  <a:cubicBezTo>
                    <a:pt x="4136" y="3845"/>
                    <a:pt x="5041" y="4685"/>
                    <a:pt x="5123" y="5772"/>
                  </a:cubicBezTo>
                  <a:lnTo>
                    <a:pt x="969" y="5772"/>
                  </a:lnTo>
                  <a:cubicBezTo>
                    <a:pt x="1049" y="4685"/>
                    <a:pt x="1956" y="3845"/>
                    <a:pt x="3045" y="3845"/>
                  </a:cubicBezTo>
                  <a:close/>
                  <a:moveTo>
                    <a:pt x="3047" y="1"/>
                  </a:moveTo>
                  <a:cubicBezTo>
                    <a:pt x="2281" y="1"/>
                    <a:pt x="1588" y="455"/>
                    <a:pt x="1284" y="1156"/>
                  </a:cubicBezTo>
                  <a:cubicBezTo>
                    <a:pt x="978" y="1858"/>
                    <a:pt x="1117" y="2673"/>
                    <a:pt x="1638" y="3233"/>
                  </a:cubicBezTo>
                  <a:cubicBezTo>
                    <a:pt x="633" y="3758"/>
                    <a:pt x="2" y="4798"/>
                    <a:pt x="1" y="5932"/>
                  </a:cubicBezTo>
                  <a:lnTo>
                    <a:pt x="1" y="6252"/>
                  </a:lnTo>
                  <a:cubicBezTo>
                    <a:pt x="1" y="6517"/>
                    <a:pt x="216" y="6734"/>
                    <a:pt x="483" y="6734"/>
                  </a:cubicBezTo>
                  <a:lnTo>
                    <a:pt x="5611" y="6734"/>
                  </a:lnTo>
                  <a:cubicBezTo>
                    <a:pt x="5876" y="6734"/>
                    <a:pt x="6091" y="6517"/>
                    <a:pt x="6091" y="6252"/>
                  </a:cubicBezTo>
                  <a:lnTo>
                    <a:pt x="6091" y="5933"/>
                  </a:lnTo>
                  <a:cubicBezTo>
                    <a:pt x="6090" y="4798"/>
                    <a:pt x="5460" y="3758"/>
                    <a:pt x="4454" y="3234"/>
                  </a:cubicBezTo>
                  <a:lnTo>
                    <a:pt x="4454" y="3233"/>
                  </a:lnTo>
                  <a:cubicBezTo>
                    <a:pt x="4976" y="2673"/>
                    <a:pt x="5115" y="1858"/>
                    <a:pt x="4810" y="1156"/>
                  </a:cubicBezTo>
                  <a:cubicBezTo>
                    <a:pt x="4504" y="455"/>
                    <a:pt x="3811" y="1"/>
                    <a:pt x="3047"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63;p78"/>
            <p:cNvSpPr/>
            <p:nvPr/>
          </p:nvSpPr>
          <p:spPr>
            <a:xfrm>
              <a:off x="6208625" y="4147250"/>
              <a:ext cx="152300" cy="168375"/>
            </a:xfrm>
            <a:custGeom>
              <a:avLst/>
              <a:gdLst/>
              <a:ahLst/>
              <a:cxnLst/>
              <a:rect l="l" t="t" r="r" b="b"/>
              <a:pathLst>
                <a:path w="6092" h="6735" extrusionOk="0">
                  <a:moveTo>
                    <a:pt x="3046" y="964"/>
                  </a:moveTo>
                  <a:cubicBezTo>
                    <a:pt x="3296" y="964"/>
                    <a:pt x="3542" y="1061"/>
                    <a:pt x="3725" y="1245"/>
                  </a:cubicBezTo>
                  <a:cubicBezTo>
                    <a:pt x="4000" y="1521"/>
                    <a:pt x="4082" y="1934"/>
                    <a:pt x="3934" y="2294"/>
                  </a:cubicBezTo>
                  <a:cubicBezTo>
                    <a:pt x="3785" y="2653"/>
                    <a:pt x="3435" y="2887"/>
                    <a:pt x="3045" y="2887"/>
                  </a:cubicBezTo>
                  <a:cubicBezTo>
                    <a:pt x="2515" y="2887"/>
                    <a:pt x="2085" y="2457"/>
                    <a:pt x="2083" y="1926"/>
                  </a:cubicBezTo>
                  <a:cubicBezTo>
                    <a:pt x="2083" y="1537"/>
                    <a:pt x="2317" y="1185"/>
                    <a:pt x="2678" y="1037"/>
                  </a:cubicBezTo>
                  <a:cubicBezTo>
                    <a:pt x="2797" y="988"/>
                    <a:pt x="2922" y="964"/>
                    <a:pt x="3046" y="964"/>
                  </a:cubicBezTo>
                  <a:close/>
                  <a:moveTo>
                    <a:pt x="3045" y="3845"/>
                  </a:moveTo>
                  <a:cubicBezTo>
                    <a:pt x="4135" y="3845"/>
                    <a:pt x="5041" y="4685"/>
                    <a:pt x="5122" y="5772"/>
                  </a:cubicBezTo>
                  <a:lnTo>
                    <a:pt x="967" y="5772"/>
                  </a:lnTo>
                  <a:cubicBezTo>
                    <a:pt x="1049" y="4685"/>
                    <a:pt x="1954" y="3845"/>
                    <a:pt x="3045" y="3845"/>
                  </a:cubicBezTo>
                  <a:close/>
                  <a:moveTo>
                    <a:pt x="3045" y="1"/>
                  </a:moveTo>
                  <a:cubicBezTo>
                    <a:pt x="2281" y="1"/>
                    <a:pt x="1588" y="455"/>
                    <a:pt x="1282" y="1156"/>
                  </a:cubicBezTo>
                  <a:cubicBezTo>
                    <a:pt x="976" y="1858"/>
                    <a:pt x="1117" y="2673"/>
                    <a:pt x="1636" y="3234"/>
                  </a:cubicBezTo>
                  <a:cubicBezTo>
                    <a:pt x="632" y="3758"/>
                    <a:pt x="1" y="4798"/>
                    <a:pt x="1" y="5933"/>
                  </a:cubicBezTo>
                  <a:lnTo>
                    <a:pt x="1" y="6252"/>
                  </a:lnTo>
                  <a:cubicBezTo>
                    <a:pt x="1" y="6519"/>
                    <a:pt x="216" y="6734"/>
                    <a:pt x="481" y="6734"/>
                  </a:cubicBezTo>
                  <a:lnTo>
                    <a:pt x="5611" y="6734"/>
                  </a:lnTo>
                  <a:cubicBezTo>
                    <a:pt x="5876" y="6734"/>
                    <a:pt x="6091" y="6519"/>
                    <a:pt x="6091" y="6252"/>
                  </a:cubicBezTo>
                  <a:lnTo>
                    <a:pt x="6090" y="6252"/>
                  </a:lnTo>
                  <a:lnTo>
                    <a:pt x="6090" y="5933"/>
                  </a:lnTo>
                  <a:cubicBezTo>
                    <a:pt x="6090" y="4798"/>
                    <a:pt x="5459" y="3758"/>
                    <a:pt x="4454" y="3234"/>
                  </a:cubicBezTo>
                  <a:cubicBezTo>
                    <a:pt x="4975" y="2673"/>
                    <a:pt x="5115" y="1858"/>
                    <a:pt x="4808" y="1156"/>
                  </a:cubicBezTo>
                  <a:cubicBezTo>
                    <a:pt x="4502" y="455"/>
                    <a:pt x="3811" y="1"/>
                    <a:pt x="3045"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64;p78"/>
            <p:cNvSpPr/>
            <p:nvPr/>
          </p:nvSpPr>
          <p:spPr>
            <a:xfrm>
              <a:off x="6357425" y="4151350"/>
              <a:ext cx="113625" cy="88225"/>
            </a:xfrm>
            <a:custGeom>
              <a:avLst/>
              <a:gdLst/>
              <a:ahLst/>
              <a:cxnLst/>
              <a:rect l="l" t="t" r="r" b="b"/>
              <a:pathLst>
                <a:path w="4545" h="3529" extrusionOk="0">
                  <a:moveTo>
                    <a:pt x="2734" y="1"/>
                  </a:moveTo>
                  <a:cubicBezTo>
                    <a:pt x="2611" y="1"/>
                    <a:pt x="2488" y="48"/>
                    <a:pt x="2395" y="141"/>
                  </a:cubicBezTo>
                  <a:cubicBezTo>
                    <a:pt x="2207" y="329"/>
                    <a:pt x="2207" y="633"/>
                    <a:pt x="2395" y="821"/>
                  </a:cubicBezTo>
                  <a:lnTo>
                    <a:pt x="2856" y="1282"/>
                  </a:lnTo>
                  <a:lnTo>
                    <a:pt x="491" y="1282"/>
                  </a:lnTo>
                  <a:cubicBezTo>
                    <a:pt x="488" y="1282"/>
                    <a:pt x="485" y="1282"/>
                    <a:pt x="483" y="1282"/>
                  </a:cubicBezTo>
                  <a:cubicBezTo>
                    <a:pt x="217" y="1282"/>
                    <a:pt x="0" y="1497"/>
                    <a:pt x="0" y="1762"/>
                  </a:cubicBezTo>
                  <a:cubicBezTo>
                    <a:pt x="0" y="2029"/>
                    <a:pt x="217" y="2244"/>
                    <a:pt x="483" y="2244"/>
                  </a:cubicBezTo>
                  <a:cubicBezTo>
                    <a:pt x="485" y="2244"/>
                    <a:pt x="488" y="2244"/>
                    <a:pt x="491" y="2244"/>
                  </a:cubicBezTo>
                  <a:lnTo>
                    <a:pt x="491" y="2243"/>
                  </a:lnTo>
                  <a:lnTo>
                    <a:pt x="2856" y="2243"/>
                  </a:lnTo>
                  <a:lnTo>
                    <a:pt x="2395" y="2704"/>
                  </a:lnTo>
                  <a:cubicBezTo>
                    <a:pt x="2203" y="2892"/>
                    <a:pt x="2201" y="3198"/>
                    <a:pt x="2390" y="3388"/>
                  </a:cubicBezTo>
                  <a:cubicBezTo>
                    <a:pt x="2485" y="3482"/>
                    <a:pt x="2608" y="3529"/>
                    <a:pt x="2731" y="3529"/>
                  </a:cubicBezTo>
                  <a:cubicBezTo>
                    <a:pt x="2856" y="3529"/>
                    <a:pt x="2980" y="3480"/>
                    <a:pt x="3074" y="3384"/>
                  </a:cubicBezTo>
                  <a:lnTo>
                    <a:pt x="4356" y="2102"/>
                  </a:lnTo>
                  <a:cubicBezTo>
                    <a:pt x="4544" y="1915"/>
                    <a:pt x="4544" y="1610"/>
                    <a:pt x="4356" y="1423"/>
                  </a:cubicBezTo>
                  <a:lnTo>
                    <a:pt x="3074" y="141"/>
                  </a:lnTo>
                  <a:cubicBezTo>
                    <a:pt x="2980" y="48"/>
                    <a:pt x="2857" y="1"/>
                    <a:pt x="2734"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65;p78"/>
            <p:cNvSpPr/>
            <p:nvPr/>
          </p:nvSpPr>
          <p:spPr>
            <a:xfrm>
              <a:off x="6250375" y="4345400"/>
              <a:ext cx="87475" cy="86300"/>
            </a:xfrm>
            <a:custGeom>
              <a:avLst/>
              <a:gdLst/>
              <a:ahLst/>
              <a:cxnLst/>
              <a:rect l="l" t="t" r="r" b="b"/>
              <a:pathLst>
                <a:path w="3499" h="3452" extrusionOk="0">
                  <a:moveTo>
                    <a:pt x="482" y="0"/>
                  </a:moveTo>
                  <a:cubicBezTo>
                    <a:pt x="215" y="0"/>
                    <a:pt x="0" y="216"/>
                    <a:pt x="0" y="481"/>
                  </a:cubicBezTo>
                  <a:lnTo>
                    <a:pt x="0" y="2295"/>
                  </a:lnTo>
                  <a:cubicBezTo>
                    <a:pt x="6" y="2556"/>
                    <a:pt x="220" y="2765"/>
                    <a:pt x="482" y="2765"/>
                  </a:cubicBezTo>
                  <a:cubicBezTo>
                    <a:pt x="744" y="2765"/>
                    <a:pt x="958" y="2556"/>
                    <a:pt x="962" y="2295"/>
                  </a:cubicBezTo>
                  <a:lnTo>
                    <a:pt x="962" y="1642"/>
                  </a:lnTo>
                  <a:lnTo>
                    <a:pt x="2635" y="3314"/>
                  </a:lnTo>
                  <a:cubicBezTo>
                    <a:pt x="2728" y="3406"/>
                    <a:pt x="2849" y="3451"/>
                    <a:pt x="2970" y="3451"/>
                  </a:cubicBezTo>
                  <a:cubicBezTo>
                    <a:pt x="3093" y="3451"/>
                    <a:pt x="3217" y="3404"/>
                    <a:pt x="3311" y="3310"/>
                  </a:cubicBezTo>
                  <a:cubicBezTo>
                    <a:pt x="3497" y="3124"/>
                    <a:pt x="3499" y="2822"/>
                    <a:pt x="3314" y="2635"/>
                  </a:cubicBezTo>
                  <a:lnTo>
                    <a:pt x="1642" y="962"/>
                  </a:lnTo>
                  <a:lnTo>
                    <a:pt x="2295" y="962"/>
                  </a:lnTo>
                  <a:cubicBezTo>
                    <a:pt x="2557" y="957"/>
                    <a:pt x="2766" y="743"/>
                    <a:pt x="2766" y="481"/>
                  </a:cubicBezTo>
                  <a:cubicBezTo>
                    <a:pt x="2766" y="219"/>
                    <a:pt x="2557" y="5"/>
                    <a:pt x="2295" y="0"/>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66;p78"/>
            <p:cNvSpPr/>
            <p:nvPr/>
          </p:nvSpPr>
          <p:spPr>
            <a:xfrm>
              <a:off x="6490750" y="4345400"/>
              <a:ext cx="87575" cy="86400"/>
            </a:xfrm>
            <a:custGeom>
              <a:avLst/>
              <a:gdLst/>
              <a:ahLst/>
              <a:cxnLst/>
              <a:rect l="l" t="t" r="r" b="b"/>
              <a:pathLst>
                <a:path w="3503" h="3456" extrusionOk="0">
                  <a:moveTo>
                    <a:pt x="2975" y="1"/>
                  </a:moveTo>
                  <a:cubicBezTo>
                    <a:pt x="2852" y="1"/>
                    <a:pt x="2729" y="48"/>
                    <a:pt x="2635" y="142"/>
                  </a:cubicBezTo>
                  <a:lnTo>
                    <a:pt x="2637" y="141"/>
                  </a:lnTo>
                  <a:lnTo>
                    <a:pt x="963" y="1815"/>
                  </a:lnTo>
                  <a:lnTo>
                    <a:pt x="963" y="1162"/>
                  </a:lnTo>
                  <a:cubicBezTo>
                    <a:pt x="959" y="899"/>
                    <a:pt x="745" y="690"/>
                    <a:pt x="483" y="690"/>
                  </a:cubicBezTo>
                  <a:cubicBezTo>
                    <a:pt x="220" y="690"/>
                    <a:pt x="7" y="899"/>
                    <a:pt x="1" y="1162"/>
                  </a:cubicBezTo>
                  <a:lnTo>
                    <a:pt x="1" y="2975"/>
                  </a:lnTo>
                  <a:cubicBezTo>
                    <a:pt x="1" y="3240"/>
                    <a:pt x="216" y="3455"/>
                    <a:pt x="483" y="3455"/>
                  </a:cubicBezTo>
                  <a:lnTo>
                    <a:pt x="2294" y="3455"/>
                  </a:lnTo>
                  <a:cubicBezTo>
                    <a:pt x="2298" y="3455"/>
                    <a:pt x="2301" y="3455"/>
                    <a:pt x="2305" y="3455"/>
                  </a:cubicBezTo>
                  <a:cubicBezTo>
                    <a:pt x="2569" y="3455"/>
                    <a:pt x="2785" y="3241"/>
                    <a:pt x="2785" y="2975"/>
                  </a:cubicBezTo>
                  <a:cubicBezTo>
                    <a:pt x="2785" y="2709"/>
                    <a:pt x="2569" y="2494"/>
                    <a:pt x="2305" y="2494"/>
                  </a:cubicBezTo>
                  <a:cubicBezTo>
                    <a:pt x="2301" y="2494"/>
                    <a:pt x="2298" y="2494"/>
                    <a:pt x="2294" y="2494"/>
                  </a:cubicBezTo>
                  <a:lnTo>
                    <a:pt x="1642" y="2494"/>
                  </a:lnTo>
                  <a:lnTo>
                    <a:pt x="3315" y="822"/>
                  </a:lnTo>
                  <a:cubicBezTo>
                    <a:pt x="3502" y="634"/>
                    <a:pt x="3502" y="330"/>
                    <a:pt x="3315" y="142"/>
                  </a:cubicBezTo>
                  <a:cubicBezTo>
                    <a:pt x="3221" y="48"/>
                    <a:pt x="3098" y="1"/>
                    <a:pt x="2975"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3326;p76"/>
          <p:cNvGrpSpPr/>
          <p:nvPr/>
        </p:nvGrpSpPr>
        <p:grpSpPr>
          <a:xfrm>
            <a:off x="3395148" y="8419858"/>
            <a:ext cx="769702" cy="595323"/>
            <a:chOff x="2970552" y="3052941"/>
            <a:chExt cx="375377" cy="375289"/>
          </a:xfrm>
        </p:grpSpPr>
        <p:sp>
          <p:nvSpPr>
            <p:cNvPr id="24" name="Google Shape;13327;p76"/>
            <p:cNvSpPr/>
            <p:nvPr/>
          </p:nvSpPr>
          <p:spPr>
            <a:xfrm>
              <a:off x="3012166" y="3113328"/>
              <a:ext cx="114958" cy="135337"/>
            </a:xfrm>
            <a:custGeom>
              <a:avLst/>
              <a:gdLst/>
              <a:ahLst/>
              <a:cxnLst/>
              <a:rect l="l" t="t" r="r" b="b"/>
              <a:pathLst>
                <a:path w="6188" h="7286" extrusionOk="0">
                  <a:moveTo>
                    <a:pt x="3095" y="1186"/>
                  </a:moveTo>
                  <a:cubicBezTo>
                    <a:pt x="3292" y="1186"/>
                    <a:pt x="3487" y="1263"/>
                    <a:pt x="3631" y="1409"/>
                  </a:cubicBezTo>
                  <a:cubicBezTo>
                    <a:pt x="3849" y="1627"/>
                    <a:pt x="3915" y="1954"/>
                    <a:pt x="3797" y="2237"/>
                  </a:cubicBezTo>
                  <a:cubicBezTo>
                    <a:pt x="3679" y="2523"/>
                    <a:pt x="3402" y="2708"/>
                    <a:pt x="3094" y="2708"/>
                  </a:cubicBezTo>
                  <a:cubicBezTo>
                    <a:pt x="2674" y="2708"/>
                    <a:pt x="2334" y="2367"/>
                    <a:pt x="2334" y="1948"/>
                  </a:cubicBezTo>
                  <a:cubicBezTo>
                    <a:pt x="2333" y="1639"/>
                    <a:pt x="2519" y="1363"/>
                    <a:pt x="2803" y="1245"/>
                  </a:cubicBezTo>
                  <a:cubicBezTo>
                    <a:pt x="2897" y="1205"/>
                    <a:pt x="2996" y="1186"/>
                    <a:pt x="3095" y="1186"/>
                  </a:cubicBezTo>
                  <a:close/>
                  <a:moveTo>
                    <a:pt x="3094" y="3910"/>
                  </a:moveTo>
                  <a:cubicBezTo>
                    <a:pt x="4142" y="3910"/>
                    <a:pt x="4993" y="4753"/>
                    <a:pt x="5004" y="5801"/>
                  </a:cubicBezTo>
                  <a:lnTo>
                    <a:pt x="5004" y="6101"/>
                  </a:lnTo>
                  <a:lnTo>
                    <a:pt x="1184" y="6101"/>
                  </a:lnTo>
                  <a:lnTo>
                    <a:pt x="1184" y="5801"/>
                  </a:lnTo>
                  <a:cubicBezTo>
                    <a:pt x="1195" y="4753"/>
                    <a:pt x="2046" y="3910"/>
                    <a:pt x="3094" y="3910"/>
                  </a:cubicBezTo>
                  <a:close/>
                  <a:moveTo>
                    <a:pt x="3094" y="1"/>
                  </a:moveTo>
                  <a:cubicBezTo>
                    <a:pt x="2355" y="1"/>
                    <a:pt x="1680" y="419"/>
                    <a:pt x="1352" y="1082"/>
                  </a:cubicBezTo>
                  <a:cubicBezTo>
                    <a:pt x="1023" y="1745"/>
                    <a:pt x="1099" y="2536"/>
                    <a:pt x="1547" y="3124"/>
                  </a:cubicBezTo>
                  <a:cubicBezTo>
                    <a:pt x="590" y="3677"/>
                    <a:pt x="0" y="4696"/>
                    <a:pt x="0" y="5801"/>
                  </a:cubicBezTo>
                  <a:lnTo>
                    <a:pt x="0" y="7285"/>
                  </a:lnTo>
                  <a:lnTo>
                    <a:pt x="6188" y="7285"/>
                  </a:lnTo>
                  <a:lnTo>
                    <a:pt x="6188" y="5801"/>
                  </a:lnTo>
                  <a:cubicBezTo>
                    <a:pt x="6188" y="4696"/>
                    <a:pt x="5598" y="3677"/>
                    <a:pt x="4641" y="3124"/>
                  </a:cubicBezTo>
                  <a:cubicBezTo>
                    <a:pt x="5089" y="2536"/>
                    <a:pt x="5165" y="1745"/>
                    <a:pt x="4836" y="1082"/>
                  </a:cubicBezTo>
                  <a:cubicBezTo>
                    <a:pt x="4508" y="419"/>
                    <a:pt x="3833" y="1"/>
                    <a:pt x="3094"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328;p76"/>
            <p:cNvSpPr/>
            <p:nvPr/>
          </p:nvSpPr>
          <p:spPr>
            <a:xfrm>
              <a:off x="3189656" y="3113328"/>
              <a:ext cx="114976" cy="135337"/>
            </a:xfrm>
            <a:custGeom>
              <a:avLst/>
              <a:gdLst/>
              <a:ahLst/>
              <a:cxnLst/>
              <a:rect l="l" t="t" r="r" b="b"/>
              <a:pathLst>
                <a:path w="6189" h="7286" extrusionOk="0">
                  <a:moveTo>
                    <a:pt x="3094" y="1187"/>
                  </a:moveTo>
                  <a:cubicBezTo>
                    <a:pt x="3292" y="1187"/>
                    <a:pt x="3487" y="1264"/>
                    <a:pt x="3633" y="1410"/>
                  </a:cubicBezTo>
                  <a:cubicBezTo>
                    <a:pt x="3851" y="1627"/>
                    <a:pt x="3915" y="1954"/>
                    <a:pt x="3797" y="2239"/>
                  </a:cubicBezTo>
                  <a:cubicBezTo>
                    <a:pt x="3679" y="2523"/>
                    <a:pt x="3403" y="2708"/>
                    <a:pt x="3095" y="2708"/>
                  </a:cubicBezTo>
                  <a:cubicBezTo>
                    <a:pt x="2674" y="2708"/>
                    <a:pt x="2335" y="2367"/>
                    <a:pt x="2334" y="1948"/>
                  </a:cubicBezTo>
                  <a:cubicBezTo>
                    <a:pt x="2334" y="1640"/>
                    <a:pt x="2519" y="1363"/>
                    <a:pt x="2804" y="1245"/>
                  </a:cubicBezTo>
                  <a:cubicBezTo>
                    <a:pt x="2898" y="1206"/>
                    <a:pt x="2996" y="1187"/>
                    <a:pt x="3094" y="1187"/>
                  </a:cubicBezTo>
                  <a:close/>
                  <a:moveTo>
                    <a:pt x="3095" y="3910"/>
                  </a:moveTo>
                  <a:cubicBezTo>
                    <a:pt x="4142" y="3910"/>
                    <a:pt x="4994" y="4755"/>
                    <a:pt x="5005" y="5801"/>
                  </a:cubicBezTo>
                  <a:lnTo>
                    <a:pt x="5005" y="6101"/>
                  </a:lnTo>
                  <a:lnTo>
                    <a:pt x="1184" y="6101"/>
                  </a:lnTo>
                  <a:lnTo>
                    <a:pt x="1184" y="5801"/>
                  </a:lnTo>
                  <a:cubicBezTo>
                    <a:pt x="1195" y="4755"/>
                    <a:pt x="2047" y="3910"/>
                    <a:pt x="3095" y="3910"/>
                  </a:cubicBezTo>
                  <a:close/>
                  <a:moveTo>
                    <a:pt x="3095" y="1"/>
                  </a:moveTo>
                  <a:cubicBezTo>
                    <a:pt x="2356" y="1"/>
                    <a:pt x="1680" y="420"/>
                    <a:pt x="1353" y="1082"/>
                  </a:cubicBezTo>
                  <a:cubicBezTo>
                    <a:pt x="1025" y="1745"/>
                    <a:pt x="1101" y="2536"/>
                    <a:pt x="1549" y="3124"/>
                  </a:cubicBezTo>
                  <a:cubicBezTo>
                    <a:pt x="592" y="3675"/>
                    <a:pt x="2" y="4696"/>
                    <a:pt x="0" y="5801"/>
                  </a:cubicBezTo>
                  <a:lnTo>
                    <a:pt x="0" y="7285"/>
                  </a:lnTo>
                  <a:lnTo>
                    <a:pt x="6189" y="7285"/>
                  </a:lnTo>
                  <a:lnTo>
                    <a:pt x="6189" y="5801"/>
                  </a:lnTo>
                  <a:cubicBezTo>
                    <a:pt x="6187" y="4696"/>
                    <a:pt x="5598" y="3677"/>
                    <a:pt x="4642" y="3124"/>
                  </a:cubicBezTo>
                  <a:cubicBezTo>
                    <a:pt x="5089" y="2536"/>
                    <a:pt x="5165" y="1745"/>
                    <a:pt x="4838" y="1082"/>
                  </a:cubicBezTo>
                  <a:cubicBezTo>
                    <a:pt x="4509" y="420"/>
                    <a:pt x="3834" y="1"/>
                    <a:pt x="3095" y="1"/>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329;p76"/>
            <p:cNvSpPr/>
            <p:nvPr/>
          </p:nvSpPr>
          <p:spPr>
            <a:xfrm>
              <a:off x="2970552" y="3052941"/>
              <a:ext cx="375377" cy="375289"/>
            </a:xfrm>
            <a:custGeom>
              <a:avLst/>
              <a:gdLst/>
              <a:ahLst/>
              <a:cxnLst/>
              <a:rect l="l" t="t" r="r" b="b"/>
              <a:pathLst>
                <a:path w="20206" h="20204" extrusionOk="0">
                  <a:moveTo>
                    <a:pt x="9511" y="1184"/>
                  </a:moveTo>
                  <a:lnTo>
                    <a:pt x="9511" y="12667"/>
                  </a:lnTo>
                  <a:lnTo>
                    <a:pt x="1185" y="12667"/>
                  </a:lnTo>
                  <a:lnTo>
                    <a:pt x="1185" y="1184"/>
                  </a:lnTo>
                  <a:close/>
                  <a:moveTo>
                    <a:pt x="19022" y="1184"/>
                  </a:moveTo>
                  <a:lnTo>
                    <a:pt x="19022" y="12667"/>
                  </a:lnTo>
                  <a:lnTo>
                    <a:pt x="10695" y="12667"/>
                  </a:lnTo>
                  <a:lnTo>
                    <a:pt x="10695" y="1184"/>
                  </a:lnTo>
                  <a:close/>
                  <a:moveTo>
                    <a:pt x="19022" y="13851"/>
                  </a:moveTo>
                  <a:lnTo>
                    <a:pt x="19022" y="15666"/>
                  </a:lnTo>
                  <a:lnTo>
                    <a:pt x="1185" y="15666"/>
                  </a:lnTo>
                  <a:lnTo>
                    <a:pt x="1185" y="13851"/>
                  </a:lnTo>
                  <a:close/>
                  <a:moveTo>
                    <a:pt x="11473" y="16850"/>
                  </a:moveTo>
                  <a:lnTo>
                    <a:pt x="11473" y="17561"/>
                  </a:lnTo>
                  <a:cubicBezTo>
                    <a:pt x="11473" y="18079"/>
                    <a:pt x="11627" y="18588"/>
                    <a:pt x="11915" y="19020"/>
                  </a:cubicBezTo>
                  <a:lnTo>
                    <a:pt x="8293" y="19020"/>
                  </a:lnTo>
                  <a:cubicBezTo>
                    <a:pt x="8581" y="18588"/>
                    <a:pt x="8735" y="18079"/>
                    <a:pt x="8734" y="17561"/>
                  </a:cubicBezTo>
                  <a:lnTo>
                    <a:pt x="8734" y="16850"/>
                  </a:lnTo>
                  <a:close/>
                  <a:moveTo>
                    <a:pt x="1" y="0"/>
                  </a:moveTo>
                  <a:lnTo>
                    <a:pt x="1" y="16850"/>
                  </a:lnTo>
                  <a:lnTo>
                    <a:pt x="7550" y="16850"/>
                  </a:lnTo>
                  <a:lnTo>
                    <a:pt x="7550" y="17560"/>
                  </a:lnTo>
                  <a:cubicBezTo>
                    <a:pt x="7550" y="18366"/>
                    <a:pt x="6896" y="19020"/>
                    <a:pt x="6089" y="19020"/>
                  </a:cubicBezTo>
                  <a:lnTo>
                    <a:pt x="4263" y="19020"/>
                  </a:lnTo>
                  <a:lnTo>
                    <a:pt x="4263" y="20204"/>
                  </a:lnTo>
                  <a:lnTo>
                    <a:pt x="15943" y="20204"/>
                  </a:lnTo>
                  <a:lnTo>
                    <a:pt x="15943" y="19020"/>
                  </a:lnTo>
                  <a:lnTo>
                    <a:pt x="14117" y="19020"/>
                  </a:lnTo>
                  <a:cubicBezTo>
                    <a:pt x="13311" y="19020"/>
                    <a:pt x="12657" y="18366"/>
                    <a:pt x="12657" y="17560"/>
                  </a:cubicBezTo>
                  <a:lnTo>
                    <a:pt x="12657" y="16850"/>
                  </a:lnTo>
                  <a:lnTo>
                    <a:pt x="20206" y="16850"/>
                  </a:lnTo>
                  <a:lnTo>
                    <a:pt x="20206" y="0"/>
                  </a:ln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436;p68"/>
          <p:cNvGrpSpPr/>
          <p:nvPr/>
        </p:nvGrpSpPr>
        <p:grpSpPr>
          <a:xfrm>
            <a:off x="2172985" y="7926921"/>
            <a:ext cx="620155" cy="560431"/>
            <a:chOff x="685475" y="2318350"/>
            <a:chExt cx="297750" cy="296200"/>
          </a:xfrm>
        </p:grpSpPr>
        <p:sp>
          <p:nvSpPr>
            <p:cNvPr id="28" name="Google Shape;11437;p68"/>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438;p68"/>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439;p68"/>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026" y="7416966"/>
            <a:ext cx="2464656" cy="1643104"/>
          </a:xfrm>
          <a:prstGeom prst="rect">
            <a:avLst/>
          </a:prstGeom>
        </p:spPr>
      </p:pic>
    </p:spTree>
    <p:extLst>
      <p:ext uri="{BB962C8B-B14F-4D97-AF65-F5344CB8AC3E}">
        <p14:creationId xmlns:p14="http://schemas.microsoft.com/office/powerpoint/2010/main" val="59089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57857" cy="160730"/>
          </a:xfrm>
        </p:grpSpPr>
        <p:sp>
          <p:nvSpPr>
            <p:cNvPr id="5" name="Freeform 5"/>
            <p:cNvSpPr/>
            <p:nvPr/>
          </p:nvSpPr>
          <p:spPr>
            <a:xfrm>
              <a:off x="0" y="0"/>
              <a:ext cx="3957856" cy="160730"/>
            </a:xfrm>
            <a:custGeom>
              <a:avLst/>
              <a:gdLst/>
              <a:ahLst/>
              <a:cxnLst/>
              <a:rect l="l" t="t" r="r" b="b"/>
              <a:pathLst>
                <a:path w="3957856" h="160730">
                  <a:moveTo>
                    <a:pt x="0" y="0"/>
                  </a:moveTo>
                  <a:lnTo>
                    <a:pt x="3957856" y="0"/>
                  </a:lnTo>
                  <a:lnTo>
                    <a:pt x="3957856" y="160730"/>
                  </a:lnTo>
                  <a:lnTo>
                    <a:pt x="0" y="16073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5517" y="2478535"/>
            <a:ext cx="1225608" cy="1187725"/>
          </a:xfrm>
          <a:prstGeom prst="rect">
            <a:avLst/>
          </a:prstGeom>
        </p:spPr>
      </p:pic>
      <p:sp>
        <p:nvSpPr>
          <p:cNvPr id="8" name="TextBox 8"/>
          <p:cNvSpPr txBox="1"/>
          <p:nvPr/>
        </p:nvSpPr>
        <p:spPr>
          <a:xfrm>
            <a:off x="720240" y="328913"/>
            <a:ext cx="6275642" cy="139008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III. CĂRŢI ȘI LUCRĂRI DE SPECIALITATE, EDIȚII, TRADUCERI</a:t>
            </a:r>
          </a:p>
        </p:txBody>
      </p:sp>
      <p:sp>
        <p:nvSpPr>
          <p:cNvPr id="9" name="TextBox 9"/>
          <p:cNvSpPr txBox="1"/>
          <p:nvPr/>
        </p:nvSpPr>
        <p:spPr>
          <a:xfrm>
            <a:off x="571467" y="3041129"/>
            <a:ext cx="6424414" cy="5963171"/>
          </a:xfrm>
          <a:prstGeom prst="rect">
            <a:avLst/>
          </a:prstGeom>
        </p:spPr>
        <p:txBody>
          <a:bodyPr wrap="square" lIns="0" tIns="0" rIns="0" bIns="0" rtlCol="0" anchor="t">
            <a:spAutoFit/>
          </a:bodyPr>
          <a:lstStyle/>
          <a:p>
            <a:pPr marL="238151" lvl="1" indent="-119076" algn="just">
              <a:lnSpc>
                <a:spcPts val="1540"/>
              </a:lnSpc>
              <a:buFont typeface="Arial"/>
              <a:buChar char="•"/>
            </a:pPr>
            <a:r>
              <a:rPr lang="en-US" sz="1400" spc="22" dirty="0">
                <a:solidFill>
                  <a:srgbClr val="000000"/>
                </a:solidFill>
                <a:latin typeface="Inter" panose="020B0604020202020204" charset="0"/>
                <a:ea typeface="Inter" panose="020B0604020202020204" charset="0"/>
              </a:rPr>
              <a:t>Volume </a:t>
            </a:r>
            <a:r>
              <a:rPr lang="en-US" sz="1400" spc="22" dirty="0" err="1">
                <a:solidFill>
                  <a:srgbClr val="000000"/>
                </a:solidFill>
                <a:latin typeface="Inter" panose="020B0604020202020204" charset="0"/>
                <a:ea typeface="Inter" panose="020B0604020202020204" charset="0"/>
              </a:rPr>
              <a:t>și</a:t>
            </a:r>
            <a:r>
              <a:rPr lang="en-US" sz="1400" spc="22" dirty="0">
                <a:solidFill>
                  <a:srgbClr val="000000"/>
                </a:solidFill>
                <a:latin typeface="Inter" panose="020B0604020202020204" charset="0"/>
                <a:ea typeface="Inter" panose="020B0604020202020204" charset="0"/>
              </a:rPr>
              <a:t> </a:t>
            </a:r>
            <a:r>
              <a:rPr lang="en-US" sz="1400" spc="22" dirty="0" err="1">
                <a:solidFill>
                  <a:srgbClr val="000000"/>
                </a:solidFill>
                <a:latin typeface="Inter" panose="020B0604020202020204" charset="0"/>
                <a:ea typeface="Inter" panose="020B0604020202020204" charset="0"/>
              </a:rPr>
              <a:t>cursuri</a:t>
            </a:r>
            <a:endParaRPr lang="ro-RO" sz="14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a:latin typeface="Inter" panose="020B0604020202020204" charset="0"/>
                <a:ea typeface="Inter" panose="020B0604020202020204" charset="0"/>
              </a:rPr>
              <a:t>Florina-Maria </a:t>
            </a:r>
            <a:r>
              <a:rPr lang="fr-FR" sz="1200" b="1" dirty="0" err="1">
                <a:latin typeface="Inter" panose="020B0604020202020204" charset="0"/>
                <a:ea typeface="Inter" panose="020B0604020202020204" charset="0"/>
              </a:rPr>
              <a:t>Băcilă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Dorziana</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poemul</a:t>
            </a:r>
            <a:r>
              <a:rPr lang="fr-FR" sz="1200" i="1" dirty="0">
                <a:latin typeface="Inter" panose="020B0604020202020204" charset="0"/>
                <a:ea typeface="Inter" panose="020B0604020202020204" charset="0"/>
              </a:rPr>
              <a:t> (ne)</a:t>
            </a:r>
            <a:r>
              <a:rPr lang="fr-FR" sz="1200" i="1" dirty="0" err="1">
                <a:latin typeface="Inter" panose="020B0604020202020204" charset="0"/>
                <a:ea typeface="Inter" panose="020B0604020202020204" charset="0"/>
              </a:rPr>
              <a:t>cuvântului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întemeietor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Cosmopolitan</a:t>
            </a:r>
            <a:r>
              <a:rPr lang="fr-FR" sz="1200" dirty="0">
                <a:latin typeface="Inter" panose="020B0604020202020204" charset="0"/>
                <a:ea typeface="Inter" panose="020B0604020202020204" charset="0"/>
              </a:rPr>
              <a:t> Art, 2021, 504 p., ISBN 978-606-988-069-2.</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Despre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opera</a:t>
            </a:r>
            <a:r>
              <a:rPr lang="fr-FR" sz="1200" i="1" dirty="0">
                <a:latin typeface="Inter" panose="020B0604020202020204" charset="0"/>
                <a:ea typeface="Inter" panose="020B0604020202020204" charset="0"/>
              </a:rPr>
              <a:t> lui Eugen </a:t>
            </a:r>
            <a:r>
              <a:rPr lang="fr-FR" sz="1200" i="1" dirty="0" err="1">
                <a:latin typeface="Inter" panose="020B0604020202020204" charset="0"/>
                <a:ea typeface="Inter" panose="020B0604020202020204" charset="0"/>
              </a:rPr>
              <a:t>Dorcescu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Ed.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Mirela-Ioana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Dorcescu</a:t>
            </a:r>
            <a:r>
              <a:rPr lang="fr-FR" sz="1200" dirty="0">
                <a:latin typeface="Inter" panose="020B0604020202020204" charset="0"/>
                <a:ea typeface="Inter" panose="020B0604020202020204" charset="0"/>
              </a:rPr>
              <a:t>, 680 p.</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Eugen </a:t>
            </a:r>
            <a:r>
              <a:rPr lang="fr-FR" sz="1200" i="1" dirty="0" err="1">
                <a:latin typeface="Inter" panose="020B0604020202020204" charset="0"/>
                <a:ea typeface="Inter" panose="020B0604020202020204" charset="0"/>
              </a:rPr>
              <a:t>Dorcescu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Timișoara</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Ed.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Coordonator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Mirela-Ioana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Dorcescu</a:t>
            </a:r>
            <a:r>
              <a:rPr lang="fr-FR" sz="1200" dirty="0">
                <a:latin typeface="Inter" panose="020B0604020202020204" charset="0"/>
                <a:ea typeface="Inter" panose="020B0604020202020204" charset="0"/>
              </a:rPr>
              <a:t>, 450 p.</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coord</a:t>
            </a:r>
            <a:r>
              <a:rPr lang="fr-FR" sz="1200" b="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Quaestiones Romanicae. IX.</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tomul 1, Lucrările Colocviului Internațional „Comunicare și cultură în Romania europeană”. Ediția a IX-a, Timișoara, Editura Universității de Vest din Timișoara, 2021, 438 p., ISSN și ISSN-L 2457-8436, ISBN GENERAL 978-973-125-887-4, ISBN 978-973-125-901-7, DOI 10.35923/QR.</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Adina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Chirilă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Philologica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Banatica</a:t>
            </a:r>
            <a:r>
              <a:rPr lang="fr-FR" sz="1200" dirty="0">
                <a:latin typeface="Inter" panose="020B0604020202020204" charset="0"/>
                <a:ea typeface="Inter" panose="020B0604020202020204" charset="0"/>
              </a:rPr>
              <a:t>”, 2021, nr. 2: </a:t>
            </a:r>
            <a:r>
              <a:rPr lang="fr-FR" sz="1200" dirty="0" err="1">
                <a:latin typeface="Inter" panose="020B0604020202020204" charset="0"/>
                <a:ea typeface="Inter" panose="020B0604020202020204" charset="0"/>
              </a:rPr>
              <a:t>Ediție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omagială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In </a:t>
            </a:r>
            <a:r>
              <a:rPr lang="fr-FR" sz="1200" i="1" dirty="0" err="1">
                <a:latin typeface="Inter" panose="020B0604020202020204" charset="0"/>
                <a:ea typeface="Inter" panose="020B0604020202020204" charset="0"/>
              </a:rPr>
              <a:t>Honorem</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Magistri</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Vasile</a:t>
            </a:r>
            <a:r>
              <a:rPr lang="fr-FR" sz="1200" dirty="0">
                <a:latin typeface="Inter" panose="020B0604020202020204" charset="0"/>
                <a:ea typeface="Inter" panose="020B0604020202020204" charset="0"/>
              </a:rPr>
              <a:t> D. </a:t>
            </a:r>
            <a:r>
              <a:rPr lang="fr-FR" sz="1200" dirty="0" err="1">
                <a:latin typeface="Inter" panose="020B0604020202020204" charset="0"/>
                <a:ea typeface="Inter" panose="020B0604020202020204" charset="0"/>
              </a:rPr>
              <a:t>Țâra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Otilia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Hedeșan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coautor</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30 de </a:t>
            </a:r>
            <a:r>
              <a:rPr lang="fr-FR" sz="1200" i="1" dirty="0" err="1">
                <a:latin typeface="Inter" panose="020B0604020202020204" charset="0"/>
                <a:ea typeface="Inter" panose="020B0604020202020204" charset="0"/>
              </a:rPr>
              <a:t>aluaturi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povestiri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despre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hrană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2021, 92 p., ISBN 978-973-0-35021-0.</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Otilia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Hedeșan</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Pachetul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Câteva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trimiteri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2021, 130 p., ISBN 978-973-125-815-7.</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Cosmin</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Panțuru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Libertatea</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exprimare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credință</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dileme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esențe</a:t>
            </a:r>
            <a:r>
              <a:rPr lang="fr-FR" sz="1200" i="1" dirty="0">
                <a:latin typeface="Inter" panose="020B0604020202020204" charset="0"/>
                <a:ea typeface="Inter" panose="020B0604020202020204" charset="0"/>
              </a:rPr>
              <a:t> ale </a:t>
            </a:r>
            <a:r>
              <a:rPr lang="fr-FR" sz="1200" i="1" dirty="0" err="1">
                <a:latin typeface="Inter" panose="020B0604020202020204" charset="0"/>
                <a:ea typeface="Inter" panose="020B0604020202020204" charset="0"/>
              </a:rPr>
              <a:t>statului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drept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Centrul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Banatice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Vârșeț</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Serbia</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Partoș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2021, ISBN: 978-86-82228-00-4; ISBN: 978-606-040-053-0.</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fr-FR" sz="1200" b="1" dirty="0" err="1">
                <a:latin typeface="Inter" panose="020B0604020202020204" charset="0"/>
                <a:ea typeface="Inter" panose="020B0604020202020204" charset="0"/>
              </a:rPr>
              <a:t>Eliana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Popeți</a:t>
            </a:r>
            <a:r>
              <a:rPr lang="fr-FR" sz="1200" b="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b="1" dirty="0" err="1">
                <a:latin typeface="Inter" panose="020B0604020202020204" charset="0"/>
                <a:ea typeface="Inter" panose="020B0604020202020204" charset="0"/>
              </a:rPr>
              <a:t>Eliana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Popeți</a:t>
            </a:r>
            <a:r>
              <a:rPr lang="fr-FR" sz="1200" dirty="0">
                <a:latin typeface="Inter" panose="020B0604020202020204" charset="0"/>
                <a:ea typeface="Inter" panose="020B0604020202020204" charset="0"/>
              </a:rPr>
              <a:t>, Szabo </a:t>
            </a:r>
            <a:r>
              <a:rPr lang="fr-FR" sz="1200" dirty="0" err="1">
                <a:latin typeface="Inter" panose="020B0604020202020204" charset="0"/>
                <a:ea typeface="Inter" panose="020B0604020202020204" charset="0"/>
              </a:rPr>
              <a:t>Zsolt</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imagini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curs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practic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străini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Fonetică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vocabular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structuri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gramaticale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comunicare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orală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scrisă</a:t>
            </a:r>
            <a:r>
              <a:rPr lang="fr-FR" sz="1200" dirty="0">
                <a:latin typeface="Inter" panose="020B0604020202020204" charset="0"/>
                <a:ea typeface="Inter" panose="020B0604020202020204" charset="0"/>
              </a:rPr>
              <a:t>, A1,( </a:t>
            </a:r>
            <a:r>
              <a:rPr lang="fr-FR" sz="1200" dirty="0" err="1">
                <a:latin typeface="Inter" panose="020B0604020202020204" charset="0"/>
                <a:ea typeface="Inter" panose="020B0604020202020204" charset="0"/>
              </a:rPr>
              <a:t>Ediție</a:t>
            </a:r>
            <a:r>
              <a:rPr lang="fr-FR" sz="1200" dirty="0">
                <a:latin typeface="Inter" panose="020B0604020202020204" charset="0"/>
                <a:ea typeface="Inter" panose="020B0604020202020204" charset="0"/>
              </a:rPr>
              <a:t> CD-ROM, 2021), ISBN </a:t>
            </a:r>
            <a:r>
              <a:rPr lang="fr-FR" sz="1200" dirty="0" err="1">
                <a:latin typeface="Inter" panose="020B0604020202020204" charset="0"/>
                <a:ea typeface="Inter" panose="020B0604020202020204" charset="0"/>
              </a:rPr>
              <a:t>ISBN</a:t>
            </a:r>
            <a:r>
              <a:rPr lang="fr-FR" sz="1200" dirty="0">
                <a:latin typeface="Inter" panose="020B0604020202020204" charset="0"/>
                <a:ea typeface="Inter" panose="020B0604020202020204" charset="0"/>
              </a:rPr>
              <a:t> 978-973-0-34400-4,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la </a:t>
            </a:r>
            <a:r>
              <a:rPr lang="fr-FR" sz="1200" u="sng" dirty="0">
                <a:latin typeface="Inter" panose="020B0604020202020204" charset="0"/>
                <a:ea typeface="Inter" panose="020B0604020202020204" charset="0"/>
                <a:hlinkClick r:id="rId4"/>
              </a:rPr>
              <a:t>https://library.livresq.com/details/60dc19967f524e0007520090</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69875" algn="just">
              <a:lnSpc>
                <a:spcPts val="1540"/>
              </a:lnSpc>
              <a:buFont typeface="+mj-lt"/>
              <a:buAutoNum type="arabicPeriod"/>
            </a:pPr>
            <a:r>
              <a:rPr lang="fr-FR" sz="1200" b="1" dirty="0" err="1">
                <a:latin typeface="Inter" panose="020B0604020202020204" charset="0"/>
                <a:ea typeface="Inter" panose="020B0604020202020204" charset="0"/>
              </a:rPr>
              <a:t>Nichifor</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Tănase</a:t>
            </a:r>
            <a:r>
              <a:rPr lang="fr-FR" sz="1200" b="1" dirty="0">
                <a:latin typeface="Inter" panose="020B0604020202020204" charset="0"/>
                <a:ea typeface="Inter" panose="020B0604020202020204" charset="0"/>
              </a:rPr>
              <a:t>, Constantin </a:t>
            </a:r>
            <a:r>
              <a:rPr lang="fr-FR" sz="1200" b="1" dirty="0" err="1">
                <a:latin typeface="Inter" panose="020B0604020202020204" charset="0"/>
                <a:ea typeface="Inter" panose="020B0604020202020204" charset="0"/>
              </a:rPr>
              <a:t>Jinga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Simpozionul</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educație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spiritualitate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ortodoxă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Polis&amp;Paideia</a:t>
            </a:r>
            <a:r>
              <a:rPr lang="fr-FR" sz="1200" i="1" dirty="0">
                <a:latin typeface="Inter" panose="020B0604020202020204" charset="0"/>
                <a:ea typeface="Inter" panose="020B0604020202020204" charset="0"/>
              </a:rPr>
              <a:t>”</a:t>
            </a:r>
            <a:r>
              <a:rPr lang="fr-FR"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București,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2021.</a:t>
            </a:r>
            <a:endParaRPr lang="ro-RO"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16</a:t>
            </a:r>
            <a:endParaRPr lang="en-US" sz="1103" spc="22" dirty="0">
              <a:solidFill>
                <a:srgbClr val="164F84"/>
              </a:solidFill>
              <a:latin typeface="Inter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57857" cy="160730"/>
          </a:xfrm>
        </p:grpSpPr>
        <p:sp>
          <p:nvSpPr>
            <p:cNvPr id="5" name="Freeform 5"/>
            <p:cNvSpPr/>
            <p:nvPr/>
          </p:nvSpPr>
          <p:spPr>
            <a:xfrm>
              <a:off x="0" y="0"/>
              <a:ext cx="3957856" cy="160730"/>
            </a:xfrm>
            <a:custGeom>
              <a:avLst/>
              <a:gdLst/>
              <a:ahLst/>
              <a:cxnLst/>
              <a:rect l="l" t="t" r="r" b="b"/>
              <a:pathLst>
                <a:path w="3957856" h="160730">
                  <a:moveTo>
                    <a:pt x="0" y="0"/>
                  </a:moveTo>
                  <a:lnTo>
                    <a:pt x="3957856" y="0"/>
                  </a:lnTo>
                  <a:lnTo>
                    <a:pt x="3957856" y="160730"/>
                  </a:lnTo>
                  <a:lnTo>
                    <a:pt x="0" y="16073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40" y="328913"/>
            <a:ext cx="6275642" cy="139008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III. CĂRŢI ȘI LUCRĂRI DE SPECIALITATE, EDIȚII, TRADUCERI</a:t>
            </a:r>
          </a:p>
        </p:txBody>
      </p:sp>
      <p:sp>
        <p:nvSpPr>
          <p:cNvPr id="9" name="TextBox 9"/>
          <p:cNvSpPr txBox="1"/>
          <p:nvPr/>
        </p:nvSpPr>
        <p:spPr>
          <a:xfrm>
            <a:off x="571467" y="2973864"/>
            <a:ext cx="6424414" cy="6347892"/>
          </a:xfrm>
          <a:prstGeom prst="rect">
            <a:avLst/>
          </a:prstGeom>
        </p:spPr>
        <p:txBody>
          <a:bodyPr wrap="square" lIns="0" tIns="0" rIns="0" bIns="0" rtlCol="0" anchor="t">
            <a:spAutoFit/>
          </a:bodyPr>
          <a:lstStyle/>
          <a:p>
            <a:pPr marL="238151" lvl="1" indent="-119076" algn="just">
              <a:lnSpc>
                <a:spcPts val="1540"/>
              </a:lnSpc>
              <a:buFont typeface="Arial"/>
              <a:buChar char="•"/>
            </a:pPr>
            <a:r>
              <a:rPr lang="en-US" sz="1400" spc="22" dirty="0" err="1">
                <a:solidFill>
                  <a:srgbClr val="000000"/>
                </a:solidFill>
                <a:latin typeface="Inter" panose="020B0604020202020204" charset="0"/>
                <a:ea typeface="Inter" panose="020B0604020202020204" charset="0"/>
              </a:rPr>
              <a:t>Ediții</a:t>
            </a:r>
            <a:endParaRPr lang="ro-RO" sz="14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Mirela Borchin</a:t>
            </a:r>
            <a:r>
              <a:rPr lang="ro-RO" sz="1200" dirty="0">
                <a:latin typeface="Inter" panose="020B0604020202020204" charset="0"/>
                <a:ea typeface="Inter" panose="020B0604020202020204" charset="0"/>
              </a:rPr>
              <a:t>, Eugen Dorcescu, </a:t>
            </a:r>
            <a:r>
              <a:rPr lang="ro-RO" sz="1200" i="1" dirty="0">
                <a:latin typeface="Inter" panose="020B0604020202020204" charset="0"/>
                <a:ea typeface="Inter" panose="020B0604020202020204" charset="0"/>
              </a:rPr>
              <a:t>Biblice</a:t>
            </a:r>
            <a:r>
              <a:rPr lang="ro-RO" sz="1200" dirty="0">
                <a:latin typeface="Inter" panose="020B0604020202020204" charset="0"/>
                <a:ea typeface="Inter" panose="020B0604020202020204" charset="0"/>
              </a:rPr>
              <a:t>, ed. critică și cuvânt-înainte de Mirela-Ioana Dorcescu, Timișoara, Editura Eurostampa, 2021.</a:t>
            </a:r>
            <a:endParaRPr lang="en-US" sz="1200" dirty="0">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Antim Ivireanul, </a:t>
            </a:r>
            <a:r>
              <a:rPr lang="ro-RO" sz="1200" i="1" dirty="0">
                <a:latin typeface="Inter" panose="020B0604020202020204" charset="0"/>
                <a:ea typeface="Inter" panose="020B0604020202020204" charset="0"/>
              </a:rPr>
              <a:t>Evanghelie</a:t>
            </a:r>
            <a:r>
              <a:rPr lang="ro-RO" sz="1200" dirty="0">
                <a:latin typeface="Inter" panose="020B0604020202020204" charset="0"/>
                <a:ea typeface="Inter" panose="020B0604020202020204" charset="0"/>
              </a:rPr>
              <a:t>, 1697. Ediție critică și studiu filologico-lingvistic de Roxana Vieru și Adina Chirilă, Iași, Editura Universității „Alexandru Ioan Cuza”, 2021, 348p. ISBN: 978-606-714-671-4 (cu Roxana Vieru).</a:t>
            </a:r>
            <a:endParaRPr lang="en-US" sz="1200" dirty="0">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Prefață</a:t>
            </a:r>
            <a:r>
              <a:rPr lang="ro-RO" sz="1200" dirty="0">
                <a:latin typeface="Inter" panose="020B0604020202020204" charset="0"/>
                <a:ea typeface="Inter" panose="020B0604020202020204" charset="0"/>
              </a:rPr>
              <a:t>, la Constantin Diaconovici Loga, </a:t>
            </a:r>
            <a:r>
              <a:rPr lang="ro-RO" sz="1200" i="1" dirty="0">
                <a:latin typeface="Inter" panose="020B0604020202020204" charset="0"/>
                <a:ea typeface="Inter" panose="020B0604020202020204" charset="0"/>
              </a:rPr>
              <a:t>Epistolariul românesc pentru facerea a tot feliul de scrisori</a:t>
            </a:r>
            <a:r>
              <a:rPr lang="ro-RO" sz="1200" dirty="0">
                <a:latin typeface="Inter" panose="020B0604020202020204" charset="0"/>
                <a:ea typeface="Inter" panose="020B0604020202020204" charset="0"/>
              </a:rPr>
              <a:t>. Ediție critică de Maria Micle, București – Timișoara, Editura Academiei Române – Editura David Press Print, 2021.</a:t>
            </a:r>
            <a:endParaRPr lang="en-US" sz="1200" dirty="0">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Valeriu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Matei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Poet</a:t>
            </a:r>
            <a:r>
              <a:rPr lang="fr-FR" sz="1200" i="1" dirty="0">
                <a:latin typeface="Inter" panose="020B0604020202020204" charset="0"/>
                <a:ea typeface="Inter" panose="020B0604020202020204" charset="0"/>
              </a:rPr>
              <a:t> al </a:t>
            </a:r>
            <a:r>
              <a:rPr lang="fr-FR" sz="1200" i="1" dirty="0" err="1">
                <a:latin typeface="Inter" panose="020B0604020202020204" charset="0"/>
                <a:ea typeface="Inter" panose="020B0604020202020204" charset="0"/>
              </a:rPr>
              <a:t>Realității</a:t>
            </a:r>
            <a:r>
              <a:rPr lang="fr-FR" sz="1200" i="1"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Postfață</a:t>
            </a:r>
            <a:r>
              <a:rPr lang="fr-FR" sz="1200" i="1"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la </a:t>
            </a:r>
            <a:r>
              <a:rPr lang="fr-FR" sz="1200" dirty="0" err="1">
                <a:latin typeface="Inter" panose="020B0604020202020204" charset="0"/>
                <a:ea typeface="Inter" panose="020B0604020202020204" charset="0"/>
              </a:rPr>
              <a:t>Valeriu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Matei</a:t>
            </a:r>
            <a:r>
              <a:rPr lang="fr-FR" sz="1200" dirty="0">
                <a:latin typeface="Inter" panose="020B0604020202020204" charset="0"/>
                <a:ea typeface="Inter" panose="020B0604020202020204" charset="0"/>
              </a:rPr>
              <a: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Vecernie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regală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Chișinău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Princeps, 2021, p. 335-367. ISBN 978-9975-3296-3-7.</a:t>
            </a:r>
            <a:endParaRPr lang="en-US" sz="1200" dirty="0">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Prezentul definitiv, între dezascundere și negăsire</a:t>
            </a:r>
            <a:r>
              <a:rPr lang="ro-RO" sz="1200" dirty="0">
                <a:latin typeface="Inter" panose="020B0604020202020204" charset="0"/>
                <a:ea typeface="Inter" panose="020B0604020202020204" charset="0"/>
              </a:rPr>
              <a:t>, prefață la Oana Boc, </a:t>
            </a:r>
            <a:r>
              <a:rPr lang="ro-RO" sz="1200" i="1" dirty="0">
                <a:latin typeface="Inter" panose="020B0604020202020204" charset="0"/>
                <a:ea typeface="Inter" panose="020B0604020202020204" charset="0"/>
              </a:rPr>
              <a:t>O sută și una de poezii</a:t>
            </a:r>
            <a:r>
              <a:rPr lang="ro-RO" sz="1200" dirty="0">
                <a:latin typeface="Inter" panose="020B0604020202020204" charset="0"/>
                <a:ea typeface="Inter" panose="020B0604020202020204" charset="0"/>
              </a:rPr>
              <a:t>, București, Editura Academiei Române, 2021, p. 5-13. ISBN 978-973-273-361-5.</a:t>
            </a:r>
            <a:endParaRPr lang="en-US" sz="1200" dirty="0">
              <a:latin typeface="Inter" panose="020B0604020202020204" charset="0"/>
              <a:ea typeface="Inter" panose="020B0604020202020204" charset="0"/>
            </a:endParaRPr>
          </a:p>
          <a:p>
            <a:pPr lvl="0" indent="312738" algn="just">
              <a:lnSpc>
                <a:spcPts val="1540"/>
              </a:lnSpc>
              <a:buFont typeface="+mj-lt"/>
              <a:buAutoNum type="arabicPeriod"/>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Istorisire despre viețile monahilor din Egipt</a:t>
            </a:r>
            <a:r>
              <a:rPr lang="ro-RO" sz="1200" dirty="0">
                <a:latin typeface="Inter" panose="020B0604020202020204" charset="0"/>
                <a:ea typeface="Inter" panose="020B0604020202020204" charset="0"/>
              </a:rPr>
              <a:t>, trad. din lb. greacă veche de Gheorghe Ovidiu Sferlea, ediție îngrijită, studiu introductiv, note, glosar și bibliografie de Daniel Lemeni, Iași, Editura Doxologia, 2021.</a:t>
            </a:r>
            <a:endParaRPr lang="en-US" sz="1200" dirty="0">
              <a:latin typeface="Inter" panose="020B0604020202020204" charset="0"/>
              <a:ea typeface="Inter" panose="020B0604020202020204" charset="0"/>
            </a:endParaRPr>
          </a:p>
          <a:p>
            <a:pPr marL="238151" lvl="1" indent="-119076" algn="just">
              <a:lnSpc>
                <a:spcPts val="1540"/>
              </a:lnSpc>
              <a:buFont typeface="Arial"/>
              <a:buChar char="•"/>
            </a:pPr>
            <a:endParaRPr lang="ro-RO"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endParaRPr lang="en-US" sz="1200" spc="22" dirty="0">
              <a:solidFill>
                <a:srgbClr val="000000"/>
              </a:solidFill>
              <a:latin typeface="Inter" panose="020B0604020202020204" charset="0"/>
              <a:ea typeface="Inter" panose="020B0604020202020204" charset="0"/>
            </a:endParaRPr>
          </a:p>
          <a:p>
            <a:pPr marL="238151" lvl="1" indent="-119076" algn="just">
              <a:lnSpc>
                <a:spcPts val="1540"/>
              </a:lnSpc>
              <a:buFont typeface="Arial"/>
              <a:buChar char="•"/>
            </a:pPr>
            <a:r>
              <a:rPr lang="en-US" sz="1400" spc="22" dirty="0" err="1">
                <a:solidFill>
                  <a:srgbClr val="000000"/>
                </a:solidFill>
                <a:latin typeface="Inter" panose="020B0604020202020204" charset="0"/>
                <a:ea typeface="Inter" panose="020B0604020202020204" charset="0"/>
              </a:rPr>
              <a:t>Traduceri</a:t>
            </a:r>
            <a:endParaRPr lang="ro-RO" sz="1400" spc="22" dirty="0">
              <a:solidFill>
                <a:srgbClr val="000000"/>
              </a:solidFill>
              <a:latin typeface="Inter" panose="020B0604020202020204" charset="0"/>
              <a:ea typeface="Inter" panose="020B0604020202020204" charset="0"/>
            </a:endParaRPr>
          </a:p>
          <a:p>
            <a:pPr lvl="0" algn="just">
              <a:lnSpc>
                <a:spcPts val="1540"/>
              </a:lnSpc>
            </a:pPr>
            <a:endParaRPr lang="ro-RO" sz="1200" spc="22" dirty="0">
              <a:solidFill>
                <a:srgbClr val="000000"/>
              </a:solidFill>
              <a:latin typeface="Inter" panose="020B0604020202020204" charset="0"/>
              <a:ea typeface="Inter" panose="020B0604020202020204" charset="0"/>
            </a:endParaRPr>
          </a:p>
          <a:p>
            <a:pPr lvl="0" algn="just">
              <a:lnSpc>
                <a:spcPts val="1540"/>
              </a:lnSpc>
            </a:pPr>
            <a:r>
              <a:rPr lang="ro-RO" sz="1200" spc="22" dirty="0">
                <a:solidFill>
                  <a:srgbClr val="000000"/>
                </a:solidFill>
                <a:latin typeface="Inter" panose="020B0604020202020204" charset="0"/>
                <a:ea typeface="Inter" panose="020B0604020202020204" charset="0"/>
              </a:rPr>
              <a:t>1. </a:t>
            </a:r>
            <a:r>
              <a:rPr lang="ro-RO" sz="1200" b="1" dirty="0">
                <a:latin typeface="Inter" panose="020B0604020202020204" charset="0"/>
                <a:ea typeface="Inter" panose="020B0604020202020204" charset="0"/>
              </a:rPr>
              <a:t>Mirela Borchin</a:t>
            </a:r>
            <a:r>
              <a:rPr lang="ro-RO" sz="1200" dirty="0">
                <a:latin typeface="Inter" panose="020B0604020202020204" charset="0"/>
                <a:ea typeface="Inter" panose="020B0604020202020204" charset="0"/>
              </a:rPr>
              <a:t>, Coriolano Gonzalez Montanez, </a:t>
            </a:r>
            <a:r>
              <a:rPr lang="ro-RO" sz="1200" i="1" dirty="0">
                <a:latin typeface="Inter" panose="020B0604020202020204" charset="0"/>
                <a:ea typeface="Inter" panose="020B0604020202020204" charset="0"/>
              </a:rPr>
              <a:t>Tatăl</a:t>
            </a:r>
            <a:r>
              <a:rPr lang="ro-RO" sz="1200" dirty="0">
                <a:latin typeface="Inter" panose="020B0604020202020204" charset="0"/>
                <a:ea typeface="Inter" panose="020B0604020202020204" charset="0"/>
              </a:rPr>
              <a:t>, prefață, biobibliografie, note de Mirela-Ioana Dorcescu, Timișoara, Ed. Eurostampa,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 </a:t>
            </a: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Francisc Gafton, </a:t>
            </a:r>
            <a:r>
              <a:rPr lang="ro-RO" sz="1200" i="1" dirty="0">
                <a:latin typeface="Inter" panose="020B0604020202020204" charset="0"/>
                <a:ea typeface="Inter" panose="020B0604020202020204" charset="0"/>
              </a:rPr>
              <a:t>Synthetic considerations on the origin and emergence of human language?</a:t>
            </a:r>
            <a:r>
              <a:rPr lang="ro-RO" sz="1200" dirty="0">
                <a:latin typeface="Inter" panose="020B0604020202020204" charset="0"/>
                <a:ea typeface="Inter" panose="020B0604020202020204" charset="0"/>
              </a:rPr>
              <a:t> [în rom., în orig.: </a:t>
            </a:r>
            <a:r>
              <a:rPr lang="ro-RO" sz="1200" i="1" dirty="0">
                <a:latin typeface="Inter" panose="020B0604020202020204" charset="0"/>
                <a:ea typeface="Inter" panose="020B0604020202020204" charset="0"/>
              </a:rPr>
              <a:t>Considerații sintetice asupra originii și apariției limbajului uman</a:t>
            </a:r>
            <a:r>
              <a:rPr lang="ro-RO" sz="1200" dirty="0">
                <a:latin typeface="Inter" panose="020B0604020202020204" charset="0"/>
                <a:ea typeface="Inter" panose="020B0604020202020204" charset="0"/>
              </a:rPr>
              <a:t>], în „Diacronia”, 14, 2021, p. 1-13, disponibil online la </a:t>
            </a:r>
            <a:r>
              <a:rPr lang="fr-FR" sz="1200" u="sng" dirty="0">
                <a:latin typeface="Inter" panose="020B0604020202020204" charset="0"/>
                <a:ea typeface="Inter" panose="020B0604020202020204" charset="0"/>
                <a:hlinkClick r:id="rId2"/>
              </a:rPr>
              <a:t>https://www.diacronia.ro/en/journal/issue/14/A187/en/pdf</a:t>
            </a:r>
            <a:r>
              <a:rPr lang="ro-RO"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3. </a:t>
            </a:r>
            <a:r>
              <a:rPr lang="ro-RO" sz="1200" b="1" dirty="0">
                <a:latin typeface="Inter" panose="020B0604020202020204" charset="0"/>
                <a:ea typeface="Inter" panose="020B0604020202020204" charset="0"/>
              </a:rPr>
              <a:t>Radu Pavel Gheo</a:t>
            </a:r>
            <a:r>
              <a:rPr lang="ro-RO" sz="1200" dirty="0">
                <a:latin typeface="Inter" panose="020B0604020202020204" charset="0"/>
                <a:ea typeface="Inter" panose="020B0604020202020204" charset="0"/>
              </a:rPr>
              <a:t>, David Lodge, </a:t>
            </a:r>
            <a:r>
              <a:rPr lang="ro-RO" sz="1200" i="1" dirty="0">
                <a:latin typeface="Inter" panose="020B0604020202020204" charset="0"/>
                <a:ea typeface="Inter" panose="020B0604020202020204" charset="0"/>
              </a:rPr>
              <a:t>Norocul scriitorului. Memorii (1976-1991)</a:t>
            </a:r>
            <a:r>
              <a:rPr lang="ro-RO" sz="1200" dirty="0">
                <a:latin typeface="Inter" panose="020B0604020202020204" charset="0"/>
                <a:ea typeface="Inter" panose="020B0604020202020204" charset="0"/>
              </a:rPr>
              <a:t>, Iași, Editura Polirom, 2021.</a:t>
            </a:r>
            <a:endParaRPr lang="en-US" sz="1200" spc="22" dirty="0">
              <a:solidFill>
                <a:srgbClr val="000000"/>
              </a:solidFill>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dirty="0">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17</a:t>
            </a:r>
            <a:endParaRPr lang="en-US" sz="1103" spc="22" dirty="0">
              <a:solidFill>
                <a:srgbClr val="164F84"/>
              </a:solidFill>
              <a:latin typeface="Inter Bold"/>
            </a:endParaRPr>
          </a:p>
        </p:txBody>
      </p:sp>
    </p:spTree>
    <p:extLst>
      <p:ext uri="{BB962C8B-B14F-4D97-AF65-F5344CB8AC3E}">
        <p14:creationId xmlns:p14="http://schemas.microsoft.com/office/powerpoint/2010/main" val="13810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71467" y="2451100"/>
            <a:ext cx="6424414" cy="7009611"/>
          </a:xfrm>
          <a:prstGeom prst="rect">
            <a:avLst/>
          </a:prstGeom>
        </p:spPr>
        <p:txBody>
          <a:bodyPr wrap="square" lIns="0" tIns="0" rIns="0" bIns="0" rtlCol="0" anchor="t">
            <a:spAutoFit/>
          </a:bodyPr>
          <a:lstStyle/>
          <a:p>
            <a:pPr marL="228600" indent="-228600" algn="just">
              <a:lnSpc>
                <a:spcPts val="1540"/>
              </a:lnSpc>
              <a:buAutoNum type="alphaLcParenR"/>
            </a:pPr>
            <a:r>
              <a:rPr lang="en-US" sz="1200" spc="22" dirty="0">
                <a:solidFill>
                  <a:srgbClr val="000000"/>
                </a:solidFill>
                <a:latin typeface="Inter" panose="020B0604020202020204" charset="0"/>
                <a:ea typeface="Inter" panose="020B0604020202020204" charset="0"/>
              </a:rPr>
              <a:t>La </a:t>
            </a:r>
            <a:r>
              <a:rPr lang="en-US" sz="1200" spc="22" dirty="0" err="1">
                <a:solidFill>
                  <a:srgbClr val="000000"/>
                </a:solidFill>
                <a:latin typeface="Inter" panose="020B0604020202020204" charset="0"/>
                <a:ea typeface="Inter" panose="020B0604020202020204" charset="0"/>
              </a:rPr>
              <a:t>edituri</a:t>
            </a:r>
            <a:r>
              <a:rPr lang="en-US" sz="1200" spc="22" dirty="0">
                <a:solidFill>
                  <a:srgbClr val="000000"/>
                </a:solidFill>
                <a:latin typeface="Inter" panose="020B0604020202020204" charset="0"/>
                <a:ea typeface="Inter" panose="020B0604020202020204" charset="0"/>
              </a:rPr>
              <a:t> din </a:t>
            </a:r>
            <a:r>
              <a:rPr lang="en-US" sz="1200" spc="22" dirty="0" err="1">
                <a:solidFill>
                  <a:srgbClr val="000000"/>
                </a:solidFill>
                <a:latin typeface="Inter" panose="020B0604020202020204" charset="0"/>
                <a:ea typeface="Inter" panose="020B0604020202020204" charset="0"/>
              </a:rPr>
              <a:t>străinătate</a:t>
            </a:r>
            <a:endParaRPr lang="ro-RO" sz="1200" spc="22" dirty="0">
              <a:solidFill>
                <a:srgbClr val="000000"/>
              </a:solidFill>
              <a:latin typeface="Inter" panose="020B0604020202020204" charset="0"/>
              <a:ea typeface="Inter" panose="020B0604020202020204" charset="0"/>
            </a:endParaRPr>
          </a:p>
          <a:p>
            <a:pPr algn="just"/>
            <a:endParaRPr lang="en-US" sz="800" spc="22" dirty="0">
              <a:solidFill>
                <a:srgbClr val="000000"/>
              </a:solidFill>
              <a:latin typeface="Inter" panose="020B0604020202020204" charset="0"/>
              <a:ea typeface="Inter" panose="020B0604020202020204" charset="0"/>
            </a:endParaRPr>
          </a:p>
          <a:p>
            <a:pPr marL="0" lvl="1" indent="269875" algn="just">
              <a:lnSpc>
                <a:spcPts val="1540"/>
              </a:lnSpc>
              <a:buFont typeface="+mj-lt"/>
              <a:buAutoNum type="arabicPeriod"/>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Mystery as Tragedy. Philip Roth’s Nemesis</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Towards a Theory of Whodunits. Murder Rewritten</a:t>
            </a:r>
            <a:r>
              <a:rPr lang="ro-RO" sz="1200" dirty="0">
                <a:latin typeface="Inter" panose="020B0604020202020204" charset="0"/>
                <a:ea typeface="Inter" panose="020B0604020202020204" charset="0"/>
              </a:rPr>
              <a:t>, ed. Dana Percec, Newcastle upon Tyne, Cambridge Scholars Publishing, 2021, p. 153-165.</a:t>
            </a:r>
            <a:endParaRPr lang="en-US" sz="1200" dirty="0">
              <a:latin typeface="Inter" panose="020B0604020202020204" charset="0"/>
              <a:ea typeface="Inter" panose="020B0604020202020204" charset="0"/>
            </a:endParaRPr>
          </a:p>
          <a:p>
            <a:pPr marL="0" lvl="1" indent="269875" algn="just">
              <a:lnSpc>
                <a:spcPts val="1540"/>
              </a:lnSpc>
              <a:buFont typeface="+mj-lt"/>
              <a:buAutoNum type="arabicPeriod"/>
            </a:pPr>
            <a:r>
              <a:rPr lang="ro-RO" sz="1200" b="1" dirty="0">
                <a:latin typeface="Inter" panose="020B0604020202020204" charset="0"/>
                <a:ea typeface="Inter" panose="020B0604020202020204" charset="0"/>
              </a:rPr>
              <a:t>Monica Huțanu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Performing Vlach-ness Online: The Enregisterment of Vlach Romanian on Facebook</a:t>
            </a:r>
            <a:r>
              <a:rPr lang="ro-RO" sz="1200" dirty="0">
                <a:latin typeface="Inter" panose="020B0604020202020204" charset="0"/>
                <a:ea typeface="Inter" panose="020B0604020202020204" charset="0"/>
              </a:rPr>
              <a:t>, în Annemarie Sorescu-Marinković, Mihai Dragnea, Thede Kahl, Blagovest Njagulov, Donald L. Dyer, Angelo Costanzo (eds.), </a:t>
            </a:r>
            <a:r>
              <a:rPr lang="ro-RO" sz="1200" i="1" dirty="0">
                <a:latin typeface="Inter" panose="020B0604020202020204" charset="0"/>
                <a:ea typeface="Inter" panose="020B0604020202020204" charset="0"/>
              </a:rPr>
              <a:t>The Romance-Speaking Balkans. Language and the Politics of Identity</a:t>
            </a:r>
            <a:r>
              <a:rPr lang="ro-RO" sz="1200" dirty="0">
                <a:latin typeface="Inter" panose="020B0604020202020204" charset="0"/>
                <a:ea typeface="Inter" panose="020B0604020202020204" charset="0"/>
              </a:rPr>
              <a:t>, Brill, 2021, p. 233-255.</a:t>
            </a:r>
            <a:endParaRPr lang="en-US" sz="1200" dirty="0">
              <a:latin typeface="Inter" panose="020B0604020202020204" charset="0"/>
              <a:ea typeface="Inter" panose="020B0604020202020204" charset="0"/>
            </a:endParaRPr>
          </a:p>
          <a:p>
            <a:pPr marL="0" lvl="1" indent="269875" algn="just">
              <a:lnSpc>
                <a:spcPts val="1540"/>
              </a:lnSpc>
              <a:buFont typeface="+mj-lt"/>
              <a:buAutoNum type="arabicPeriod"/>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It Is Enough for Me to See You: The Saintly Body in Late Antique Monasticism</a:t>
            </a:r>
            <a:r>
              <a:rPr lang="ro-RO" sz="1200" dirty="0">
                <a:latin typeface="Inter" panose="020B0604020202020204" charset="0"/>
                <a:ea typeface="Inter" panose="020B0604020202020204" charset="0"/>
              </a:rPr>
              <a:t>, în Paul van Geest, Nienke Vos (eds.), T</a:t>
            </a:r>
            <a:r>
              <a:rPr lang="ro-RO" sz="1200" i="1" dirty="0">
                <a:latin typeface="Inter" panose="020B0604020202020204" charset="0"/>
                <a:ea typeface="Inter" panose="020B0604020202020204" charset="0"/>
              </a:rPr>
              <a:t>he Mystagogy of the Church Fathers and the Human Body</a:t>
            </a:r>
            <a:r>
              <a:rPr lang="ro-RO" sz="1200" dirty="0">
                <a:latin typeface="Inter" panose="020B0604020202020204" charset="0"/>
                <a:ea typeface="Inter" panose="020B0604020202020204" charset="0"/>
              </a:rPr>
              <a:t>, Leuven-Paris-Bristol, Peeters, 2021, p. 271-290.</a:t>
            </a:r>
            <a:endParaRPr lang="en-US" sz="1200" dirty="0">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algn="just">
              <a:lnSpc>
                <a:spcPts val="1540"/>
              </a:lnSpc>
            </a:pPr>
            <a:r>
              <a:rPr lang="ro-RO" sz="1200" spc="22" dirty="0">
                <a:solidFill>
                  <a:srgbClr val="000000"/>
                </a:solidFill>
                <a:latin typeface="Inter" panose="020B0604020202020204" charset="0"/>
                <a:ea typeface="Inter" panose="020B0604020202020204" charset="0"/>
              </a:rPr>
              <a:t>b)  </a:t>
            </a:r>
            <a:r>
              <a:rPr lang="en-US" sz="1200" spc="22" dirty="0">
                <a:solidFill>
                  <a:srgbClr val="000000"/>
                </a:solidFill>
                <a:latin typeface="Inter" panose="020B0604020202020204" charset="0"/>
                <a:ea typeface="Inter" panose="020B0604020202020204" charset="0"/>
              </a:rPr>
              <a:t>La </a:t>
            </a:r>
            <a:r>
              <a:rPr lang="en-US" sz="1200" spc="22" dirty="0" err="1">
                <a:solidFill>
                  <a:srgbClr val="000000"/>
                </a:solidFill>
                <a:latin typeface="Inter" panose="020B0604020202020204" charset="0"/>
                <a:ea typeface="Inter" panose="020B0604020202020204" charset="0"/>
              </a:rPr>
              <a:t>edituri</a:t>
            </a:r>
            <a:r>
              <a:rPr lang="en-US" sz="1200" spc="22" dirty="0">
                <a:solidFill>
                  <a:srgbClr val="000000"/>
                </a:solidFill>
                <a:latin typeface="Inter" panose="020B0604020202020204" charset="0"/>
                <a:ea typeface="Inter" panose="020B0604020202020204" charset="0"/>
              </a:rPr>
              <a:t> din </a:t>
            </a:r>
            <a:r>
              <a:rPr lang="en-US" sz="1200" spc="22" dirty="0" err="1">
                <a:solidFill>
                  <a:srgbClr val="000000"/>
                </a:solidFill>
                <a:latin typeface="Inter" panose="020B0604020202020204" charset="0"/>
                <a:ea typeface="Inter" panose="020B0604020202020204" charset="0"/>
              </a:rPr>
              <a:t>țară</a:t>
            </a:r>
            <a:endParaRPr lang="ro-RO" sz="1200" spc="22" dirty="0">
              <a:solidFill>
                <a:srgbClr val="000000"/>
              </a:solidFill>
              <a:latin typeface="Inter" panose="020B0604020202020204" charset="0"/>
              <a:ea typeface="Inter" panose="020B0604020202020204" charset="0"/>
            </a:endParaRPr>
          </a:p>
          <a:p>
            <a:pPr algn="just"/>
            <a:endParaRPr lang="ro-RO" sz="1000" spc="22"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Marius Florescu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Ecouri perene de lumină și credință în Țara Sfântă (2009) și Iosefinul ortodox. Contribuții monografice (2012). Paralele teologice și editoriale</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Credință, cultură și vrednicie în slujirea Altarului bănățean</a:t>
            </a:r>
            <a:r>
              <a:rPr lang="ro-RO" sz="1200" dirty="0">
                <a:latin typeface="Inter" panose="020B0604020202020204" charset="0"/>
                <a:ea typeface="Inter" panose="020B0604020202020204" charset="0"/>
              </a:rPr>
              <a:t>, Editura Partoș – Timișoara/Centrul de studii banatice – Vârșeț, coordonator preot dr. Daniel Alic, 2020, 468 pp.</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Constantin Jinga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În văzul lumii – I Corinteni 9, 19–23. Cheie pentru o hermeneutică ecleziatică practică</a:t>
            </a:r>
            <a:r>
              <a:rPr lang="ro-RO" sz="1200" dirty="0">
                <a:latin typeface="Inter" panose="020B0604020202020204" charset="0"/>
                <a:ea typeface="Inter" panose="020B0604020202020204" charset="0"/>
              </a:rPr>
              <a:t>, în vol. Nichifor Tănase, Constantin Jinga (ed.), </a:t>
            </a:r>
            <a:r>
              <a:rPr lang="ro-RO" sz="1200" i="1" dirty="0">
                <a:latin typeface="Inter" panose="020B0604020202020204" charset="0"/>
                <a:ea typeface="Inter" panose="020B0604020202020204" charset="0"/>
              </a:rPr>
              <a:t>Simpozionul de educație și spiritualitate ortodoxă „Polis&amp;Paideia”</a:t>
            </a:r>
            <a:r>
              <a:rPr lang="ro-RO" sz="1200" dirty="0">
                <a:latin typeface="Inter" panose="020B0604020202020204" charset="0"/>
                <a:ea typeface="Inter" panose="020B0604020202020204" charset="0"/>
              </a:rPr>
              <a:t>, București, Editura Academiei Române, 2021, p. 51-64.</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Sfințenie și educație ascetică în monahismul timpuriu</a:t>
            </a:r>
            <a:r>
              <a:rPr lang="ro-RO" sz="1200" dirty="0">
                <a:latin typeface="Inter" panose="020B0604020202020204" charset="0"/>
                <a:ea typeface="Inter" panose="020B0604020202020204" charset="0"/>
              </a:rPr>
              <a:t>, în Nichifor Tănase, Constantin Jinga (coord.), </a:t>
            </a:r>
            <a:r>
              <a:rPr lang="ro-RO" sz="1200" i="1" dirty="0">
                <a:latin typeface="Inter" panose="020B0604020202020204" charset="0"/>
                <a:ea typeface="Inter" panose="020B0604020202020204" charset="0"/>
              </a:rPr>
              <a:t>Simpozionul de educație și spiritualitate ortodoxă „Polis și Paideia”</a:t>
            </a:r>
            <a:r>
              <a:rPr lang="ro-RO" sz="1200" dirty="0">
                <a:latin typeface="Inter" panose="020B0604020202020204" charset="0"/>
                <a:ea typeface="Inter" panose="020B0604020202020204" charset="0"/>
              </a:rPr>
              <a:t>, București, Editura Academiei Române, 2021, p. 81-96.</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Historia Monachorum in Aegypto: text, context și subtext</a:t>
            </a:r>
            <a:r>
              <a:rPr lang="ro-RO" sz="1200" dirty="0">
                <a:latin typeface="Inter" panose="020B0604020202020204" charset="0"/>
                <a:ea typeface="Inter" panose="020B0604020202020204" charset="0"/>
              </a:rPr>
              <a:t>, în </a:t>
            </a:r>
            <a:r>
              <a:rPr lang="ro-RO" sz="1200" i="1" dirty="0">
                <a:latin typeface="Inter" panose="020B0604020202020204" charset="0"/>
                <a:ea typeface="Inter" panose="020B0604020202020204" charset="0"/>
              </a:rPr>
              <a:t>Istorisire despre viețile monahilor din Egipt</a:t>
            </a:r>
            <a:r>
              <a:rPr lang="ro-RO" sz="1200" dirty="0">
                <a:latin typeface="Inter" panose="020B0604020202020204" charset="0"/>
                <a:ea typeface="Inter" panose="020B0604020202020204" charset="0"/>
              </a:rPr>
              <a:t>, trad. din lb. greacă veche de Gheorghe Ovidiu Sferlea, ediție îngrijită, studiu introductiv, note, glosar și bibliografie de Daniel Lemeni, Iași, Editura Doxologia, 2021, p. 11-81.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Relaţiile româno-germane în prima jumătate a anului 1932, reflectate în paginile cotidianului Vestul din Timişoara</a:t>
            </a:r>
            <a:r>
              <a:rPr lang="ro-RO" sz="1200" dirty="0">
                <a:latin typeface="Inter" panose="020B0604020202020204" charset="0"/>
                <a:ea typeface="Inter" panose="020B0604020202020204" charset="0"/>
              </a:rPr>
              <a:t> (în colaborare cu Leonard-Denis Păuşan-Barna), în vol. </a:t>
            </a:r>
            <a:r>
              <a:rPr lang="ro-RO" sz="1200" i="1" dirty="0">
                <a:latin typeface="Inter" panose="020B0604020202020204" charset="0"/>
                <a:ea typeface="Inter" panose="020B0604020202020204" charset="0"/>
              </a:rPr>
              <a:t>Restituiri bănăţene</a:t>
            </a:r>
            <a:r>
              <a:rPr lang="ro-RO" sz="1200" dirty="0">
                <a:latin typeface="Inter" panose="020B0604020202020204" charset="0"/>
                <a:ea typeface="Inter" panose="020B0604020202020204" charset="0"/>
              </a:rPr>
              <a:t>, editat de Societatea de Ştiinţe Istorice din România-Filiala Lugoj; coordonatori volum: prof. dr. Dumitru Tomoni, prof. Horaţiu Suciu; IX, Timişoara, Ed. Eurostampa, 2021, p. 254-273.</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Dostoievski și literatura testimonială</a:t>
            </a:r>
            <a:r>
              <a:rPr lang="ro-RO" sz="1200" dirty="0">
                <a:latin typeface="Inter" panose="020B0604020202020204" charset="0"/>
                <a:ea typeface="Inter" panose="020B0604020202020204" charset="0"/>
              </a:rPr>
              <a:t>, în Camelia Dinu (ed.), </a:t>
            </a:r>
            <a:r>
              <a:rPr lang="ro-RO" sz="1200" i="1" dirty="0">
                <a:latin typeface="Inter" panose="020B0604020202020204" charset="0"/>
                <a:ea typeface="Inter" panose="020B0604020202020204" charset="0"/>
              </a:rPr>
              <a:t>Recitindu-l pe Dostoievski. 200 de ani de la naștere</a:t>
            </a:r>
            <a:r>
              <a:rPr lang="ro-RO" sz="1200" dirty="0">
                <a:latin typeface="Inter" panose="020B0604020202020204" charset="0"/>
                <a:ea typeface="Inter" panose="020B0604020202020204" charset="0"/>
              </a:rPr>
              <a:t>, Editura Litera, 2021, p. 105-123.</a:t>
            </a:r>
            <a:endParaRPr lang="en-US" sz="1200" spc="22" dirty="0">
              <a:solidFill>
                <a:srgbClr val="000000"/>
              </a:solidFill>
              <a:latin typeface="Inter" panose="020B0604020202020204" charset="0"/>
              <a:ea typeface="Inter" panose="020B0604020202020204" charset="0"/>
            </a:endParaRPr>
          </a:p>
        </p:txBody>
      </p:sp>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23777" y="4481657"/>
            <a:ext cx="779232" cy="712643"/>
          </a:xfrm>
          <a:prstGeom prst="rect">
            <a:avLst/>
          </a:prstGeom>
        </p:spPr>
      </p:pic>
      <p:sp>
        <p:nvSpPr>
          <p:cNvPr id="8" name="TextBox 8"/>
          <p:cNvSpPr txBox="1"/>
          <p:nvPr/>
        </p:nvSpPr>
        <p:spPr>
          <a:xfrm>
            <a:off x="724755" y="795638"/>
            <a:ext cx="6275642" cy="456632"/>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IV. CAPITOLE DE CĂRŢI </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18</a:t>
            </a:r>
            <a:endParaRPr lang="en-US" sz="1103" spc="22" dirty="0">
              <a:solidFill>
                <a:srgbClr val="164F84"/>
              </a:solidFill>
              <a:latin typeface="Inter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94584" y="2330856"/>
            <a:ext cx="737058" cy="641911"/>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732612"/>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a:pPr>
            <a:r>
              <a:rPr lang="en-US" sz="1200" b="1" dirty="0" err="1">
                <a:latin typeface="Inter" panose="020B0604020202020204" charset="0"/>
                <a:ea typeface="Inter" panose="020B0604020202020204" charset="0"/>
              </a:rPr>
              <a:t>Claudiu</a:t>
            </a:r>
            <a:r>
              <a:rPr lang="en-US" sz="1200" b="1" dirty="0">
                <a:latin typeface="Inter" panose="020B0604020202020204" charset="0"/>
                <a:ea typeface="Inter" panose="020B0604020202020204" charset="0"/>
              </a:rPr>
              <a:t> T. </a:t>
            </a:r>
            <a:r>
              <a:rPr lang="en-US" sz="1200" b="1" dirty="0" err="1">
                <a:latin typeface="Inter" panose="020B0604020202020204" charset="0"/>
                <a:ea typeface="Inter" panose="020B0604020202020204" charset="0"/>
              </a:rPr>
              <a:t>Arie</a:t>
            </a:r>
            <a:r>
              <a:rPr lang="ro-RO" sz="1200" b="1" dirty="0">
                <a:latin typeface="Inter" panose="020B0604020202020204" charset="0"/>
                <a:ea typeface="Inter" panose="020B0604020202020204" charset="0"/>
              </a:rPr>
              <a:t>șan</a:t>
            </a:r>
            <a:r>
              <a:rPr lang="ro-RO" sz="1200" dirty="0">
                <a:latin typeface="Inter" panose="020B0604020202020204" charset="0"/>
                <a:ea typeface="Inter" panose="020B0604020202020204" charset="0"/>
              </a:rPr>
              <a:t>, recezie la Gilbert Keith Chesterton, </a:t>
            </a:r>
            <a:r>
              <a:rPr lang="ro-RO" sz="1200" i="1" dirty="0">
                <a:latin typeface="Inter" panose="020B0604020202020204" charset="0"/>
                <a:ea typeface="Inter" panose="020B0604020202020204" charset="0"/>
              </a:rPr>
              <a:t>Ereticii</a:t>
            </a:r>
            <a:r>
              <a:rPr lang="ro-RO" sz="1200" dirty="0">
                <a:latin typeface="Inter" panose="020B0604020202020204" charset="0"/>
                <a:ea typeface="Inter" panose="020B0604020202020204" charset="0"/>
              </a:rPr>
              <a:t>, Traducere din engleză și note de Cristian Ispir, Editura Humanitas, București, 2018, 237 p.</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10.35923/AUTFil.59.23, p. 262-264, disponibil online la </a:t>
            </a:r>
            <a:r>
              <a:rPr lang="ro-RO" sz="1200" u="sng" dirty="0">
                <a:latin typeface="Inter" panose="020B0604020202020204" charset="0"/>
                <a:ea typeface="Inter" panose="020B0604020202020204" charset="0"/>
                <a:hlinkClick r:id="rId4"/>
              </a:rPr>
              <a:t>https://analefilologie.uvt.ro/wp-content/uploads/2022/01/19_Reviews.pdf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Zen Master’s Comics: Self-Awareness and Popular Culture in Glen David Gold’s I Will Be Complete</a:t>
            </a:r>
            <a:r>
              <a:rPr lang="en-US"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vol. XXVII,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Diacritic, 2021, ISSN 1224-3086, p. 19-26,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https://litere.uvt.ro/publicatii/BAS/pdf/no/bas_2021_articles/019-26_art02.pdf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Clarivate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Analytics</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EBSCO, ERIH PLUS</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en-US" sz="1200" b="1" dirty="0">
                <a:latin typeface="Inter" panose="020B0604020202020204" charset="0"/>
                <a:ea typeface="Inter" panose="020B0604020202020204" charset="0"/>
              </a:rPr>
              <a:t>Adina </a:t>
            </a:r>
            <a:r>
              <a:rPr lang="en-US" sz="1200" b="1" dirty="0" err="1">
                <a:latin typeface="Inter" panose="020B0604020202020204" charset="0"/>
                <a:ea typeface="Inter" panose="020B0604020202020204" charset="0"/>
              </a:rPr>
              <a:t>Chirilă</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Profesorul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Vasile</a:t>
            </a:r>
            <a:r>
              <a:rPr lang="en-US" sz="1200" i="1" dirty="0">
                <a:latin typeface="Inter" panose="020B0604020202020204" charset="0"/>
                <a:ea typeface="Inter" panose="020B0604020202020204" charset="0"/>
              </a:rPr>
              <a:t> D. </a:t>
            </a:r>
            <a:r>
              <a:rPr lang="en-US" sz="1200" i="1" dirty="0" err="1">
                <a:latin typeface="Inter" panose="020B0604020202020204" charset="0"/>
                <a:ea typeface="Inter" panose="020B0604020202020204" charset="0"/>
              </a:rPr>
              <a:t>Țâra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59/2021, p. 231-234,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https://analefilologie.uvt.ro/wp-content/uploads/2022/01/17_Chirila_A.pdf</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ERIH PLUS, MLA, CEEOL, EBSCO</a:t>
            </a:r>
            <a:r>
              <a:rPr lang="en-US" sz="1200" dirty="0">
                <a:latin typeface="Inter" panose="020B0604020202020204" charset="0"/>
                <a:ea typeface="Inter" panose="020B0604020202020204" charset="0"/>
              </a:rPr>
              <a:t>).</a:t>
            </a:r>
          </a:p>
          <a:p>
            <a:pPr lvl="0" indent="269875" algn="just">
              <a:lnSpc>
                <a:spcPts val="1540"/>
              </a:lnSpc>
              <a:buFont typeface="+mj-lt"/>
              <a:buAutoNum type="arabicPeriod"/>
            </a:pPr>
            <a:r>
              <a:rPr lang="en-US" sz="1200" b="1" dirty="0">
                <a:latin typeface="Inter" panose="020B0604020202020204" charset="0"/>
                <a:ea typeface="Inter" panose="020B0604020202020204" charset="0"/>
              </a:rPr>
              <a:t>Adina </a:t>
            </a:r>
            <a:r>
              <a:rPr lang="en-US" sz="1200" b="1" dirty="0" err="1">
                <a:latin typeface="Inter" panose="020B0604020202020204" charset="0"/>
                <a:ea typeface="Inter" panose="020B0604020202020204" charset="0"/>
              </a:rPr>
              <a:t>Chirilă</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Revizuire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tipografică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opțiune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lingvistică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b="1" i="1" dirty="0" err="1">
                <a:latin typeface="Inter" panose="020B0604020202020204" charset="0"/>
                <a:ea typeface="Inter" panose="020B0604020202020204" charset="0"/>
              </a:rPr>
              <a:t>Evanghelia</a:t>
            </a:r>
            <a:r>
              <a:rPr lang="en-US" sz="1200" i="1" dirty="0">
                <a:latin typeface="Inter" panose="020B0604020202020204" charset="0"/>
                <a:ea typeface="Inter" panose="020B0604020202020204" charset="0"/>
              </a:rPr>
              <a:t> de la </a:t>
            </a:r>
            <a:r>
              <a:rPr lang="en-US" sz="1200" i="1" dirty="0" err="1">
                <a:latin typeface="Inter" panose="020B0604020202020204" charset="0"/>
                <a:ea typeface="Inter" panose="020B0604020202020204" charset="0"/>
              </a:rPr>
              <a:t>Snagov</a:t>
            </a:r>
            <a:r>
              <a:rPr lang="en-US" sz="1200" i="1" dirty="0">
                <a:latin typeface="Inter" panose="020B0604020202020204" charset="0"/>
                <a:ea typeface="Inter" panose="020B0604020202020204" charset="0"/>
              </a:rPr>
              <a:t>, 1697</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Diacronia</a:t>
            </a:r>
            <a:r>
              <a:rPr lang="en-US" sz="1200" dirty="0">
                <a:latin typeface="Inter" panose="020B0604020202020204" charset="0"/>
                <a:ea typeface="Inter" panose="020B0604020202020204" charset="0"/>
              </a:rPr>
              <a:t>”, VII (2021), 1(13), p. 1-10 (cu Roxana </a:t>
            </a:r>
            <a:r>
              <a:rPr lang="en-US" sz="1200" dirty="0" err="1">
                <a:latin typeface="Inter" panose="020B0604020202020204" charset="0"/>
                <a:ea typeface="Inter" panose="020B0604020202020204" charset="0"/>
              </a:rPr>
              <a:t>Vieru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https://doi.org/10.17684/i13A178ro; </a:t>
            </a:r>
            <a:r>
              <a:rPr lang="en-US" sz="1200" u="sng" dirty="0">
                <a:latin typeface="Inter" panose="020B0604020202020204" charset="0"/>
                <a:ea typeface="Inter" panose="020B0604020202020204" charset="0"/>
                <a:hlinkClick r:id="rId6"/>
              </a:rPr>
              <a:t>https://doi.org/10.17684/i13A178en</a:t>
            </a:r>
            <a:r>
              <a:rPr lang="en-US" sz="1200" dirty="0">
                <a:latin typeface="Inter" panose="020B0604020202020204" charset="0"/>
                <a:ea typeface="Inter" panose="020B0604020202020204" charset="0"/>
              </a:rPr>
              <a:t> (EBSCOhost, ERIH PLUS, CEEOL, </a:t>
            </a:r>
            <a:r>
              <a:rPr lang="en-US" sz="1200" dirty="0" err="1">
                <a:latin typeface="Inter" panose="020B0604020202020204" charset="0"/>
                <a:ea typeface="Inter" panose="020B0604020202020204" charset="0"/>
              </a:rPr>
              <a:t>UlrichsWes</a:t>
            </a:r>
            <a:r>
              <a:rPr lang="en-US" sz="1200" dirty="0">
                <a:latin typeface="Inter" panose="020B0604020202020204" charset="0"/>
                <a:ea typeface="Inter" panose="020B0604020202020204" charset="0"/>
              </a:rPr>
              <a:t>, ProQuest, DOAJ, MLA).</a:t>
            </a:r>
          </a:p>
          <a:p>
            <a:pPr lvl="0" indent="269875" algn="just">
              <a:lnSpc>
                <a:spcPts val="1540"/>
              </a:lnSpc>
              <a:buFont typeface="+mj-lt"/>
              <a:buAutoNum type="arabicPeriod"/>
            </a:pPr>
            <a:r>
              <a:rPr lang="en-US" sz="1200" b="1" dirty="0">
                <a:latin typeface="Inter" panose="020B0604020202020204" charset="0"/>
                <a:ea typeface="Inter" panose="020B0604020202020204" charset="0"/>
              </a:rPr>
              <a:t>Adina </a:t>
            </a:r>
            <a:r>
              <a:rPr lang="en-US" sz="1200" b="1" dirty="0" err="1">
                <a:latin typeface="Inter" panose="020B0604020202020204" charset="0"/>
                <a:ea typeface="Inter" panose="020B0604020202020204" charset="0"/>
              </a:rPr>
              <a:t>Chirilă</a:t>
            </a:r>
            <a:r>
              <a:rPr lang="en-US" sz="1200" dirty="0">
                <a:latin typeface="Inter" panose="020B0604020202020204" charset="0"/>
                <a:ea typeface="Inter" panose="020B0604020202020204" charset="0"/>
              </a:rPr>
              <a:t>, Michael </a:t>
            </a:r>
            <a:r>
              <a:rPr lang="en-US" sz="1200" dirty="0" err="1">
                <a:latin typeface="Inter" panose="020B0604020202020204" charset="0"/>
                <a:ea typeface="Inter" panose="020B0604020202020204" charset="0"/>
              </a:rPr>
              <a:t>Gazzaniga</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Aniversare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Diacronia</a:t>
            </a:r>
            <a:r>
              <a:rPr lang="en-US" sz="1200" dirty="0">
                <a:latin typeface="Inter" panose="020B0604020202020204" charset="0"/>
                <a:ea typeface="Inter" panose="020B0604020202020204" charset="0"/>
              </a:rPr>
              <a:t>”, VI (2021), 2(14), p. 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https://doi.org/10.17684/m14gaz</a:t>
            </a:r>
            <a:r>
              <a:rPr lang="en-US" sz="1200" dirty="0">
                <a:latin typeface="Inter" panose="020B0604020202020204" charset="0"/>
                <a:ea typeface="Inter" panose="020B0604020202020204" charset="0"/>
              </a:rPr>
              <a:t> (EBSCOhost, ERIH PLUS, CEEOL, </a:t>
            </a:r>
            <a:r>
              <a:rPr lang="en-US" sz="1200" dirty="0" err="1">
                <a:latin typeface="Inter" panose="020B0604020202020204" charset="0"/>
                <a:ea typeface="Inter" panose="020B0604020202020204" charset="0"/>
              </a:rPr>
              <a:t>UlrichsWes</a:t>
            </a:r>
            <a:r>
              <a:rPr lang="en-US" sz="1200" dirty="0">
                <a:latin typeface="Inter" panose="020B0604020202020204" charset="0"/>
                <a:ea typeface="Inter" panose="020B0604020202020204" charset="0"/>
              </a:rPr>
              <a:t>, ProQuest, DOAJ, MLA).</a:t>
            </a:r>
          </a:p>
          <a:p>
            <a:pPr lvl="0" indent="269875" algn="just">
              <a:lnSpc>
                <a:spcPts val="1540"/>
              </a:lnSpc>
              <a:buFont typeface="+mj-lt"/>
              <a:buAutoNum type="arabicPeriod"/>
            </a:pPr>
            <a:r>
              <a:rPr lang="en-US" sz="1200" b="1" dirty="0">
                <a:latin typeface="Inter" panose="020B0604020202020204" charset="0"/>
                <a:ea typeface="Inter" panose="020B0604020202020204" charset="0"/>
              </a:rPr>
              <a:t>Elena </a:t>
            </a:r>
            <a:r>
              <a:rPr lang="en-US" sz="1200" b="1" dirty="0" err="1">
                <a:latin typeface="Inter" panose="020B0604020202020204" charset="0"/>
                <a:ea typeface="Inter" panose="020B0604020202020204" charset="0"/>
              </a:rPr>
              <a:t>Crașovan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Oana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Fotache</a:t>
            </a:r>
            <a:r>
              <a:rPr lang="en-US" sz="1200" dirty="0">
                <a:latin typeface="Inter" panose="020B0604020202020204" charset="0"/>
                <a:ea typeface="Inter" panose="020B0604020202020204" charset="0"/>
              </a:rPr>
              <a:t>, Cosmin </a:t>
            </a:r>
            <a:r>
              <a:rPr lang="en-US" sz="1200" dirty="0" err="1">
                <a:latin typeface="Inter" panose="020B0604020202020204" charset="0"/>
                <a:ea typeface="Inter" panose="020B0604020202020204" charset="0"/>
              </a:rPr>
              <a:t>Ciotloș</a:t>
            </a:r>
            <a:r>
              <a:rPr lang="en-US" sz="1200" dirty="0">
                <a:latin typeface="Inter" panose="020B0604020202020204" charset="0"/>
                <a:ea typeface="Inter" panose="020B0604020202020204" charset="0"/>
              </a:rPr>
              <a:t> (eds.), </a:t>
            </a:r>
            <a:r>
              <a:rPr lang="en-US" sz="1200" i="1" dirty="0" err="1">
                <a:latin typeface="Inter" panose="020B0604020202020204" charset="0"/>
                <a:ea typeface="Inter" panose="020B0604020202020204" charset="0"/>
              </a:rPr>
              <a:t>Harta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legenda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Mircea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Cărtărescu</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22 de </a:t>
            </a:r>
            <a:r>
              <a:rPr lang="en-US" sz="1200" i="1" dirty="0" err="1">
                <a:latin typeface="Inter" panose="020B0604020202020204" charset="0"/>
                <a:ea typeface="Inter" panose="020B0604020202020204" charset="0"/>
              </a:rPr>
              <a:t>lecturi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București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Muzeul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Române</a:t>
            </a:r>
            <a:r>
              <a:rPr lang="en-US" sz="1200" dirty="0">
                <a:latin typeface="Inter" panose="020B0604020202020204" charset="0"/>
                <a:ea typeface="Inter" panose="020B0604020202020204" charset="0"/>
              </a:rPr>
              <a:t>, 2020,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Romània</a:t>
            </a:r>
            <a:r>
              <a:rPr lang="en-US" sz="1200" dirty="0">
                <a:latin typeface="Inter" panose="020B0604020202020204" charset="0"/>
                <a:ea typeface="Inter" panose="020B0604020202020204" charset="0"/>
              </a:rPr>
              <a:t> Orientale”,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34/2021, p. 299-302, ISSN 1121-4015.</a:t>
            </a:r>
          </a:p>
          <a:p>
            <a:pPr lvl="0" indent="269875" algn="just">
              <a:lnSpc>
                <a:spcPts val="1540"/>
              </a:lnSpc>
              <a:buFont typeface="+mj-lt"/>
              <a:buAutoNum type="arabicPeriod"/>
            </a:pPr>
            <a:r>
              <a:rPr lang="en-US" sz="1200" b="1" dirty="0" err="1">
                <a:latin typeface="Inter" panose="020B0604020202020204" charset="0"/>
                <a:ea typeface="Inter" panose="020B0604020202020204" charset="0"/>
              </a:rPr>
              <a:t>Pompiliu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Crăciunescu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O </a:t>
            </a:r>
            <a:r>
              <a:rPr lang="en-US" sz="1200" i="1" dirty="0" err="1">
                <a:latin typeface="Inter" panose="020B0604020202020204" charset="0"/>
                <a:ea typeface="Inter" panose="020B0604020202020204" charset="0"/>
              </a:rPr>
              <a:t>victimă</a:t>
            </a:r>
            <a:r>
              <a:rPr lang="en-US" sz="1200" i="1" dirty="0">
                <a:latin typeface="Inter" panose="020B0604020202020204" charset="0"/>
                <a:ea typeface="Inter" panose="020B0604020202020204" charset="0"/>
              </a:rPr>
              <a:t> a </a:t>
            </a:r>
            <a:r>
              <a:rPr lang="en-US" sz="1200" i="1" dirty="0" err="1">
                <a:latin typeface="Inter" panose="020B0604020202020204" charset="0"/>
                <a:ea typeface="Inter" panose="020B0604020202020204" charset="0"/>
              </a:rPr>
              <a:t>corectitudinii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politice</a:t>
            </a:r>
            <a:r>
              <a:rPr lang="en-US" sz="1200" i="1" dirty="0">
                <a:latin typeface="Inter" panose="020B0604020202020204" charset="0"/>
                <a:ea typeface="Inter" panose="020B0604020202020204" charset="0"/>
              </a:rPr>
              <a:t> ante </a:t>
            </a:r>
            <a:r>
              <a:rPr lang="en-US" sz="1200" i="1" dirty="0" err="1">
                <a:latin typeface="Inter" panose="020B0604020202020204" charset="0"/>
                <a:ea typeface="Inter" panose="020B0604020202020204" charset="0"/>
              </a:rPr>
              <a:t>litteram</a:t>
            </a:r>
            <a:r>
              <a:rPr lang="en-US" sz="1200" i="1" dirty="0">
                <a:latin typeface="Inter" panose="020B0604020202020204" charset="0"/>
                <a:ea typeface="Inter" panose="020B0604020202020204" charset="0"/>
              </a:rPr>
              <a:t>: Aron </a:t>
            </a:r>
            <a:r>
              <a:rPr lang="en-US" sz="1200" i="1" dirty="0" err="1">
                <a:latin typeface="Inter" panose="020B0604020202020204" charset="0"/>
                <a:ea typeface="Inter" panose="020B0604020202020204" charset="0"/>
              </a:rPr>
              <a:t>Densușianu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Philologica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Jassyensia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anul</a:t>
            </a:r>
            <a:r>
              <a:rPr lang="en-US" sz="1200" dirty="0">
                <a:latin typeface="Inter" panose="020B0604020202020204" charset="0"/>
                <a:ea typeface="Inter" panose="020B0604020202020204" charset="0"/>
              </a:rPr>
              <a:t> XVII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 (33), p. 69-80, ISSN online 2247-8353,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8"/>
              </a:rPr>
              <a:t>https://www.philologica-jassyensia.ro/upload/XVII_1_Craciunescu.pdf</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Clarivate</a:t>
            </a:r>
            <a:r>
              <a:rPr lang="en-US" sz="1200" dirty="0">
                <a:latin typeface="Inter" panose="020B0604020202020204" charset="0"/>
                <a:ea typeface="Inter" panose="020B0604020202020204" charset="0"/>
              </a:rPr>
              <a:t> Analytics-ESCI, EBSCO, ERIH+, CNCS A).</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en-US" sz="1103" spc="22" dirty="0">
                <a:solidFill>
                  <a:srgbClr val="164F84"/>
                </a:solidFill>
                <a:latin typeface="Inter Bold"/>
              </a:rPr>
              <a:t>1</a:t>
            </a:r>
            <a:r>
              <a:rPr lang="ro-RO" sz="1103" spc="22" dirty="0">
                <a:solidFill>
                  <a:srgbClr val="164F84"/>
                </a:solidFill>
                <a:latin typeface="Inter Bold"/>
              </a:rPr>
              <a:t>9</a:t>
            </a:r>
            <a:endParaRPr lang="en-US" sz="1103" spc="22" dirty="0">
              <a:solidFill>
                <a:srgbClr val="164F84"/>
              </a:solidFill>
              <a:latin typeface="Inter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4F8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9901"/>
          <a:stretch>
            <a:fillRect/>
          </a:stretch>
        </p:blipFill>
        <p:spPr>
          <a:xfrm rot="-10800000">
            <a:off x="0" y="-10206"/>
            <a:ext cx="7560000" cy="3746163"/>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4170383774"/>
              </p:ext>
            </p:extLst>
          </p:nvPr>
        </p:nvGraphicFramePr>
        <p:xfrm>
          <a:off x="756000" y="5730712"/>
          <a:ext cx="6048000" cy="4708070"/>
        </p:xfrm>
        <a:graphic>
          <a:graphicData uri="http://schemas.openxmlformats.org/drawingml/2006/table">
            <a:tbl>
              <a:tblPr/>
              <a:tblGrid>
                <a:gridCol w="5332124">
                  <a:extLst>
                    <a:ext uri="{9D8B030D-6E8A-4147-A177-3AD203B41FA5}">
                      <a16:colId xmlns:a16="http://schemas.microsoft.com/office/drawing/2014/main" val="20000"/>
                    </a:ext>
                  </a:extLst>
                </a:gridCol>
                <a:gridCol w="715876">
                  <a:extLst>
                    <a:ext uri="{9D8B030D-6E8A-4147-A177-3AD203B41FA5}">
                      <a16:colId xmlns:a16="http://schemas.microsoft.com/office/drawing/2014/main" val="20001"/>
                    </a:ext>
                  </a:extLst>
                </a:gridCol>
              </a:tblGrid>
              <a:tr h="716725">
                <a:tc>
                  <a:txBody>
                    <a:bodyPr/>
                    <a:lstStyle/>
                    <a:p>
                      <a:pPr algn="l">
                        <a:defRPr/>
                      </a:pPr>
                      <a:r>
                        <a:rPr lang="en-US" dirty="0">
                          <a:solidFill>
                            <a:srgbClr val="FFFFFF"/>
                          </a:solidFill>
                          <a:latin typeface="Inter Bold"/>
                        </a:rPr>
                        <a:t>I. </a:t>
                      </a:r>
                      <a:r>
                        <a:rPr lang="en-US" dirty="0" err="1">
                          <a:solidFill>
                            <a:srgbClr val="FFFFFF"/>
                          </a:solidFill>
                          <a:latin typeface="Inter Bold"/>
                        </a:rPr>
                        <a:t>Organizarea</a:t>
                      </a:r>
                      <a:r>
                        <a:rPr lang="en-US" dirty="0">
                          <a:solidFill>
                            <a:srgbClr val="FFFFFF"/>
                          </a:solidFill>
                          <a:latin typeface="Inter Bold"/>
                        </a:rPr>
                        <a:t> de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simpozioane</a:t>
                      </a:r>
                      <a:r>
                        <a:rPr lang="en-US" dirty="0">
                          <a:solidFill>
                            <a:srgbClr val="FFFFFF"/>
                          </a:solidFill>
                          <a:latin typeface="Inter Bold"/>
                        </a:rPr>
                        <a:t>, </a:t>
                      </a:r>
                      <a:r>
                        <a:rPr lang="en-US" dirty="0" err="1">
                          <a:solidFill>
                            <a:srgbClr val="FFFFFF"/>
                          </a:solidFill>
                          <a:latin typeface="Inter Bold"/>
                        </a:rPr>
                        <a:t>colocvii</a:t>
                      </a:r>
                      <a:r>
                        <a:rPr lang="en-US" dirty="0">
                          <a:solidFill>
                            <a:srgbClr val="FFFFFF"/>
                          </a:solidFill>
                          <a:latin typeface="Inter Bold"/>
                        </a:rPr>
                        <a:t>, </a:t>
                      </a:r>
                      <a:r>
                        <a:rPr lang="en-US" dirty="0" err="1">
                          <a:solidFill>
                            <a:srgbClr val="FFFFFF"/>
                          </a:solidFill>
                          <a:latin typeface="Inter Bold"/>
                        </a:rPr>
                        <a:t>mese</a:t>
                      </a:r>
                      <a:r>
                        <a:rPr lang="en-US" dirty="0">
                          <a:solidFill>
                            <a:srgbClr val="FFFFFF"/>
                          </a:solidFill>
                          <a:latin typeface="Inter Bold"/>
                        </a:rPr>
                        <a:t> </a:t>
                      </a:r>
                      <a:r>
                        <a:rPr lang="en-US" dirty="0" err="1">
                          <a:solidFill>
                            <a:srgbClr val="FFFFFF"/>
                          </a:solidFill>
                          <a:latin typeface="Inter Bold"/>
                        </a:rPr>
                        <a:t>rotunde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2A3652"/>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en-US">
                          <a:solidFill>
                            <a:srgbClr val="FFFFFF"/>
                          </a:solidFill>
                          <a:latin typeface="Inter Bold"/>
                        </a:rPr>
                        <a:t>3</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2A3652"/>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0"/>
                  </a:ext>
                </a:extLst>
              </a:tr>
              <a:tr h="716725">
                <a:tc>
                  <a:txBody>
                    <a:bodyPr/>
                    <a:lstStyle/>
                    <a:p>
                      <a:pPr algn="l">
                        <a:defRPr/>
                      </a:pPr>
                      <a:r>
                        <a:rPr lang="ro-RO" dirty="0">
                          <a:solidFill>
                            <a:srgbClr val="FFFFFF"/>
                          </a:solidFill>
                          <a:latin typeface="Inter Bold"/>
                        </a:rPr>
                        <a:t>II. </a:t>
                      </a:r>
                      <a:r>
                        <a:rPr lang="en-US" dirty="0" err="1">
                          <a:solidFill>
                            <a:srgbClr val="FFFFFF"/>
                          </a:solidFill>
                          <a:latin typeface="Inter Bold"/>
                        </a:rPr>
                        <a:t>Participări</a:t>
                      </a:r>
                      <a:r>
                        <a:rPr lang="en-US" dirty="0">
                          <a:solidFill>
                            <a:srgbClr val="FFFFFF"/>
                          </a:solidFill>
                          <a:latin typeface="Inter Bold"/>
                        </a:rPr>
                        <a:t> la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simpozioane</a:t>
                      </a:r>
                      <a:r>
                        <a:rPr lang="en-US" dirty="0">
                          <a:solidFill>
                            <a:srgbClr val="FFFFFF"/>
                          </a:solidFill>
                          <a:latin typeface="Inter Bold"/>
                        </a:rPr>
                        <a:t>, </a:t>
                      </a:r>
                      <a:r>
                        <a:rPr lang="en-US" dirty="0" err="1">
                          <a:solidFill>
                            <a:srgbClr val="FFFFFF"/>
                          </a:solidFill>
                          <a:latin typeface="Inter Bold"/>
                        </a:rPr>
                        <a:t>colocvii</a:t>
                      </a:r>
                      <a:r>
                        <a:rPr lang="en-US" dirty="0">
                          <a:solidFill>
                            <a:srgbClr val="FFFFFF"/>
                          </a:solidFill>
                          <a:latin typeface="Inter Bold"/>
                        </a:rPr>
                        <a:t> </a:t>
                      </a:r>
                      <a:r>
                        <a:rPr lang="en-US" dirty="0" err="1">
                          <a:solidFill>
                            <a:srgbClr val="FFFFFF"/>
                          </a:solidFill>
                          <a:latin typeface="Inter Bold"/>
                        </a:rPr>
                        <a:t>naționale</a:t>
                      </a:r>
                      <a:r>
                        <a:rPr lang="en-US" dirty="0">
                          <a:solidFill>
                            <a:srgbClr val="FFFFFF"/>
                          </a:solidFill>
                          <a:latin typeface="Inter Bold"/>
                        </a:rPr>
                        <a:t> </a:t>
                      </a:r>
                      <a:r>
                        <a:rPr lang="en-US" dirty="0" err="1">
                          <a:solidFill>
                            <a:srgbClr val="FFFFFF"/>
                          </a:solidFill>
                          <a:latin typeface="Inter Bold"/>
                        </a:rPr>
                        <a:t>și</a:t>
                      </a:r>
                      <a:r>
                        <a:rPr lang="en-US" dirty="0">
                          <a:solidFill>
                            <a:srgbClr val="FFFFFF"/>
                          </a:solidFill>
                          <a:latin typeface="Inter Bold"/>
                        </a:rPr>
                        <a:t> </a:t>
                      </a:r>
                      <a:r>
                        <a:rPr lang="en-US" dirty="0" err="1">
                          <a:solidFill>
                            <a:srgbClr val="FFFFFF"/>
                          </a:solidFill>
                          <a:latin typeface="Inter Bold"/>
                        </a:rPr>
                        <a:t>internaționale</a:t>
                      </a:r>
                      <a:r>
                        <a:rPr lang="en-US" dirty="0">
                          <a:solidFill>
                            <a:srgbClr val="FFFFFF"/>
                          </a:solidFill>
                          <a:latin typeface="Inter Bold"/>
                        </a:rPr>
                        <a:t>, </a:t>
                      </a:r>
                      <a:r>
                        <a:rPr lang="en-US" dirty="0" err="1">
                          <a:solidFill>
                            <a:srgbClr val="FFFFFF"/>
                          </a:solidFill>
                          <a:latin typeface="Inter Bold"/>
                        </a:rPr>
                        <a:t>prelegeri</a:t>
                      </a:r>
                      <a:r>
                        <a:rPr lang="en-US" dirty="0">
                          <a:solidFill>
                            <a:srgbClr val="FFFFFF"/>
                          </a:solidFill>
                          <a:latin typeface="Inter Bold"/>
                        </a:rPr>
                        <a:t> </a:t>
                      </a:r>
                      <a:r>
                        <a:rPr lang="en-US" dirty="0" err="1">
                          <a:solidFill>
                            <a:srgbClr val="FFFFFF"/>
                          </a:solidFill>
                          <a:latin typeface="Inter Bold"/>
                        </a:rPr>
                        <a:t>și</a:t>
                      </a:r>
                      <a:r>
                        <a:rPr lang="en-US" dirty="0">
                          <a:solidFill>
                            <a:srgbClr val="FFFFFF"/>
                          </a:solidFill>
                          <a:latin typeface="Inter Bold"/>
                        </a:rPr>
                        <a:t> </a:t>
                      </a:r>
                      <a:r>
                        <a:rPr lang="en-US" dirty="0" err="1">
                          <a:solidFill>
                            <a:srgbClr val="FFFFFF"/>
                          </a:solidFill>
                          <a:latin typeface="Inter Bold"/>
                        </a:rPr>
                        <a:t>conferințe</a:t>
                      </a:r>
                      <a:r>
                        <a:rPr lang="en-US" dirty="0">
                          <a:solidFill>
                            <a:srgbClr val="FFFFFF"/>
                          </a:solidFill>
                          <a:latin typeface="Inter Bold"/>
                        </a:rPr>
                        <a:t> </a:t>
                      </a:r>
                      <a:r>
                        <a:rPr lang="en-US" dirty="0" err="1">
                          <a:solidFill>
                            <a:srgbClr val="FFFFFF"/>
                          </a:solidFill>
                          <a:latin typeface="Inter Bold"/>
                        </a:rPr>
                        <a:t>invitate</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en-US">
                          <a:solidFill>
                            <a:srgbClr val="FFFFFF"/>
                          </a:solidFill>
                          <a:latin typeface="Inter Bold"/>
                        </a:rPr>
                        <a:t>4</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1"/>
                  </a:ext>
                </a:extLst>
              </a:tr>
              <a:tr h="487373">
                <a:tc>
                  <a:txBody>
                    <a:bodyPr/>
                    <a:lstStyle/>
                    <a:p>
                      <a:pPr algn="l">
                        <a:defRPr/>
                      </a:pPr>
                      <a:r>
                        <a:rPr lang="en-US">
                          <a:solidFill>
                            <a:srgbClr val="FFFFFF"/>
                          </a:solidFill>
                          <a:latin typeface="Inter Bold"/>
                        </a:rPr>
                        <a:t>III. Cărți și lucrări de specialitate, ediții, traduceri</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dirty="0">
                          <a:solidFill>
                            <a:srgbClr val="FFFFFF"/>
                          </a:solidFill>
                          <a:latin typeface="Inter Bold"/>
                        </a:rPr>
                        <a:t>1</a:t>
                      </a:r>
                      <a:r>
                        <a:rPr lang="en-US" dirty="0">
                          <a:solidFill>
                            <a:srgbClr val="FFFFFF"/>
                          </a:solidFill>
                          <a:latin typeface="Inter Bold"/>
                        </a:rPr>
                        <a:t>6</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2"/>
                  </a:ext>
                </a:extLst>
              </a:tr>
              <a:tr h="487373">
                <a:tc>
                  <a:txBody>
                    <a:bodyPr/>
                    <a:lstStyle/>
                    <a:p>
                      <a:pPr algn="l">
                        <a:defRPr/>
                      </a:pPr>
                      <a:r>
                        <a:rPr lang="en-US">
                          <a:solidFill>
                            <a:srgbClr val="FFFFFF"/>
                          </a:solidFill>
                          <a:latin typeface="Inter Bold"/>
                        </a:rPr>
                        <a:t>IV. Capitole de cărți</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dirty="0">
                          <a:solidFill>
                            <a:srgbClr val="FFFFFF"/>
                          </a:solidFill>
                          <a:latin typeface="Inter Bold"/>
                        </a:rPr>
                        <a:t>18</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3"/>
                  </a:ext>
                </a:extLst>
              </a:tr>
              <a:tr h="487373">
                <a:tc>
                  <a:txBody>
                    <a:bodyPr/>
                    <a:lstStyle/>
                    <a:p>
                      <a:pPr algn="l">
                        <a:defRPr/>
                      </a:pPr>
                      <a:r>
                        <a:rPr lang="en-US">
                          <a:solidFill>
                            <a:srgbClr val="FFFFFF"/>
                          </a:solidFill>
                          <a:latin typeface="Inter Bold"/>
                        </a:rPr>
                        <a:t>V. Studii publicate în reviste de specialitate</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sz="1800" dirty="0">
                          <a:solidFill>
                            <a:srgbClr val="FFFFFF"/>
                          </a:solidFill>
                          <a:latin typeface="Inter Bold"/>
                        </a:rPr>
                        <a:t>19</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4"/>
                  </a:ext>
                </a:extLst>
              </a:tr>
              <a:tr h="487373">
                <a:tc>
                  <a:txBody>
                    <a:bodyPr/>
                    <a:lstStyle/>
                    <a:p>
                      <a:pPr algn="l">
                        <a:defRPr/>
                      </a:pPr>
                      <a:r>
                        <a:rPr lang="en-US">
                          <a:solidFill>
                            <a:srgbClr val="FFFFFF"/>
                          </a:solidFill>
                          <a:latin typeface="Inter Bold"/>
                        </a:rPr>
                        <a:t>VI. Titluri onorifice, premii, distincții</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sz="1800" dirty="0">
                          <a:solidFill>
                            <a:srgbClr val="FFFFFF"/>
                          </a:solidFill>
                          <a:latin typeface="Inter Bold"/>
                        </a:rPr>
                        <a:t>42</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5"/>
                  </a:ext>
                </a:extLst>
              </a:tr>
              <a:tr h="487373">
                <a:tc>
                  <a:txBody>
                    <a:bodyPr/>
                    <a:lstStyle/>
                    <a:p>
                      <a:pPr algn="l">
                        <a:defRPr/>
                      </a:pPr>
                      <a:r>
                        <a:rPr lang="en-US">
                          <a:solidFill>
                            <a:srgbClr val="FFFFFF"/>
                          </a:solidFill>
                          <a:latin typeface="Inter Bold"/>
                        </a:rPr>
                        <a:t>VII. Granturi științifice</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tc>
                  <a:txBody>
                    <a:bodyPr/>
                    <a:lstStyle/>
                    <a:p>
                      <a:pPr algn="l">
                        <a:defRPr/>
                      </a:pPr>
                      <a:r>
                        <a:rPr lang="ro-RO" dirty="0">
                          <a:solidFill>
                            <a:srgbClr val="FFFFFF"/>
                          </a:solidFill>
                          <a:latin typeface="Inter Bold"/>
                        </a:rPr>
                        <a:t>43</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A9D6B9"/>
                      </a:solidFill>
                      <a:prstDash val="solid"/>
                      <a:round/>
                      <a:headEnd type="none" w="med" len="med"/>
                      <a:tailEnd type="none" w="med" len="med"/>
                    </a:lnB>
                  </a:tcPr>
                </a:tc>
                <a:extLst>
                  <a:ext uri="{0D108BD9-81ED-4DB2-BD59-A6C34878D82A}">
                    <a16:rowId xmlns:a16="http://schemas.microsoft.com/office/drawing/2014/main" val="10006"/>
                  </a:ext>
                </a:extLst>
              </a:tr>
              <a:tr h="487373">
                <a:tc>
                  <a:txBody>
                    <a:bodyPr/>
                    <a:lstStyle/>
                    <a:p>
                      <a:pPr algn="l">
                        <a:defRPr/>
                      </a:pPr>
                      <a:r>
                        <a:rPr lang="en-US">
                          <a:solidFill>
                            <a:srgbClr val="FFFFFF"/>
                          </a:solidFill>
                          <a:latin typeface="Inter Bold"/>
                        </a:rPr>
                        <a:t>VIII. Alte activități</a:t>
                      </a:r>
                      <a:endParaRPr lang="en-US" sz="110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2A3652"/>
                      </a:solidFill>
                      <a:prstDash val="solid"/>
                      <a:round/>
                      <a:headEnd type="none" w="med" len="med"/>
                      <a:tailEnd type="none" w="med" len="med"/>
                    </a:lnB>
                  </a:tcPr>
                </a:tc>
                <a:tc>
                  <a:txBody>
                    <a:bodyPr/>
                    <a:lstStyle/>
                    <a:p>
                      <a:pPr algn="l">
                        <a:defRPr/>
                      </a:pPr>
                      <a:r>
                        <a:rPr lang="ro-RO" sz="1800" dirty="0">
                          <a:solidFill>
                            <a:srgbClr val="FFFFFF"/>
                          </a:solidFill>
                          <a:latin typeface="Inter Bold"/>
                        </a:rPr>
                        <a:t>47</a:t>
                      </a:r>
                      <a:endParaRPr lang="en-US" sz="1100" dirty="0"/>
                    </a:p>
                  </a:txBody>
                  <a:tcPr>
                    <a:lnL w="14287" cap="flat" cmpd="sng" algn="ctr">
                      <a:solidFill>
                        <a:srgbClr val="2A3652"/>
                      </a:solidFill>
                      <a:prstDash val="solid"/>
                      <a:round/>
                      <a:headEnd type="none" w="med" len="med"/>
                      <a:tailEnd type="none" w="med" len="med"/>
                    </a:lnL>
                    <a:lnR w="14287" cap="flat" cmpd="sng" algn="ctr">
                      <a:solidFill>
                        <a:srgbClr val="2A3652"/>
                      </a:solidFill>
                      <a:prstDash val="solid"/>
                      <a:round/>
                      <a:headEnd type="none" w="med" len="med"/>
                      <a:tailEnd type="none" w="med" len="med"/>
                    </a:lnR>
                    <a:lnT w="14287" cap="flat" cmpd="sng" algn="ctr">
                      <a:solidFill>
                        <a:srgbClr val="A9D6B9"/>
                      </a:solidFill>
                      <a:prstDash val="solid"/>
                      <a:round/>
                      <a:headEnd type="none" w="med" len="med"/>
                      <a:tailEnd type="none" w="med" len="med"/>
                    </a:lnT>
                    <a:lnB w="14287" cap="flat" cmpd="sng" algn="ctr">
                      <a:solidFill>
                        <a:srgbClr val="2A365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p:cNvSpPr txBox="1"/>
          <p:nvPr/>
        </p:nvSpPr>
        <p:spPr>
          <a:xfrm>
            <a:off x="756000" y="4719255"/>
            <a:ext cx="2925535" cy="626745"/>
          </a:xfrm>
          <a:prstGeom prst="rect">
            <a:avLst/>
          </a:prstGeom>
        </p:spPr>
        <p:txBody>
          <a:bodyPr lIns="0" tIns="0" rIns="0" bIns="0" rtlCol="0" anchor="t">
            <a:spAutoFit/>
          </a:bodyPr>
          <a:lstStyle/>
          <a:p>
            <a:pPr marL="0" lvl="0" indent="0">
              <a:lnSpc>
                <a:spcPts val="4829"/>
              </a:lnSpc>
              <a:spcBef>
                <a:spcPct val="0"/>
              </a:spcBef>
            </a:pPr>
            <a:r>
              <a:rPr lang="en-US" sz="4199" spc="-41">
                <a:solidFill>
                  <a:srgbClr val="FFFFFF"/>
                </a:solidFill>
                <a:latin typeface="Inter Bold"/>
              </a:rPr>
              <a:t>CUPRINS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94584" y="2330856"/>
            <a:ext cx="737058" cy="641911"/>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732612"/>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startAt="8"/>
            </a:pPr>
            <a:r>
              <a:rPr lang="en-US" sz="1200" b="1" dirty="0" err="1">
                <a:latin typeface="Inter" panose="020B0604020202020204" charset="0"/>
                <a:ea typeface="Inter" panose="020B0604020202020204" charset="0"/>
              </a:rPr>
              <a:t>Pompiliu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Crăciunescu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Anamorfoza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culturală</a:t>
            </a:r>
            <a:r>
              <a:rPr lang="en-US" sz="1200" i="1" dirty="0">
                <a:latin typeface="Inter" panose="020B0604020202020204" charset="0"/>
                <a:ea typeface="Inter" panose="020B0604020202020204" charset="0"/>
              </a:rPr>
              <a:t> – o „</a:t>
            </a:r>
            <a:r>
              <a:rPr lang="en-US" sz="1200" i="1" dirty="0" err="1">
                <a:latin typeface="Inter" panose="020B0604020202020204" charset="0"/>
                <a:ea typeface="Inter" panose="020B0604020202020204" charset="0"/>
              </a:rPr>
              <a:t>natură</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adaos</a:t>
            </a:r>
            <a:r>
              <a:rPr lang="en-US" sz="1200" i="1" dirty="0">
                <a:latin typeface="Inter" panose="020B0604020202020204" charset="0"/>
                <a:ea typeface="Inter" panose="020B0604020202020204" charset="0"/>
              </a:rPr>
              <a:t>” la </a:t>
            </a:r>
            <a:r>
              <a:rPr lang="en-US" sz="1200" i="1" dirty="0" err="1">
                <a:latin typeface="Inter" panose="020B0604020202020204" charset="0"/>
                <a:ea typeface="Inter" panose="020B0604020202020204" charset="0"/>
              </a:rPr>
              <a:t>vitregiile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istoriei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Annales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Universitatis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Apulensis</a:t>
            </a:r>
            <a:r>
              <a:rPr lang="en-US" sz="1200" dirty="0">
                <a:latin typeface="Inter" panose="020B0604020202020204" charset="0"/>
                <a:ea typeface="Inter" panose="020B0604020202020204" charset="0"/>
              </a:rPr>
              <a:t>. Series </a:t>
            </a:r>
            <a:r>
              <a:rPr lang="en-US" sz="1200" dirty="0" err="1">
                <a:latin typeface="Inter" panose="020B0604020202020204" charset="0"/>
                <a:ea typeface="Inter" panose="020B0604020202020204" charset="0"/>
              </a:rPr>
              <a:t>Philologica</a:t>
            </a:r>
            <a:r>
              <a:rPr lang="en-US" sz="1200" dirty="0">
                <a:latin typeface="Inter" panose="020B0604020202020204" charset="0"/>
                <a:ea typeface="Inter" panose="020B0604020202020204" charset="0"/>
              </a:rPr>
              <a:t>”, Alba Iulia,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22, issue 1/ 2021, p. 19-32. ISSN 1582-5523,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http://philologica.uab.ro/upload/38_152_02.pdf</a:t>
            </a:r>
            <a:r>
              <a:rPr lang="en-US" sz="1200" dirty="0">
                <a:latin typeface="Inter" panose="020B0604020202020204" charset="0"/>
                <a:ea typeface="Inter" panose="020B0604020202020204" charset="0"/>
              </a:rPr>
              <a:t> (EBSCO, ERIH+, CEEOL, CNCS B).</a:t>
            </a:r>
          </a:p>
          <a:p>
            <a:pPr lvl="0" indent="269875" algn="just">
              <a:lnSpc>
                <a:spcPts val="1540"/>
              </a:lnSpc>
              <a:buFont typeface="+mj-lt"/>
              <a:buAutoNum type="arabicPeriod" startAt="8"/>
            </a:pPr>
            <a:r>
              <a:rPr lang="en-US" sz="1200" b="1" dirty="0">
                <a:latin typeface="Inter" panose="020B0604020202020204" charset="0"/>
                <a:ea typeface="Inter" panose="020B0604020202020204" charset="0"/>
              </a:rPr>
              <a:t>Irina </a:t>
            </a:r>
            <a:r>
              <a:rPr lang="en-US" sz="1200" b="1" dirty="0" err="1">
                <a:latin typeface="Inter" panose="020B0604020202020204" charset="0"/>
                <a:ea typeface="Inter" panose="020B0604020202020204" charset="0"/>
              </a:rPr>
              <a:t>Dincă</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Suggestions for developing the Intercultural Communicative Competence in Teaching Romanian as a Foreign/Second Language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Studii</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știință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cultură</a:t>
            </a:r>
            <a:r>
              <a:rPr lang="en-US" sz="1200" dirty="0">
                <a:latin typeface="Inter" panose="020B0604020202020204" charset="0"/>
                <a:ea typeface="Inter" panose="020B0604020202020204" charset="0"/>
              </a:rPr>
              <a:t>”, Vol. XVII,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4,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ISSN 1841-1401 (print), 2067-5135 (online), p. 123-134,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http://www.revista-studii-uvvg.ro/files/SSC%202021/SSC%20nr%204%20-%20decembrie%202021.pdf</a:t>
            </a:r>
            <a:r>
              <a:rPr lang="en-US" sz="1200" dirty="0">
                <a:latin typeface="Inter" panose="020B0604020202020204" charset="0"/>
                <a:ea typeface="Inter" panose="020B0604020202020204" charset="0"/>
              </a:rPr>
              <a:t> (ERIH PLUS, CEEOL, DOAJ, EBSCO, WORLDCAT.ORG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INDEX COPERNICUS).</a:t>
            </a: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Dorothea Tanning’s Reimagining of the Maternal</a:t>
            </a:r>
            <a:r>
              <a:rPr lang="ro-RO" sz="1200" dirty="0">
                <a:latin typeface="Inter" panose="020B0604020202020204" charset="0"/>
                <a:ea typeface="Inter" panose="020B0604020202020204" charset="0"/>
              </a:rPr>
              <a:t>, în „Romanian Journal of English Studies”, vol. 18/2021, p. 70-75, disponibil online la </a:t>
            </a:r>
            <a:r>
              <a:rPr lang="ro-RO" sz="1200" u="sng" dirty="0">
                <a:latin typeface="Inter" panose="020B0604020202020204" charset="0"/>
                <a:ea typeface="Inter" panose="020B0604020202020204" charset="0"/>
                <a:hlinkClick r:id="rId6"/>
              </a:rPr>
              <a:t>https://sciendo.com/article/10.1515/rjes-2021-0008</a:t>
            </a:r>
            <a:r>
              <a:rPr lang="ro-RO" sz="1200" dirty="0">
                <a:latin typeface="Inter" panose="020B0604020202020204" charset="0"/>
                <a:ea typeface="Inter" panose="020B0604020202020204" charset="0"/>
              </a:rPr>
              <a:t> (EBSCO, ERIH PLUS).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Female Authority Figures in Dorothea Tanning’s Chasm: A Weekend</a:t>
            </a:r>
            <a:r>
              <a:rPr lang="ro-RO" sz="1200" dirty="0">
                <a:latin typeface="Inter" panose="020B0604020202020204" charset="0"/>
                <a:ea typeface="Inter" panose="020B0604020202020204" charset="0"/>
              </a:rPr>
              <a:t>, în „Gender Studies”, 20(1)/2021, 10.2478/genst-2022-0006, p. 75-91, disponibil online la </a:t>
            </a:r>
            <a:r>
              <a:rPr lang="ro-RO" sz="1200" u="sng" dirty="0">
                <a:latin typeface="Inter" panose="020B0604020202020204" charset="0"/>
                <a:ea typeface="Inter" panose="020B0604020202020204" charset="0"/>
                <a:hlinkClick r:id="rId7"/>
              </a:rPr>
              <a:t>https://sciendo.com/pdf/10.2478/genst-2022-0006</a:t>
            </a:r>
            <a:r>
              <a:rPr lang="ro-RO" sz="1200" dirty="0">
                <a:latin typeface="Inter" panose="020B0604020202020204" charset="0"/>
                <a:ea typeface="Inter" panose="020B0604020202020204" charset="0"/>
              </a:rPr>
              <a:t> (EBSCO, ERIH PLUS).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Individual and Collective Tragedy in Philip Roth ́s Nemesis</a:t>
            </a:r>
            <a:r>
              <a:rPr lang="ro-RO" sz="1200" dirty="0">
                <a:latin typeface="Inter" panose="020B0604020202020204" charset="0"/>
                <a:ea typeface="Inter" panose="020B0604020202020204" charset="0"/>
              </a:rPr>
              <a:t>, în „Brukenthalia. Romanian Cultural History Review”, No. 11, Brukenthal. Acta Musei XVI.5, p. 1081-1091 (EBSCO, ERIH PLUS).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Max Blecher – afinități central-europene / Max Blecher’s Central-European Affinities</a:t>
            </a:r>
            <a:r>
              <a:rPr lang="ro-RO" sz="1200" dirty="0">
                <a:latin typeface="Inter" panose="020B0604020202020204" charset="0"/>
                <a:ea typeface="Inter" panose="020B0604020202020204" charset="0"/>
              </a:rPr>
              <a:t>, în „Studia Philologia /Studia Universitatis Babeş-Bolyai”, nr 2/2021, DOI: 10.24193/subbphilo.2021.2.02, WOS:000680729200002, p. 21-32 (Clarivate Analytics, EBSCO, ERIH PLUS).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Note despre cinematograful românesc interbelic</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10.35923/AUTFil.59.13, p. 181-190, disponibil online la </a:t>
            </a:r>
            <a:r>
              <a:rPr lang="ro-RO" sz="1200" u="sng" dirty="0">
                <a:latin typeface="Inter" panose="020B0604020202020204" charset="0"/>
                <a:ea typeface="Inter" panose="020B0604020202020204" charset="0"/>
                <a:hlinkClick r:id="rId8"/>
              </a:rPr>
              <a:t>https://analefilologie.uvt.ro/wp-content/uploads/2022/01/13_Glavan_G.pdf</a:t>
            </a:r>
            <a:r>
              <a:rPr lang="ro-RO" sz="1200" dirty="0">
                <a:latin typeface="Inter" panose="020B0604020202020204" charset="0"/>
                <a:ea typeface="Inter" panose="020B0604020202020204" charset="0"/>
              </a:rPr>
              <a:t> (ERIH PLUS, MLA, CEEOL, EBSCO).</a:t>
            </a:r>
          </a:p>
          <a:p>
            <a:pPr lvl="0" indent="269875" algn="just">
              <a:lnSpc>
                <a:spcPts val="1540"/>
              </a:lnSpc>
              <a:buFont typeface="+mj-lt"/>
              <a:buAutoNum type="arabicPeriod" startAt="8"/>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Unspeakable: literature and terrorism from the gunpowder plot to 9/11</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„Critical Studies on Terrorism”, 14:3, DOI: 10.1080/17539153.2021.1921333, WOS:000647356200001, p. 380-382 (</a:t>
            </a:r>
            <a:r>
              <a:rPr lang="en-US" sz="1200" dirty="0" err="1">
                <a:latin typeface="Inter" panose="020B0604020202020204" charset="0"/>
                <a:ea typeface="Inter" panose="020B0604020202020204" charset="0"/>
              </a:rPr>
              <a:t>Clarivate</a:t>
            </a:r>
            <a:r>
              <a:rPr lang="en-US" sz="1200" dirty="0">
                <a:latin typeface="Inter" panose="020B0604020202020204" charset="0"/>
                <a:ea typeface="Inter" panose="020B0604020202020204" charset="0"/>
              </a:rPr>
              <a:t> Analytics, EBSCO, ERIH PLUS).</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20</a:t>
            </a:r>
            <a:endParaRPr lang="en-US" sz="1103" spc="22" dirty="0">
              <a:solidFill>
                <a:srgbClr val="164F84"/>
              </a:solidFill>
              <a:latin typeface="Inter Bold"/>
            </a:endParaRPr>
          </a:p>
        </p:txBody>
      </p:sp>
    </p:spTree>
    <p:extLst>
      <p:ext uri="{BB962C8B-B14F-4D97-AF65-F5344CB8AC3E}">
        <p14:creationId xmlns:p14="http://schemas.microsoft.com/office/powerpoint/2010/main" val="224125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94584" y="2330856"/>
            <a:ext cx="737058" cy="641911"/>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732612"/>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Years of the Plague. A Rereading of Philip Roth’s Nemesis</a:t>
            </a:r>
            <a:r>
              <a:rPr lang="ro-RO" sz="1200" dirty="0">
                <a:latin typeface="Inter" panose="020B0604020202020204" charset="0"/>
                <a:ea typeface="Inter" panose="020B0604020202020204" charset="0"/>
              </a:rPr>
              <a:t>, în </a:t>
            </a:r>
            <a:r>
              <a:rPr lang="fr-FR" sz="1200" dirty="0">
                <a:latin typeface="Inter" panose="020B0604020202020204" charset="0"/>
                <a:ea typeface="Inter" panose="020B0604020202020204" charset="0"/>
              </a:rPr>
              <a:t>British and American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vol. XXVII,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Diacritic, 2021, ISSN 1224-3086, </a:t>
            </a:r>
            <a:r>
              <a:rPr lang="ro-RO" sz="1200" dirty="0">
                <a:latin typeface="Inter" panose="020B0604020202020204" charset="0"/>
                <a:ea typeface="Inter" panose="020B0604020202020204" charset="0"/>
              </a:rPr>
              <a:t>WOS:000681446500017, p. 191-200 (Clarivate Analytics, EBSCO, ERIH PLUS).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Building a Topic: Food in Romanian Ethnology</a:t>
            </a:r>
            <a:r>
              <a:rPr lang="ro-RO" sz="1200" dirty="0">
                <a:latin typeface="Inter" panose="020B0604020202020204" charset="0"/>
                <a:ea typeface="Inter" panose="020B0604020202020204" charset="0"/>
              </a:rPr>
              <a:t>, în „Transylvanian Review”, vol. XXX, Supplement nr. 2, 2021, p. 32-45 (Clarivate Analytics, SCOPUS).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(colab. Cosmina Timoce-Mocanu), </a:t>
            </a:r>
            <a:r>
              <a:rPr lang="ro-RO" sz="1200" i="1" dirty="0">
                <a:latin typeface="Inter" panose="020B0604020202020204" charset="0"/>
                <a:ea typeface="Inter" panose="020B0604020202020204" charset="0"/>
              </a:rPr>
              <a:t>Multivalent Research about Food. Building the Romanian File</a:t>
            </a:r>
            <a:r>
              <a:rPr lang="ro-RO" sz="1200" dirty="0">
                <a:latin typeface="Inter" panose="020B0604020202020204" charset="0"/>
                <a:ea typeface="Inter" panose="020B0604020202020204" charset="0"/>
              </a:rPr>
              <a:t>, în „Transylvanian Review”, vol. XXX, Supplement nr. 2, 2021, p. 5-9 Clarivate Analytics, SCOPUS).</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en-US" sz="1200" b="1" dirty="0">
                <a:latin typeface="Inter" panose="020B0604020202020204" charset="0"/>
                <a:ea typeface="Inter" panose="020B0604020202020204" charset="0"/>
              </a:rPr>
              <a:t>Daniel </a:t>
            </a:r>
            <a:r>
              <a:rPr lang="en-US" sz="1200" b="1" dirty="0" err="1">
                <a:latin typeface="Inter" panose="020B0604020202020204" charset="0"/>
                <a:ea typeface="Inter" panose="020B0604020202020204" charset="0"/>
              </a:rPr>
              <a:t>Lemeni</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Bishops and Monks in Early Medieval Christianity: Conflict or/and Competition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Studia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Monastica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63, 2, 2021, p. 253-268 (</a:t>
            </a:r>
            <a:r>
              <a:rPr lang="en-US" sz="1200" dirty="0" err="1">
                <a:latin typeface="Inter" panose="020B0604020202020204" charset="0"/>
                <a:ea typeface="Inter" panose="020B0604020202020204" charset="0"/>
              </a:rPr>
              <a:t>Clarivate</a:t>
            </a:r>
            <a:r>
              <a:rPr lang="en-US" sz="1200" dirty="0">
                <a:latin typeface="Inter" panose="020B0604020202020204" charset="0"/>
                <a:ea typeface="Inter" panose="020B0604020202020204" charset="0"/>
              </a:rPr>
              <a:t> Analytics).</a:t>
            </a:r>
          </a:p>
          <a:p>
            <a:pPr lvl="0" indent="269875" algn="just">
              <a:lnSpc>
                <a:spcPts val="1540"/>
              </a:lnSpc>
              <a:buFont typeface="+mj-lt"/>
              <a:buAutoNum type="arabicPeriod" startAt="16"/>
            </a:pPr>
            <a:r>
              <a:rPr lang="en-US" sz="1200" b="1" dirty="0" err="1">
                <a:latin typeface="Inter" panose="020B0604020202020204" charset="0"/>
                <a:ea typeface="Inter" panose="020B0604020202020204" charset="0"/>
              </a:rPr>
              <a:t>Nicoleta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Mușat</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Tradiția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Câteva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observații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10.35923/AUTFil.59.14, p. 191-204, disponibil online la </a:t>
            </a:r>
            <a:r>
              <a:rPr lang="ro-RO" sz="1200" u="sng" dirty="0">
                <a:latin typeface="Inter" panose="020B0604020202020204" charset="0"/>
                <a:ea typeface="Inter" panose="020B0604020202020204" charset="0"/>
                <a:hlinkClick r:id="rId4"/>
              </a:rPr>
              <a:t>https://analefilologie.uvt.ro/wp-content/uploads/2022/01/14_Musat_N.pdf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Aspecte ale vieţii politice în judeţul Timiş-Torontal în prima jumătate a anului 1946</a:t>
            </a:r>
            <a:r>
              <a:rPr lang="ro-RO" sz="1200" dirty="0">
                <a:latin typeface="Inter" panose="020B0604020202020204" charset="0"/>
                <a:ea typeface="Inter" panose="020B0604020202020204" charset="0"/>
              </a:rPr>
              <a:t>, în „Analele Banatului”, serie nouă, Arheologie-Istorie, Timişoara, XXVII/2019 (apărut 2021), Cluj-Napoca, Ed. Mega, 2019, p. 313-327; ISSN 1221-678 X. (Scopus, World Cat).</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Aspecte privind relaţiile României cu Iugoslavia în timpul guvernării Iorga-Argetoianu (aprilie 1931-mai 1932): relaţiile culturale, şcolare, bisericeşti şi sportive</a:t>
            </a:r>
            <a:r>
              <a:rPr lang="ro-RO" sz="1200" dirty="0">
                <a:latin typeface="Inter" panose="020B0604020202020204" charset="0"/>
                <a:ea typeface="Inter" panose="020B0604020202020204" charset="0"/>
              </a:rPr>
              <a:t>, în „Analele Banatului”, serie nouă, Arheologie-Istorie, Timişoara, XXVIII/2020 (apărut 2021), Cluj-Napoca, Ed. Mega, 2020, p. 307-318; ISSN 1221-678 X. (Scopus, World Cat, CEEOL).</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Percepţia cotidianului bănăţean Vestul asupra relaţiilor diplomatice şi economice româno-iugoslave în a doua jumătate a anului 1932</a:t>
            </a:r>
            <a:r>
              <a:rPr lang="ro-RO" sz="1200" dirty="0">
                <a:latin typeface="Inter" panose="020B0604020202020204" charset="0"/>
                <a:ea typeface="Inter" panose="020B0604020202020204" charset="0"/>
              </a:rPr>
              <a:t>, în „Banatica”, Reşiţa, 31-II (2021), Cluj-Napoca, Ed. Mega, p. 481-488. (EBSCO, ERIHPLUS, CEEOL).</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6"/>
            </a:pPr>
            <a:r>
              <a:rPr lang="en-US" sz="1200" b="1" dirty="0">
                <a:latin typeface="Inter" panose="020B0604020202020204" charset="0"/>
                <a:ea typeface="Inter" panose="020B0604020202020204" charset="0"/>
              </a:rPr>
              <a:t>Nadia </a:t>
            </a:r>
            <a:r>
              <a:rPr lang="en-US" sz="1200" b="1" dirty="0" err="1">
                <a:latin typeface="Inter" panose="020B0604020202020204" charset="0"/>
                <a:ea typeface="Inter" panose="020B0604020202020204" charset="0"/>
              </a:rPr>
              <a:t>Obrocea</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Rugăciunea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Structură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univers</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discurs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10.35923/AUTFil.59.04, p. 45-62, disponibil online la </a:t>
            </a:r>
            <a:r>
              <a:rPr lang="ro-RO" sz="1200" u="sng" dirty="0">
                <a:latin typeface="Inter" panose="020B0604020202020204" charset="0"/>
                <a:ea typeface="Inter" panose="020B0604020202020204" charset="0"/>
                <a:hlinkClick r:id="rId5"/>
              </a:rPr>
              <a:t>https://analefilologie.uvt.ro/wp-content/uploads/2022/01/04_Obrocea.pdf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21</a:t>
            </a:r>
            <a:endParaRPr lang="en-US" sz="1103" spc="22" dirty="0">
              <a:solidFill>
                <a:srgbClr val="164F84"/>
              </a:solidFill>
              <a:latin typeface="Inter Bold"/>
            </a:endParaRPr>
          </a:p>
        </p:txBody>
      </p:sp>
    </p:spTree>
    <p:extLst>
      <p:ext uri="{BB962C8B-B14F-4D97-AF65-F5344CB8AC3E}">
        <p14:creationId xmlns:p14="http://schemas.microsoft.com/office/powerpoint/2010/main" val="150422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94584" y="2330856"/>
            <a:ext cx="737058" cy="641911"/>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6540252"/>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lvl="0" indent="269875" algn="just">
              <a:lnSpc>
                <a:spcPts val="1540"/>
              </a:lnSpc>
              <a:buFont typeface="+mj-lt"/>
              <a:buAutoNum type="arabicPeriod" startAt="25"/>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Radu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Lucretius. </a:t>
            </a:r>
            <a:r>
              <a:rPr lang="en-US" sz="1200" b="1" i="1" dirty="0" err="1">
                <a:latin typeface="Inter" panose="020B0604020202020204" charset="0"/>
                <a:ea typeface="Inter" panose="020B0604020202020204" charset="0"/>
              </a:rPr>
              <a:t>Despre</a:t>
            </a:r>
            <a:r>
              <a:rPr lang="en-US" sz="1200" b="1" i="1" dirty="0">
                <a:latin typeface="Inter" panose="020B0604020202020204" charset="0"/>
                <a:ea typeface="Inter" panose="020B0604020202020204" charset="0"/>
              </a:rPr>
              <a:t> </a:t>
            </a:r>
            <a:r>
              <a:rPr lang="en-US" sz="1200" b="1" i="1" dirty="0" err="1">
                <a:latin typeface="Inter" panose="020B0604020202020204" charset="0"/>
                <a:ea typeface="Inter" panose="020B0604020202020204" charset="0"/>
              </a:rPr>
              <a:t>ciuma</a:t>
            </a:r>
            <a:r>
              <a:rPr lang="en-US" sz="1200" b="1" i="1" dirty="0">
                <a:latin typeface="Inter" panose="020B0604020202020204" charset="0"/>
                <a:ea typeface="Inter" panose="020B0604020202020204" charset="0"/>
              </a:rPr>
              <a:t> din </a:t>
            </a:r>
            <a:r>
              <a:rPr lang="en-US" sz="1200" b="1" i="1" dirty="0" err="1">
                <a:latin typeface="Inter" panose="020B0604020202020204" charset="0"/>
                <a:ea typeface="Inter" panose="020B0604020202020204" charset="0"/>
              </a:rPr>
              <a:t>Atena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a:t>
            </a:r>
            <a:r>
              <a:rPr lang="fr-FR" sz="1200" dirty="0">
                <a:latin typeface="Inter" panose="020B0604020202020204" charset="0"/>
                <a:ea typeface="Inter" panose="020B0604020202020204" charset="0"/>
              </a:rPr>
              <a:t>DOI: 10.35923/AUTFil.59.07, p. 107-113, </a:t>
            </a:r>
            <a:r>
              <a:rPr lang="ro-RO" sz="1200" dirty="0">
                <a:latin typeface="Inter" panose="020B0604020202020204" charset="0"/>
                <a:ea typeface="Inter" panose="020B0604020202020204" charset="0"/>
              </a:rPr>
              <a:t>disponibil online la </a:t>
            </a:r>
            <a:r>
              <a:rPr lang="ro-RO" sz="1200" u="sng" dirty="0">
                <a:latin typeface="Inter" panose="020B0604020202020204" charset="0"/>
                <a:ea typeface="Inter" panose="020B0604020202020204" charset="0"/>
                <a:hlinkClick r:id="rId4"/>
              </a:rPr>
              <a:t>https://analefilologie.uvt.ro/wp-content/uploads/2022/01/07_Radu_G.pdf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25"/>
            </a:pPr>
            <a:r>
              <a:rPr lang="ro-RO" sz="1200" b="1" dirty="0">
                <a:latin typeface="Inter" panose="020B0604020202020204" charset="0"/>
                <a:ea typeface="Inter" panose="020B0604020202020204" charset="0"/>
              </a:rPr>
              <a:t>Vasile Rămneanţu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Aspecte privind starea de spirit a populației din județul Timiș în anul 1981</a:t>
            </a:r>
            <a:r>
              <a:rPr lang="ro-RO" sz="1200" dirty="0">
                <a:latin typeface="Inter" panose="020B0604020202020204" charset="0"/>
                <a:ea typeface="Inter" panose="020B0604020202020204" charset="0"/>
              </a:rPr>
              <a:t>, în „Banatica”, 31-2/2021, p. 545-564 (EBSCO, ERIHPLUS, CEEOL).</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25"/>
            </a:pPr>
            <a:r>
              <a:rPr lang="ro-RO" sz="1200" b="1" dirty="0">
                <a:latin typeface="Inter" panose="020B0604020202020204" charset="0"/>
                <a:ea typeface="Inter" panose="020B0604020202020204" charset="0"/>
              </a:rPr>
              <a:t>Vasile Rămneanțu</a:t>
            </a:r>
            <a:r>
              <a:rPr lang="ro-RO" sz="1200" dirty="0">
                <a:latin typeface="Inter" panose="020B0604020202020204" charset="0"/>
                <a:ea typeface="Inter" panose="020B0604020202020204" charset="0"/>
              </a:rPr>
              <a:t>, recenzie la Constantin Boştină, </a:t>
            </a:r>
            <a:r>
              <a:rPr lang="ro-RO" sz="1200" i="1" dirty="0">
                <a:latin typeface="Inter" panose="020B0604020202020204" charset="0"/>
                <a:ea typeface="Inter" panose="020B0604020202020204" charset="0"/>
              </a:rPr>
              <a:t>Am fost secretarul personal al lui Nicolae Ceauşescu. În ochiul ciclonului. Dialog cu Alice Barbu şi S.R. Stănescu</a:t>
            </a:r>
            <a:r>
              <a:rPr lang="ro-RO" sz="1200" dirty="0">
                <a:latin typeface="Inter" panose="020B0604020202020204" charset="0"/>
                <a:ea typeface="Inter" panose="020B0604020202020204" charset="0"/>
              </a:rPr>
              <a:t>, Bucureşti, Editura Evenimentul şi Capital, 2021, în „Banatica”, 31-2/2021, p. 656-659 (EBSCO, ERIHPLUS, CEEOL).</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25"/>
            </a:pPr>
            <a:r>
              <a:rPr lang="en-US" sz="1200" b="1" dirty="0">
                <a:latin typeface="Inter" panose="020B0604020202020204" charset="0"/>
                <a:ea typeface="Inter" panose="020B0604020202020204" charset="0"/>
              </a:rPr>
              <a:t>Roxana </a:t>
            </a:r>
            <a:r>
              <a:rPr lang="en-US" sz="1200" b="1" dirty="0" err="1">
                <a:latin typeface="Inter" panose="020B0604020202020204" charset="0"/>
                <a:ea typeface="Inter" panose="020B0604020202020204" charset="0"/>
              </a:rPr>
              <a:t>Rogobete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Oana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Fotache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Cosmin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Ciotloș</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Editori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Harta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legenda</a:t>
            </a:r>
            <a:r>
              <a:rPr lang="fr-FR" sz="1200" i="1" dirty="0">
                <a:latin typeface="Inter" panose="020B0604020202020204" charset="0"/>
                <a:ea typeface="Inter" panose="020B0604020202020204" charset="0"/>
              </a:rPr>
              <a:t>. Mircea </a:t>
            </a:r>
            <a:r>
              <a:rPr lang="fr-FR" sz="1200" i="1" dirty="0" err="1">
                <a:latin typeface="Inter" panose="020B0604020202020204" charset="0"/>
                <a:ea typeface="Inter" panose="020B0604020202020204" charset="0"/>
              </a:rPr>
              <a:t>Cărtărescu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22 de </a:t>
            </a:r>
            <a:r>
              <a:rPr lang="fr-FR" sz="1200" i="1" dirty="0" err="1">
                <a:latin typeface="Inter" panose="020B0604020202020204" charset="0"/>
                <a:ea typeface="Inter" panose="020B0604020202020204" charset="0"/>
              </a:rPr>
              <a:t>lecturi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Muzeul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2020, 388 p.,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10.35923/AUTFil.59.24, p. 265-271, disponibilă online la </a:t>
            </a:r>
            <a:r>
              <a:rPr lang="ro-RO" sz="1200" u="sng" dirty="0">
                <a:latin typeface="Inter" panose="020B0604020202020204" charset="0"/>
                <a:ea typeface="Inter" panose="020B0604020202020204" charset="0"/>
                <a:hlinkClick r:id="rId5"/>
              </a:rPr>
              <a:t>https://analefilologie.uvt.ro/wp-content/uploads/2022/01/19_Reviews.pdf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25"/>
            </a:pPr>
            <a:r>
              <a:rPr lang="en-US" sz="1200" b="1" dirty="0">
                <a:latin typeface="Inter" panose="020B0604020202020204" charset="0"/>
                <a:ea typeface="Inter" panose="020B0604020202020204" charset="0"/>
              </a:rPr>
              <a:t>Maria </a:t>
            </a:r>
            <a:r>
              <a:rPr lang="en-US" sz="1200" b="1" dirty="0" err="1">
                <a:latin typeface="Inter" panose="020B0604020202020204" charset="0"/>
                <a:ea typeface="Inter" panose="020B0604020202020204" charset="0"/>
              </a:rPr>
              <a:t>Subi</a:t>
            </a:r>
            <a:r>
              <a:rPr lang="en-US" sz="1200" dirty="0">
                <a:latin typeface="Inter" panose="020B0604020202020204" charset="0"/>
                <a:ea typeface="Inter" panose="020B0604020202020204" charset="0"/>
              </a:rPr>
              <a:t>, </a:t>
            </a:r>
            <a:r>
              <a:rPr lang="en-US" sz="1200" b="1" i="1" dirty="0" err="1">
                <a:latin typeface="Inter" panose="020B0604020202020204" charset="0"/>
                <a:ea typeface="Inter" panose="020B0604020202020204" charset="0"/>
              </a:rPr>
              <a:t>Candidus</a:t>
            </a:r>
            <a:r>
              <a:rPr lang="en-US" sz="1200" b="1" i="1" dirty="0">
                <a:latin typeface="Inter" panose="020B0604020202020204" charset="0"/>
                <a:ea typeface="Inter" panose="020B0604020202020204" charset="0"/>
              </a:rPr>
              <a:t> </a:t>
            </a:r>
            <a:r>
              <a:rPr lang="en-US" sz="1200" b="1" i="1" dirty="0" err="1">
                <a:latin typeface="Inter" panose="020B0604020202020204" charset="0"/>
                <a:ea typeface="Inter" panose="020B0604020202020204" charset="0"/>
              </a:rPr>
              <a:t>Hylas</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Dalbul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Hylas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10.35923/AUTFil.59.06, p. 93-105, disponibil online la </a:t>
            </a:r>
            <a:r>
              <a:rPr lang="ro-RO" sz="1200" u="sng" dirty="0">
                <a:latin typeface="Inter" panose="020B0604020202020204" charset="0"/>
                <a:ea typeface="Inter" panose="020B0604020202020204" charset="0"/>
                <a:hlinkClick r:id="rId6"/>
              </a:rPr>
              <a:t>https://analefilologie.uvt.ro/wp-content/uploads/2022/01/06_Subi_M.pdf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25"/>
            </a:pPr>
            <a:r>
              <a:rPr lang="en-US" sz="1200" b="1" dirty="0" err="1">
                <a:latin typeface="Inter" panose="020B0604020202020204" charset="0"/>
                <a:ea typeface="Inter" panose="020B0604020202020204" charset="0"/>
              </a:rPr>
              <a:t>Dumitru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Tucan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Dostoievski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literatura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gulagului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Transilvania</a:t>
            </a:r>
            <a:r>
              <a:rPr lang="en-US" sz="1200" dirty="0">
                <a:latin typeface="Inter" panose="020B0604020202020204" charset="0"/>
                <a:ea typeface="Inter" panose="020B0604020202020204" charset="0"/>
              </a:rPr>
              <a:t>”, no. 6 (2021), p. 40-52 (</a:t>
            </a:r>
            <a:r>
              <a:rPr lang="en-US" sz="1200" u="sng" dirty="0">
                <a:latin typeface="Inter" panose="020B0604020202020204" charset="0"/>
                <a:ea typeface="Inter" panose="020B0604020202020204" charset="0"/>
                <a:hlinkClick r:id="rId7"/>
              </a:rPr>
              <a:t>https://doi.org/10.51391/trva.2021.06.05</a:t>
            </a:r>
            <a:r>
              <a:rPr lang="en-US" sz="1200" dirty="0">
                <a:latin typeface="Inter" panose="020B0604020202020204" charset="0"/>
                <a:ea typeface="Inter" panose="020B0604020202020204" charset="0"/>
              </a:rPr>
              <a:t>) (SCOPUS, ERIH PLUS, EBSCO).</a:t>
            </a:r>
          </a:p>
          <a:p>
            <a:pPr indent="269875" algn="just">
              <a:lnSpc>
                <a:spcPts val="1540"/>
              </a:lnSpc>
              <a:buFont typeface="+mj-lt"/>
              <a:buAutoNum type="arabicPeriod" startAt="25"/>
            </a:pPr>
            <a:r>
              <a:rPr lang="en-US" sz="1200" b="1" dirty="0" err="1">
                <a:latin typeface="Inter" panose="020B0604020202020204" charset="0"/>
                <a:ea typeface="Inter" panose="020B0604020202020204" charset="0"/>
              </a:rPr>
              <a:t>Dumitru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Tucan</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Diary as Survival. Dehumanization, Death and Suffering in the Holocaust Diaries of Children and Teenagers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Brukenthal.Acta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Musei</a:t>
            </a:r>
            <a:r>
              <a:rPr lang="en-US" sz="1200" dirty="0">
                <a:latin typeface="Inter" panose="020B0604020202020204" charset="0"/>
                <a:ea typeface="Inter" panose="020B0604020202020204" charset="0"/>
              </a:rPr>
              <a:t>”, XVI.6 - </a:t>
            </a:r>
            <a:r>
              <a:rPr lang="en-US" sz="1200" dirty="0" err="1">
                <a:latin typeface="Inter" panose="020B0604020202020204" charset="0"/>
                <a:ea typeface="Inter" panose="020B0604020202020204" charset="0"/>
              </a:rPr>
              <a:t>Brukenthalia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2021, p.1057-1071 (SCOPUS, ERIH PLUS).</a:t>
            </a:r>
            <a:endParaRPr lang="ro-RO" sz="1200" dirty="0">
              <a:latin typeface="Inter" panose="020B0604020202020204" charset="0"/>
              <a:ea typeface="Inter" panose="020B0604020202020204" charset="0"/>
            </a:endParaRPr>
          </a:p>
          <a:p>
            <a:pPr indent="269875" algn="just">
              <a:lnSpc>
                <a:spcPts val="1540"/>
              </a:lnSpc>
              <a:buFont typeface="+mj-lt"/>
              <a:buAutoNum type="arabicPeriod" startAt="25"/>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Studiile literare și poetica cognitivă</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10.35923/AUTFil.59.16, p. 217-229, </a:t>
            </a:r>
            <a:r>
              <a:rPr lang="ro-RO" sz="1200" u="sng" dirty="0">
                <a:latin typeface="Inter" panose="020B0604020202020204" charset="0"/>
                <a:ea typeface="Inter" panose="020B0604020202020204" charset="0"/>
                <a:hlinkClick r:id="rId8"/>
              </a:rPr>
              <a:t>https://analefilologie.uvt.ro/wp-content/uploads/2022/01/16_Tucan_D.pdf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22</a:t>
            </a:r>
            <a:endParaRPr lang="en-US" sz="1103" spc="22" dirty="0">
              <a:solidFill>
                <a:srgbClr val="164F84"/>
              </a:solidFill>
              <a:latin typeface="Inter Bold"/>
            </a:endParaRPr>
          </a:p>
        </p:txBody>
      </p:sp>
    </p:spTree>
    <p:extLst>
      <p:ext uri="{BB962C8B-B14F-4D97-AF65-F5344CB8AC3E}">
        <p14:creationId xmlns:p14="http://schemas.microsoft.com/office/powerpoint/2010/main" val="305057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sp>
        <p:nvSpPr>
          <p:cNvPr id="9" name="TextBox 9"/>
          <p:cNvSpPr txBox="1"/>
          <p:nvPr/>
        </p:nvSpPr>
        <p:spPr>
          <a:xfrm>
            <a:off x="571467" y="2665538"/>
            <a:ext cx="6460175" cy="3270126"/>
          </a:xfrm>
          <a:prstGeom prst="rect">
            <a:avLst/>
          </a:prstGeom>
        </p:spPr>
        <p:txBody>
          <a:bodyPr wrap="square" lIns="0" tIns="0" rIns="0" bIns="0" rtlCol="0" anchor="t">
            <a:spAutoFit/>
          </a:bodyPr>
          <a:lstStyle/>
          <a:p>
            <a:pPr algn="just">
              <a:lnSpc>
                <a:spcPts val="1540"/>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Articole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publicate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reviste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ştiinţifice</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indexate</a:t>
            </a:r>
            <a:endParaRPr lang="en-US" sz="1400" b="1" spc="22" dirty="0">
              <a:solidFill>
                <a:srgbClr val="000000"/>
              </a:solidFill>
              <a:latin typeface="Inter" panose="020B0604020202020204" charset="0"/>
              <a:ea typeface="Inter" panose="020B0604020202020204" charset="0"/>
            </a:endParaRPr>
          </a:p>
          <a:p>
            <a:pPr algn="just">
              <a:lnSpc>
                <a:spcPts val="1540"/>
              </a:lnSpc>
            </a:pPr>
            <a:endParaRPr lang="en-US" sz="1200" spc="22" dirty="0">
              <a:solidFill>
                <a:srgbClr val="000000"/>
              </a:solidFill>
              <a:latin typeface="Inter" panose="020B0604020202020204" charset="0"/>
              <a:ea typeface="Inter" panose="020B0604020202020204" charset="0"/>
            </a:endParaRPr>
          </a:p>
          <a:p>
            <a:pPr marL="228600" indent="-228600" algn="just">
              <a:lnSpc>
                <a:spcPts val="1540"/>
              </a:lnSpc>
              <a:buAutoNum type="alphaLcPeriod"/>
            </a:pP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publicate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reviste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ştiinţifice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Clarivate</a:t>
            </a:r>
            <a:r>
              <a:rPr lang="en-US" sz="1200" b="1" spc="24" dirty="0">
                <a:solidFill>
                  <a:srgbClr val="000000"/>
                </a:solidFill>
                <a:latin typeface="Inter" panose="020B0604020202020204" charset="0"/>
                <a:ea typeface="Inter" panose="020B0604020202020204" charset="0"/>
              </a:rPr>
              <a:t> Analytics, SCOPUS, EBSCO</a:t>
            </a:r>
            <a:endParaRPr lang="ro-RO" sz="1200" b="1" spc="24" dirty="0">
              <a:solidFill>
                <a:srgbClr val="000000"/>
              </a:solidFill>
              <a:latin typeface="Inter" panose="020B0604020202020204" charset="0"/>
              <a:ea typeface="Inter" panose="020B0604020202020204" charset="0"/>
            </a:endParaRPr>
          </a:p>
          <a:p>
            <a:pPr algn="just">
              <a:lnSpc>
                <a:spcPts val="1540"/>
              </a:lnSpc>
            </a:pPr>
            <a:endParaRPr lang="en-US" sz="1200" b="1" spc="24" dirty="0">
              <a:solidFill>
                <a:srgbClr val="000000"/>
              </a:solidFill>
              <a:latin typeface="Inter" panose="020B0604020202020204" charset="0"/>
              <a:ea typeface="Inter" panose="020B0604020202020204" charset="0"/>
            </a:endParaRPr>
          </a:p>
          <a:p>
            <a:pPr lvl="0" indent="269875" algn="just">
              <a:lnSpc>
                <a:spcPts val="1544"/>
              </a:lnSpc>
              <a:buFont typeface="+mj-lt"/>
              <a:buAutoNum type="arabicPeriod" startAt="33"/>
            </a:pPr>
            <a:r>
              <a:rPr lang="en-US" sz="1200" b="1" dirty="0">
                <a:latin typeface="Inter" panose="020B0604020202020204" charset="0"/>
                <a:ea typeface="Inter" panose="020B0604020202020204" charset="0"/>
              </a:rPr>
              <a:t>George Bogdan </a:t>
            </a:r>
            <a:r>
              <a:rPr lang="en-US" sz="1200" b="1" dirty="0" err="1">
                <a:latin typeface="Inter" panose="020B0604020202020204" charset="0"/>
                <a:ea typeface="Inter" panose="020B0604020202020204" charset="0"/>
              </a:rPr>
              <a:t>Țâra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Michèle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Fruyt</a:t>
            </a:r>
            <a:r>
              <a:rPr lang="en-US" sz="1200" dirty="0">
                <a:latin typeface="Inter" panose="020B0604020202020204" charset="0"/>
                <a:ea typeface="Inter" panose="020B0604020202020204" charset="0"/>
              </a:rPr>
              <a:t>, Anne </a:t>
            </a:r>
            <a:r>
              <a:rPr lang="en-US" sz="1200" dirty="0" err="1">
                <a:latin typeface="Inter" panose="020B0604020202020204" charset="0"/>
                <a:ea typeface="Inter" panose="020B0604020202020204" charset="0"/>
              </a:rPr>
              <a:t>Ollivier</a:t>
            </a:r>
            <a:r>
              <a:rPr lang="en-US" sz="1200" dirty="0">
                <a:latin typeface="Inter" panose="020B0604020202020204" charset="0"/>
                <a:ea typeface="Inter" panose="020B0604020202020204" charset="0"/>
              </a:rPr>
              <a:t>, Tatiana </a:t>
            </a:r>
            <a:r>
              <a:rPr lang="en-US" sz="1200" dirty="0" err="1">
                <a:latin typeface="Inter" panose="020B0604020202020204" charset="0"/>
                <a:ea typeface="Inter" panose="020B0604020202020204" charset="0"/>
              </a:rPr>
              <a:t>Taous</a:t>
            </a:r>
            <a:r>
              <a:rPr lang="en-US" sz="1200" dirty="0">
                <a:latin typeface="Inter" panose="020B0604020202020204" charset="0"/>
                <a:ea typeface="Inter" panose="020B0604020202020204" charset="0"/>
              </a:rPr>
              <a:t> (Dir.), </a:t>
            </a:r>
            <a:r>
              <a:rPr lang="en-US" sz="1200" i="1" dirty="0">
                <a:latin typeface="Inter" panose="020B0604020202020204" charset="0"/>
                <a:ea typeface="Inter" panose="020B0604020202020204" charset="0"/>
              </a:rPr>
              <a:t>Le </a:t>
            </a:r>
            <a:r>
              <a:rPr lang="en-US" sz="1200" i="1" dirty="0" err="1">
                <a:latin typeface="Inter" panose="020B0604020202020204" charset="0"/>
                <a:ea typeface="Inter" panose="020B0604020202020204" charset="0"/>
              </a:rPr>
              <a:t>Vocabulaire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Intellectuel</a:t>
            </a:r>
            <a:r>
              <a:rPr lang="en-US" sz="1200" i="1" dirty="0">
                <a:latin typeface="Inter" panose="020B0604020202020204" charset="0"/>
                <a:ea typeface="Inter" panose="020B0604020202020204" charset="0"/>
              </a:rPr>
              <a:t> Latin. </a:t>
            </a:r>
            <a:r>
              <a:rPr lang="en-US" sz="1200" i="1" dirty="0" err="1">
                <a:latin typeface="Inter" panose="020B0604020202020204" charset="0"/>
                <a:ea typeface="Inter" panose="020B0604020202020204" charset="0"/>
              </a:rPr>
              <a:t>Analyse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Linguistique</a:t>
            </a:r>
            <a:r>
              <a:rPr lang="en-US" sz="1200" dirty="0">
                <a:latin typeface="Inter" panose="020B0604020202020204" charset="0"/>
                <a:ea typeface="Inter" panose="020B0604020202020204" charset="0"/>
              </a:rPr>
              <a:t>, [Paris], </a:t>
            </a:r>
            <a:r>
              <a:rPr lang="en-US" sz="1200" dirty="0" err="1">
                <a:latin typeface="Inter" panose="020B0604020202020204" charset="0"/>
                <a:ea typeface="Inter" panose="020B0604020202020204" charset="0"/>
              </a:rPr>
              <a:t>L’Harmattan</a:t>
            </a:r>
            <a:r>
              <a:rPr lang="en-US" sz="1200" dirty="0">
                <a:latin typeface="Inter" panose="020B0604020202020204" charset="0"/>
                <a:ea typeface="Inter" panose="020B0604020202020204" charset="0"/>
              </a:rPr>
              <a:t>, [2020], 328 P.,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10.35923/AUTFil.59.20, p. 252-256, disponibilă online la </a:t>
            </a:r>
            <a:r>
              <a:rPr lang="ro-RO" sz="1200" u="sng" dirty="0">
                <a:latin typeface="Inter" panose="020B0604020202020204" charset="0"/>
                <a:ea typeface="Inter" panose="020B0604020202020204" charset="0"/>
                <a:hlinkClick r:id="rId2"/>
              </a:rPr>
              <a:t>https://analefilologie.uvt.ro/wp-content/uploads/2022/01/19_Reviews.pdf</a:t>
            </a:r>
            <a:r>
              <a:rPr lang="ro-RO" sz="1200" dirty="0">
                <a:latin typeface="Inter" panose="020B0604020202020204" charset="0"/>
                <a:ea typeface="Inter" panose="020B0604020202020204" charset="0"/>
              </a:rPr>
              <a:t> (ERIH PLUS, MLA, CEEOL, EBSCO).</a:t>
            </a:r>
            <a:endParaRPr lang="en-US" sz="1200" dirty="0">
              <a:latin typeface="Inter" panose="020B0604020202020204" charset="0"/>
              <a:ea typeface="Inter" panose="020B0604020202020204" charset="0"/>
            </a:endParaRPr>
          </a:p>
          <a:p>
            <a:pPr lvl="0" indent="269875" algn="just">
              <a:lnSpc>
                <a:spcPts val="1544"/>
              </a:lnSpc>
              <a:buFont typeface="+mj-lt"/>
              <a:buAutoNum type="arabicPeriod" startAt="33"/>
            </a:pPr>
            <a:r>
              <a:rPr lang="en-US" sz="1200" b="1" dirty="0" err="1">
                <a:latin typeface="Inter" panose="020B0604020202020204" charset="0"/>
                <a:ea typeface="Inter" panose="020B0604020202020204" charset="0"/>
              </a:rPr>
              <a:t>Mihaela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Vlăsceanu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Imperial Identity seen through Art. The case of Maria Theresa-Considerations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„Gender Studies”, volume 20 (2021), issue 1, p. 128-148, https://doi.org./10.278/genst-2022-ooo9 (Ed. De </a:t>
            </a:r>
            <a:r>
              <a:rPr lang="en-US" sz="1200" dirty="0" err="1">
                <a:latin typeface="Inter" panose="020B0604020202020204" charset="0"/>
                <a:ea typeface="Inter" panose="020B0604020202020204" charset="0"/>
              </a:rPr>
              <a:t>Gruyter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indexată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Sciendo</a:t>
            </a:r>
            <a:r>
              <a:rPr lang="en-US" sz="1200" dirty="0">
                <a:latin typeface="Inter" panose="020B0604020202020204" charset="0"/>
                <a:ea typeface="Inter" panose="020B0604020202020204" charset="0"/>
              </a:rPr>
              <a:t>, CEEOL, EBSCO, ERIH PLUS). </a:t>
            </a:r>
          </a:p>
          <a:p>
            <a:pPr indent="269875" algn="just">
              <a:lnSpc>
                <a:spcPts val="1544"/>
              </a:lnSpc>
              <a:buFont typeface="+mj-lt"/>
              <a:buAutoNum type="arabicPeriod" startAt="33"/>
            </a:pPr>
            <a:r>
              <a:rPr lang="en-US" sz="1200" b="1" dirty="0" err="1">
                <a:latin typeface="Inter" panose="020B0604020202020204" charset="0"/>
                <a:ea typeface="Inter" panose="020B0604020202020204" charset="0"/>
              </a:rPr>
              <a:t>Mihaela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Vlăsceanu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Franz Xavier </a:t>
            </a:r>
            <a:r>
              <a:rPr lang="en-US" sz="1200" i="1" dirty="0" err="1">
                <a:latin typeface="Inter" panose="020B0604020202020204" charset="0"/>
                <a:ea typeface="Inter" panose="020B0604020202020204" charset="0"/>
              </a:rPr>
              <a:t>Wagenschon</a:t>
            </a:r>
            <a:r>
              <a:rPr lang="en-US" sz="1200" i="1" dirty="0">
                <a:latin typeface="Inter" panose="020B0604020202020204" charset="0"/>
                <a:ea typeface="Inter" panose="020B0604020202020204" charset="0"/>
              </a:rPr>
              <a:t>. Pictor </a:t>
            </a:r>
            <a:r>
              <a:rPr lang="en-US" sz="1200" i="1" dirty="0" err="1">
                <a:latin typeface="Inter" panose="020B0604020202020204" charset="0"/>
                <a:ea typeface="Inter" panose="020B0604020202020204" charset="0"/>
              </a:rPr>
              <a:t>Vienensis</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Austriae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Discipulis</a:t>
            </a:r>
            <a:r>
              <a:rPr lang="en-US" sz="1200" i="1" dirty="0">
                <a:latin typeface="Inter" panose="020B0604020202020204" charset="0"/>
                <a:ea typeface="Inter" panose="020B0604020202020204" charset="0"/>
              </a:rPr>
              <a:t>, P.P. </a:t>
            </a:r>
            <a:r>
              <a:rPr lang="en-US" sz="1200" i="1" dirty="0" err="1">
                <a:latin typeface="Inter" panose="020B0604020202020204" charset="0"/>
                <a:ea typeface="Inter" panose="020B0604020202020204" charset="0"/>
              </a:rPr>
              <a:t>Rubenius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Banatica</a:t>
            </a:r>
            <a:r>
              <a:rPr lang="en-US" sz="1200" dirty="0">
                <a:latin typeface="Inter" panose="020B0604020202020204" charset="0"/>
                <a:ea typeface="Inter" panose="020B0604020202020204" charset="0"/>
              </a:rPr>
              <a:t>”, 31-2, 2021, p. 595-611,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http://www.banatica.ro/media/b31-2/595-611.pdf</a:t>
            </a:r>
            <a:r>
              <a:rPr lang="en-US" sz="1200" dirty="0">
                <a:latin typeface="Inter" panose="020B0604020202020204" charset="0"/>
                <a:ea typeface="Inter" panose="020B0604020202020204" charset="0"/>
              </a:rPr>
              <a:t> (EBSCOhost, ERIH PLUS, CEEOL).</a:t>
            </a:r>
            <a:endParaRPr lang="en-US" sz="1200" b="1"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23</a:t>
            </a:r>
            <a:endParaRPr lang="en-US" sz="1103" spc="22" dirty="0">
              <a:solidFill>
                <a:srgbClr val="164F84"/>
              </a:solidFill>
              <a:latin typeface="Inter Bold"/>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057" y="6301854"/>
            <a:ext cx="3750387" cy="2812375"/>
          </a:xfrm>
          <a:prstGeom prst="rect">
            <a:avLst/>
          </a:prstGeom>
        </p:spPr>
      </p:pic>
    </p:spTree>
    <p:extLst>
      <p:ext uri="{BB962C8B-B14F-4D97-AF65-F5344CB8AC3E}">
        <p14:creationId xmlns:p14="http://schemas.microsoft.com/office/powerpoint/2010/main" val="344726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8" y="2735547"/>
            <a:ext cx="6424414" cy="6494085"/>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4"/>
              </a:lnSpc>
            </a:pPr>
            <a:endParaRPr lang="ro-RO" sz="1103" spc="24" dirty="0">
              <a:solidFill>
                <a:srgbClr val="000000"/>
              </a:solidFill>
              <a:latin typeface="Arimo"/>
            </a:endParaRPr>
          </a:p>
          <a:p>
            <a:pPr lvl="0" indent="271463" algn="just">
              <a:buFont typeface="+mj-lt"/>
              <a:buAutoNum type="arabicPeriod"/>
            </a:pPr>
            <a:r>
              <a:rPr lang="fr-FR" sz="1200" b="1" dirty="0">
                <a:latin typeface="Inter" panose="020B0604020202020204" charset="0"/>
                <a:ea typeface="Inter" panose="020B0604020202020204" charset="0"/>
              </a:rPr>
              <a:t>Florina-Maria </a:t>
            </a:r>
            <a:r>
              <a:rPr lang="fr-FR" sz="1200" b="1" dirty="0" err="1">
                <a:latin typeface="Inter" panose="020B0604020202020204" charset="0"/>
                <a:ea typeface="Inter" panose="020B0604020202020204" charset="0"/>
              </a:rPr>
              <a:t>Băcilă</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Despre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lecțiile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perpetue</a:t>
            </a:r>
            <a:r>
              <a:rPr lang="fr-FR" sz="1200" i="1" dirty="0">
                <a:latin typeface="Inter" panose="020B0604020202020204" charset="0"/>
                <a:ea typeface="Inter" panose="020B0604020202020204" charset="0"/>
              </a:rPr>
              <a:t> ale </a:t>
            </a:r>
            <a:r>
              <a:rPr lang="fr-FR" sz="1200" i="1" dirty="0" err="1">
                <a:latin typeface="Inter" panose="020B0604020202020204" charset="0"/>
                <a:ea typeface="Inter" panose="020B0604020202020204" charset="0"/>
              </a:rPr>
              <a:t>limbii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recenzie</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Emina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Căpălnășan</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română</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azi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năzbâtii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limbistice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Iași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Junimea</a:t>
            </a:r>
            <a:r>
              <a:rPr lang="fr-FR" sz="1200" dirty="0">
                <a:latin typeface="Inter" panose="020B0604020202020204" charset="0"/>
                <a:ea typeface="Inter" panose="020B0604020202020204" charset="0"/>
              </a:rPr>
              <a:t>, 2020],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10.35923/QR.09.01.33, p. 424-426, </a:t>
            </a:r>
            <a:r>
              <a:rPr lang="en-US" sz="1200" dirty="0" err="1">
                <a:latin typeface="Inter" panose="020B0604020202020204" charset="0"/>
                <a:ea typeface="Inter" panose="020B0604020202020204" charset="0"/>
              </a:rPr>
              <a:t>disponibilă</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https://ciccre.uvt.ro/sites/default/files/qr/qr_ix_1_florina_bacila_0.pdf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buFont typeface="+mj-lt"/>
              <a:buAutoNum type="arabicPeriod"/>
            </a:pPr>
            <a:r>
              <a:rPr lang="fr-FR" sz="1200" b="1" dirty="0">
                <a:latin typeface="Inter" panose="020B0604020202020204" charset="0"/>
                <a:ea typeface="Inter" panose="020B0604020202020204" charset="0"/>
              </a:rPr>
              <a:t>Florina-Maria </a:t>
            </a:r>
            <a:r>
              <a:rPr lang="fr-FR" sz="1200" b="1" dirty="0" err="1">
                <a:latin typeface="Inter" panose="020B0604020202020204" charset="0"/>
                <a:ea typeface="Inter" panose="020B0604020202020204" charset="0"/>
              </a:rPr>
              <a:t>Băcilă</a:t>
            </a:r>
            <a:r>
              <a:rPr lang="en-US" sz="1200" dirty="0">
                <a:latin typeface="Inter" panose="020B0604020202020204" charset="0"/>
                <a:ea typeface="Inter" panose="020B0604020202020204" charset="0"/>
              </a:rPr>
              <a:t>, </a:t>
            </a:r>
            <a:r>
              <a:rPr lang="en-US" sz="1200" b="1" i="1" dirty="0">
                <a:latin typeface="Inter" panose="020B0604020202020204" charset="0"/>
                <a:ea typeface="Inter" panose="020B0604020202020204" charset="0"/>
              </a:rPr>
              <a:t>Ne(</a:t>
            </a:r>
            <a:r>
              <a:rPr lang="en-US" sz="1200" b="1" i="1" dirty="0" err="1">
                <a:latin typeface="Inter" panose="020B0604020202020204" charset="0"/>
                <a:ea typeface="Inter" panose="020B0604020202020204" charset="0"/>
              </a:rPr>
              <a:t>mai</a:t>
            </a:r>
            <a:r>
              <a:rPr lang="en-US" sz="1200" b="1" i="1" dirty="0">
                <a:latin typeface="Inter" panose="020B0604020202020204" charset="0"/>
                <a:ea typeface="Inter" panose="020B0604020202020204" charset="0"/>
              </a:rPr>
              <a:t>)</a:t>
            </a:r>
            <a:r>
              <a:rPr lang="en-US" sz="1200" b="1" i="1" dirty="0" err="1">
                <a:latin typeface="Inter" panose="020B0604020202020204" charset="0"/>
                <a:ea typeface="Inter" panose="020B0604020202020204" charset="0"/>
              </a:rPr>
              <a:t>uitarea</a:t>
            </a:r>
            <a:r>
              <a:rPr lang="en-US" sz="1200" i="1" dirty="0">
                <a:latin typeface="Inter" panose="020B0604020202020204" charset="0"/>
                <a:ea typeface="Inter" panose="020B0604020202020204" charset="0"/>
              </a:rPr>
              <a:t> – </a:t>
            </a:r>
            <a:r>
              <a:rPr lang="en-US" sz="1200" i="1" dirty="0" err="1">
                <a:latin typeface="Inter" panose="020B0604020202020204" charset="0"/>
                <a:ea typeface="Inter" panose="020B0604020202020204" charset="0"/>
              </a:rPr>
              <a:t>expresie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lingvistică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construcție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textuală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poezia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Traian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Dorz</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10.35923/QR.09.01.13, p. 164-178,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https://ciccre.uvt.ro/sites/default/files/qr/qr_ix_1_florina_bacila.pdf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buFont typeface="+mj-lt"/>
              <a:buAutoNum type="arabicPeriod"/>
            </a:pPr>
            <a:r>
              <a:rPr lang="en-US" sz="1200" b="1" dirty="0">
                <a:latin typeface="Inter" panose="020B0604020202020204" charset="0"/>
                <a:ea typeface="Inter" panose="020B0604020202020204" charset="0"/>
              </a:rPr>
              <a:t>Gabriel </a:t>
            </a:r>
            <a:r>
              <a:rPr lang="en-US" sz="1200" b="1" dirty="0" err="1">
                <a:latin typeface="Inter" panose="020B0604020202020204" charset="0"/>
                <a:ea typeface="Inter" panose="020B0604020202020204" charset="0"/>
              </a:rPr>
              <a:t>Bărdășan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Explorarea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didactică</a:t>
            </a:r>
            <a:r>
              <a:rPr lang="en-US" sz="1200" i="1" dirty="0">
                <a:latin typeface="Inter" panose="020B0604020202020204" charset="0"/>
                <a:ea typeface="Inter" panose="020B0604020202020204" charset="0"/>
              </a:rPr>
              <a:t> a </a:t>
            </a:r>
            <a:r>
              <a:rPr lang="en-US" sz="1200" i="1" dirty="0" err="1">
                <a:latin typeface="Inter" panose="020B0604020202020204" charset="0"/>
                <a:ea typeface="Inter" panose="020B0604020202020204" charset="0"/>
              </a:rPr>
              <a:t>textelor</a:t>
            </a:r>
            <a:r>
              <a:rPr lang="en-US" sz="1200" i="1" dirty="0">
                <a:latin typeface="Inter" panose="020B0604020202020204" charset="0"/>
                <a:ea typeface="Inter" panose="020B0604020202020204" charset="0"/>
              </a:rPr>
              <a:t> din </a:t>
            </a:r>
            <a:r>
              <a:rPr lang="en-US" sz="1200" i="1" dirty="0" err="1">
                <a:latin typeface="Inter" panose="020B0604020202020204" charset="0"/>
                <a:ea typeface="Inter" panose="020B0604020202020204" charset="0"/>
              </a:rPr>
              <a:t>domeniul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științelor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biomedicale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predarea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limbajului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specializat</a:t>
            </a:r>
            <a:r>
              <a:rPr lang="en-US" sz="1200" i="1" dirty="0">
                <a:latin typeface="Inter" panose="020B0604020202020204" charset="0"/>
                <a:ea typeface="Inter" panose="020B0604020202020204" charset="0"/>
              </a:rPr>
              <a:t> la </a:t>
            </a:r>
            <a:r>
              <a:rPr lang="en-US" sz="1200" i="1" dirty="0" err="1">
                <a:latin typeface="Inter" panose="020B0604020202020204" charset="0"/>
                <a:ea typeface="Inter" panose="020B0604020202020204" charset="0"/>
              </a:rPr>
              <a:t>anul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pregătitor</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limba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română</a:t>
            </a:r>
            <a:r>
              <a:rPr lang="en-US" sz="1200" i="1" dirty="0">
                <a:latin typeface="Inter" panose="020B0604020202020204" charset="0"/>
                <a:ea typeface="Inter" panose="020B0604020202020204" charset="0"/>
              </a:rPr>
              <a:t> – </a:t>
            </a:r>
            <a:r>
              <a:rPr lang="en-US" sz="1200" i="1" dirty="0" err="1">
                <a:latin typeface="Inter" panose="020B0604020202020204" charset="0"/>
                <a:ea typeface="Inter" panose="020B0604020202020204" charset="0"/>
              </a:rPr>
              <a:t>strategii</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receptare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a:t>
            </a:r>
            <a:r>
              <a:rPr lang="fr-FR" sz="1200" dirty="0">
                <a:latin typeface="Inter" panose="020B0604020202020204" charset="0"/>
                <a:ea typeface="Inter" panose="020B0604020202020204" charset="0"/>
              </a:rPr>
              <a:t>DOI: 10.35923/QR.09.01.14, p. 179-190,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4"/>
              </a:rPr>
              <a:t>https://ciccre.uvt.ro/sites/default/files/qr/qr_ix_1_gabriel_bardasan.pdf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Borchin-Dorcescu</a:t>
            </a:r>
            <a:r>
              <a:rPr lang="en-US" sz="1200" b="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Poetica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avatarilor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Lecturi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perspective multiple </a:t>
            </a:r>
            <a:r>
              <a:rPr lang="en-US" sz="1200" i="1" dirty="0" err="1">
                <a:latin typeface="Inter" panose="020B0604020202020204" charset="0"/>
                <a:ea typeface="Inter" panose="020B0604020202020204" charset="0"/>
              </a:rPr>
              <a:t>aplicate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poeticii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avatarilor</a:t>
            </a:r>
            <a:r>
              <a:rPr lang="en-US" sz="1200" i="1" dirty="0">
                <a:latin typeface="Inter" panose="020B0604020202020204" charset="0"/>
                <a:ea typeface="Inter" panose="020B0604020202020204" charset="0"/>
              </a:rPr>
              <a:t> din </a:t>
            </a:r>
            <a:r>
              <a:rPr lang="en-US" sz="1200" i="1" dirty="0" err="1">
                <a:latin typeface="Inter" panose="020B0604020202020204" charset="0"/>
                <a:ea typeface="Inter" panose="020B0604020202020204" charset="0"/>
              </a:rPr>
              <a:t>lirica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Eugen </a:t>
            </a:r>
            <a:r>
              <a:rPr lang="en-US" sz="1200" i="1" dirty="0" err="1">
                <a:latin typeface="Inter" panose="020B0604020202020204" charset="0"/>
                <a:ea typeface="Inter" panose="020B0604020202020204" charset="0"/>
              </a:rPr>
              <a:t>Dorcescu</a:t>
            </a:r>
            <a:r>
              <a:rPr lang="en-US" sz="1200" i="1"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10.35923/QR.09.01.15, p. 191-203,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https://ciccre.uvt.ro/sites/default/files/qr/qr_ix_1_mirela_borchin.pdf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 </a:t>
            </a:r>
            <a:endParaRPr lang="en-US" sz="1200" spc="24"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24</a:t>
            </a:r>
            <a:endParaRPr lang="en-US" sz="1103" spc="22" dirty="0">
              <a:solidFill>
                <a:srgbClr val="164F84"/>
              </a:solidFill>
              <a:latin typeface="Inter Bold"/>
            </a:endParaRPr>
          </a:p>
        </p:txBody>
      </p:sp>
      <p:grpSp>
        <p:nvGrpSpPr>
          <p:cNvPr id="12" name="Google Shape;10952;p67"/>
          <p:cNvGrpSpPr/>
          <p:nvPr/>
        </p:nvGrpSpPr>
        <p:grpSpPr>
          <a:xfrm>
            <a:off x="6233903" y="2538596"/>
            <a:ext cx="752882" cy="713070"/>
            <a:chOff x="-41270450" y="1973375"/>
            <a:chExt cx="315850" cy="317450"/>
          </a:xfrm>
        </p:grpSpPr>
        <p:sp>
          <p:nvSpPr>
            <p:cNvPr id="13" name="Google Shape;10953;p67"/>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54;p67"/>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55;p67"/>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56;p67"/>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684645"/>
            <a:ext cx="6424414" cy="634789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0"/>
              </a:lnSpc>
            </a:pPr>
            <a:endParaRPr lang="ro-RO" sz="1200" spc="24" dirty="0">
              <a:solidFill>
                <a:srgbClr val="000000"/>
              </a:solidFill>
              <a:latin typeface="Inter" panose="020B0604020202020204" charset="0"/>
              <a:ea typeface="Inter" panose="020B0604020202020204" charset="0"/>
            </a:endParaRPr>
          </a:p>
          <a:p>
            <a:pPr lvl="0" indent="271463" algn="just">
              <a:lnSpc>
                <a:spcPts val="1540"/>
              </a:lnSpc>
              <a:buFont typeface="+mj-lt"/>
              <a:buAutoNum type="arabicPeriod" startAt="5"/>
            </a:pPr>
            <a:r>
              <a:rPr lang="en-US" sz="1200" b="1" dirty="0" err="1">
                <a:latin typeface="Inter" panose="020B0604020202020204" charset="0"/>
                <a:ea typeface="Inter" panose="020B0604020202020204" charset="0"/>
              </a:rPr>
              <a:t>Emina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Căpălnășan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Explorarea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reflexiv-colaborativă</a:t>
            </a:r>
            <a:r>
              <a:rPr lang="en-US" sz="1200" i="1" dirty="0">
                <a:latin typeface="Inter" panose="020B0604020202020204" charset="0"/>
                <a:ea typeface="Inter" panose="020B0604020202020204" charset="0"/>
              </a:rPr>
              <a:t> a </a:t>
            </a:r>
            <a:r>
              <a:rPr lang="en-US" sz="1200" i="1" dirty="0" err="1">
                <a:latin typeface="Inter" panose="020B0604020202020204" charset="0"/>
                <a:ea typeface="Inter" panose="020B0604020202020204" charset="0"/>
              </a:rPr>
              <a:t>spațiului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familiarizarea</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elemente</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arhitectură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design urban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10.35923/QR.09.01.16, p. 203-210,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2"/>
              </a:rPr>
              <a:t>https://ciccre.uvt.ro/sites/default/files/qr/qr_ix_1_emina_capalnasan.pdf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endParaRPr lang="ro-RO" sz="1200" dirty="0">
              <a:latin typeface="Inter" panose="020B0604020202020204" charset="0"/>
              <a:ea typeface="Inter" panose="020B0604020202020204" charset="0"/>
            </a:endParaRPr>
          </a:p>
          <a:p>
            <a:pPr lvl="0" indent="271463" algn="just">
              <a:lnSpc>
                <a:spcPts val="1540"/>
              </a:lnSpc>
              <a:buFont typeface="+mj-lt"/>
              <a:buAutoNum type="arabicPeriod" startAt="5"/>
            </a:pPr>
            <a:r>
              <a:rPr lang="en-US" sz="1200" b="1" dirty="0" err="1">
                <a:latin typeface="Inter" panose="020B0604020202020204" charset="0"/>
                <a:ea typeface="Inter" panose="020B0604020202020204" charset="0"/>
              </a:rPr>
              <a:t>Valy</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O </a:t>
            </a:r>
            <a:r>
              <a:rPr lang="en-US" sz="1200" i="1" dirty="0" err="1">
                <a:latin typeface="Inter" panose="020B0604020202020204" charset="0"/>
                <a:ea typeface="Inter" panose="020B0604020202020204" charset="0"/>
              </a:rPr>
              <a:t>relație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dinamică</a:t>
            </a:r>
            <a:r>
              <a:rPr lang="en-US" sz="1200" i="1" dirty="0">
                <a:latin typeface="Inter" panose="020B0604020202020204" charset="0"/>
                <a:ea typeface="Inter" panose="020B0604020202020204" charset="0"/>
              </a:rPr>
              <a:t> la Tacitus: </a:t>
            </a:r>
            <a:r>
              <a:rPr lang="en-US" sz="1200" i="1" dirty="0" err="1">
                <a:latin typeface="Inter" panose="020B0604020202020204" charset="0"/>
                <a:ea typeface="Inter" panose="020B0604020202020204" charset="0"/>
              </a:rPr>
              <a:t>memorie-uitare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10.35923/QR.09.01.04, p. 58-69,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https://ciccre.uvt.ro/sites/default/files/qr/qr_ix_1_valy_ceia_0.pdf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5"/>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Lexicografia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filosofică</a:t>
            </a:r>
            <a:r>
              <a:rPr lang="en-US" sz="1200" i="1" dirty="0">
                <a:latin typeface="Inter" panose="020B0604020202020204" charset="0"/>
                <a:ea typeface="Inter" panose="020B0604020202020204" charset="0"/>
              </a:rPr>
              <a:t> – un concept </a:t>
            </a:r>
            <a:r>
              <a:rPr lang="en-US" sz="1200" i="1" dirty="0" err="1">
                <a:latin typeface="Inter" panose="020B0604020202020204" charset="0"/>
                <a:ea typeface="Inter" panose="020B0604020202020204" charset="0"/>
              </a:rPr>
              <a:t>nou</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Câteva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însemnări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10.35923/QR.09.01.17, p. 211-221,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https://ciccre.uvt.ro/sites/default/files/qr/qr_ix_1_simona_constantinovici.pdf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5"/>
            </a:pPr>
            <a:r>
              <a:rPr lang="en-US" sz="1200" b="1" dirty="0">
                <a:latin typeface="Inter" panose="020B0604020202020204" charset="0"/>
                <a:ea typeface="Inter" panose="020B0604020202020204" charset="0"/>
              </a:rPr>
              <a:t>Adrian </a:t>
            </a:r>
            <a:r>
              <a:rPr lang="en-US" sz="1200" b="1" dirty="0" err="1">
                <a:latin typeface="Inter" panose="020B0604020202020204" charset="0"/>
                <a:ea typeface="Inter" panose="020B0604020202020204" charset="0"/>
              </a:rPr>
              <a:t>Covan</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bishop and/or the ecclesial reception of the catholicity (ΚΑΘΟΛΙΚΉ) of the Church</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Icoana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Credinței</a:t>
            </a:r>
            <a:r>
              <a:rPr lang="en-US" sz="1200" dirty="0">
                <a:latin typeface="Inter" panose="020B0604020202020204" charset="0"/>
                <a:ea typeface="Inter" panose="020B0604020202020204" charset="0"/>
              </a:rPr>
              <a:t>”, No. 13, Year 7/2021, ISSN 2501-3386, ISSN-L 2393-137X, p. 24-30,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http://revistaicoanacredintei.com/gallery/no.13-3-2021-icon-faith-covan.pdf</a:t>
            </a:r>
            <a:r>
              <a:rPr lang="en-US" sz="1200" dirty="0">
                <a:latin typeface="Inter" panose="020B0604020202020204" charset="0"/>
                <a:ea typeface="Inter" panose="020B0604020202020204" charset="0"/>
              </a:rPr>
              <a:t>, </a:t>
            </a:r>
            <a:r>
              <a:rPr lang="en-US" sz="1200" u="sng" dirty="0">
                <a:latin typeface="Inter" panose="020B0604020202020204" charset="0"/>
                <a:ea typeface="Inter" panose="020B0604020202020204" charset="0"/>
                <a:hlinkClick r:id="rId6"/>
              </a:rPr>
              <a:t>https://doi.org/10.26520/icoana.2021.13.7.24-30</a:t>
            </a:r>
            <a:r>
              <a:rPr lang="en-US" sz="1200" dirty="0">
                <a:latin typeface="Inter" panose="020B0604020202020204" charset="0"/>
                <a:ea typeface="Inter" panose="020B0604020202020204" charset="0"/>
              </a:rPr>
              <a:t> (ERIH PLUS, CEEOL, Scipio, </a:t>
            </a:r>
            <a:r>
              <a:rPr lang="en-US" sz="1200" dirty="0" err="1">
                <a:latin typeface="Inter" panose="020B0604020202020204" charset="0"/>
                <a:ea typeface="Inter" panose="020B0604020202020204" charset="0"/>
              </a:rPr>
              <a:t>Philpapers</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5"/>
            </a:pPr>
            <a:r>
              <a:rPr lang="en-US" sz="1200" b="1" dirty="0">
                <a:latin typeface="Inter" panose="020B0604020202020204" charset="0"/>
                <a:ea typeface="Inter" panose="020B0604020202020204" charset="0"/>
              </a:rPr>
              <a:t>Adrian </a:t>
            </a:r>
            <a:r>
              <a:rPr lang="en-US" sz="1200" b="1" dirty="0" err="1">
                <a:latin typeface="Inter" panose="020B0604020202020204" charset="0"/>
                <a:ea typeface="Inter" panose="020B0604020202020204" charset="0"/>
              </a:rPr>
              <a:t>Covan</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fall from the </a:t>
            </a:r>
            <a:r>
              <a:rPr lang="en-US" sz="1200" i="1" dirty="0" err="1">
                <a:latin typeface="Inter" panose="020B0604020202020204" charset="0"/>
                <a:ea typeface="Inter" panose="020B0604020202020204" charset="0"/>
              </a:rPr>
              <a:t>edenic</a:t>
            </a:r>
            <a:r>
              <a:rPr lang="en-US" sz="1200" i="1" dirty="0">
                <a:latin typeface="Inter" panose="020B0604020202020204" charset="0"/>
                <a:ea typeface="Inter" panose="020B0604020202020204" charset="0"/>
              </a:rPr>
              <a:t> state or the epos of an unfilled</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Icoana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Credinței</a:t>
            </a:r>
            <a:r>
              <a:rPr lang="en-US" sz="1200" dirty="0">
                <a:latin typeface="Inter" panose="020B0604020202020204" charset="0"/>
                <a:ea typeface="Inter" panose="020B0604020202020204" charset="0"/>
              </a:rPr>
              <a:t>”, No. 14, Year 7/2021, ISSN 2501-3386, ISSN-L 2393-137X, p. 5-12,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http://revistaicoanacredintei.com/gallery/no.14-1-2021-icon-faith-covan.pdf</a:t>
            </a:r>
            <a:r>
              <a:rPr lang="en-US" sz="1200" dirty="0">
                <a:latin typeface="Inter" panose="020B0604020202020204" charset="0"/>
                <a:ea typeface="Inter" panose="020B0604020202020204" charset="0"/>
              </a:rPr>
              <a:t>, </a:t>
            </a:r>
            <a:r>
              <a:rPr lang="en-US" sz="1200" u="sng" dirty="0">
                <a:latin typeface="Inter" panose="020B0604020202020204" charset="0"/>
                <a:ea typeface="Inter" panose="020B0604020202020204" charset="0"/>
                <a:hlinkClick r:id="rId8"/>
              </a:rPr>
              <a:t>https://doi.org/10.26520/icoana.2021.14.7.5-12</a:t>
            </a:r>
            <a:r>
              <a:rPr lang="en-US" sz="1200" dirty="0">
                <a:latin typeface="Inter" panose="020B0604020202020204" charset="0"/>
                <a:ea typeface="Inter" panose="020B0604020202020204" charset="0"/>
              </a:rPr>
              <a:t> (ERIH PLUS, CEEOL, Scipio, </a:t>
            </a:r>
            <a:r>
              <a:rPr lang="en-US" sz="1200" dirty="0" err="1">
                <a:latin typeface="Inter" panose="020B0604020202020204" charset="0"/>
                <a:ea typeface="Inter" panose="020B0604020202020204" charset="0"/>
              </a:rPr>
              <a:t>Philpapers</a:t>
            </a:r>
            <a:r>
              <a:rPr lang="en-US" sz="1200" dirty="0">
                <a:latin typeface="Inter" panose="020B0604020202020204" charset="0"/>
                <a:ea typeface="Inter" panose="020B0604020202020204" charset="0"/>
              </a:rPr>
              <a:t>).</a:t>
            </a: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25</a:t>
            </a:r>
            <a:endParaRPr lang="en-US" sz="1103" spc="22" dirty="0">
              <a:solidFill>
                <a:srgbClr val="164F84"/>
              </a:solidFill>
              <a:latin typeface="Inter Bold"/>
            </a:endParaRPr>
          </a:p>
        </p:txBody>
      </p:sp>
    </p:spTree>
    <p:extLst>
      <p:ext uri="{BB962C8B-B14F-4D97-AF65-F5344CB8AC3E}">
        <p14:creationId xmlns:p14="http://schemas.microsoft.com/office/powerpoint/2010/main" val="164952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684645"/>
            <a:ext cx="6424414" cy="654025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0"/>
              </a:lnSpc>
            </a:pPr>
            <a:endParaRPr lang="ro-RO" sz="1200" spc="24" dirty="0">
              <a:solidFill>
                <a:srgbClr val="000000"/>
              </a:solidFill>
              <a:latin typeface="Inter" panose="020B0604020202020204" charset="0"/>
              <a:ea typeface="Inter" panose="020B0604020202020204" charset="0"/>
            </a:endParaRPr>
          </a:p>
          <a:p>
            <a:pPr lvl="0" indent="271463" algn="just">
              <a:lnSpc>
                <a:spcPts val="1540"/>
              </a:lnSpc>
              <a:buFont typeface="+mj-lt"/>
              <a:buAutoNum type="arabicPeriod" startAt="10"/>
            </a:pPr>
            <a:r>
              <a:rPr lang="en-US" sz="1200" b="1" dirty="0">
                <a:latin typeface="Inter" panose="020B0604020202020204" charset="0"/>
                <a:ea typeface="Inter" panose="020B0604020202020204" charset="0"/>
              </a:rPr>
              <a:t>Adrian </a:t>
            </a:r>
            <a:r>
              <a:rPr lang="en-US" sz="1200" b="1" dirty="0" err="1">
                <a:latin typeface="Inter" panose="020B0604020202020204" charset="0"/>
                <a:ea typeface="Inter" panose="020B0604020202020204" charset="0"/>
              </a:rPr>
              <a:t>Covan</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Devil – the first apophatic theologian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„International Journal of Theology, Philosophy and Science”, No. 8, Year 5/2021, ISSN 2601-1697, ISSN-L 2601-1689, p. 49-58,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https://ijtps.com/gallery/no.8-4-year5-2021-covan-adrian.pdf</a:t>
            </a:r>
            <a:r>
              <a:rPr lang="en-US" sz="1200" dirty="0">
                <a:latin typeface="Inter" panose="020B0604020202020204" charset="0"/>
                <a:ea typeface="Inter" panose="020B0604020202020204" charset="0"/>
              </a:rPr>
              <a:t>, </a:t>
            </a:r>
            <a:r>
              <a:rPr lang="en-US" sz="1200" u="sng" dirty="0">
                <a:latin typeface="Inter" panose="020B0604020202020204" charset="0"/>
                <a:ea typeface="Inter" panose="020B0604020202020204" charset="0"/>
                <a:hlinkClick r:id="rId3"/>
              </a:rPr>
              <a:t>https://doi.org/10.26520/ijtps.201.5.8.49-58</a:t>
            </a:r>
            <a:r>
              <a:rPr lang="en-US" sz="1200" dirty="0">
                <a:latin typeface="Inter" panose="020B0604020202020204" charset="0"/>
                <a:ea typeface="Inter" panose="020B0604020202020204" charset="0"/>
              </a:rPr>
              <a:t> (ERIH PLUS, CEEOL, </a:t>
            </a:r>
            <a:r>
              <a:rPr lang="en-US" sz="1200" dirty="0" err="1">
                <a:latin typeface="Inter" panose="020B0604020202020204" charset="0"/>
                <a:ea typeface="Inter" panose="020B0604020202020204" charset="0"/>
              </a:rPr>
              <a:t>Philpapers</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0"/>
            </a:pPr>
            <a:r>
              <a:rPr lang="en-US" sz="1200" b="1" dirty="0">
                <a:latin typeface="Inter" panose="020B0604020202020204" charset="0"/>
                <a:ea typeface="Inter" panose="020B0604020202020204" charset="0"/>
              </a:rPr>
              <a:t>Elena </a:t>
            </a:r>
            <a:r>
              <a:rPr lang="en-US" sz="1200" b="1" dirty="0" err="1">
                <a:latin typeface="Inter" panose="020B0604020202020204" charset="0"/>
                <a:ea typeface="Inter" panose="020B0604020202020204" charset="0"/>
              </a:rPr>
              <a:t>Crașovan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Rememorări</a:t>
            </a:r>
            <a:r>
              <a:rPr lang="en-US" sz="1200" i="1" dirty="0">
                <a:latin typeface="Inter" panose="020B0604020202020204" charset="0"/>
                <a:ea typeface="Inter" panose="020B0604020202020204" charset="0"/>
              </a:rPr>
              <a:t> ale </a:t>
            </a:r>
            <a:r>
              <a:rPr lang="en-US" sz="1200" i="1" dirty="0" err="1">
                <a:latin typeface="Inter" panose="020B0604020202020204" charset="0"/>
                <a:ea typeface="Inter" panose="020B0604020202020204" charset="0"/>
              </a:rPr>
              <a:t>sinelui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România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postcomunistă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Cazul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Letiția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Branea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10.35923/QR.09.01.26, p. 323-337,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https://ciccre.uvt.ro/sites/default/files/qr/qr_ix_i_elena_crasovan.pdf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0"/>
            </a:pPr>
            <a:r>
              <a:rPr lang="en-US" sz="1200" b="1" dirty="0">
                <a:latin typeface="Inter" panose="020B0604020202020204" charset="0"/>
                <a:ea typeface="Inter" panose="020B0604020202020204" charset="0"/>
              </a:rPr>
              <a:t>Remus </a:t>
            </a:r>
            <a:r>
              <a:rPr lang="en-US" sz="1200" b="1" dirty="0" err="1">
                <a:latin typeface="Inter" panose="020B0604020202020204" charset="0"/>
                <a:ea typeface="Inter" panose="020B0604020202020204" charset="0"/>
              </a:rPr>
              <a:t>Feraru</a:t>
            </a:r>
            <a:r>
              <a:rPr lang="en-US"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Cultul zeiței Hestia la Milet și în coloniile milesiene</a:t>
            </a:r>
            <a:r>
              <a:rPr lang="ro-RO" sz="1200" dirty="0">
                <a:latin typeface="Inter" panose="020B0604020202020204" charset="0"/>
                <a:ea typeface="Inter" panose="020B0604020202020204" charset="0"/>
              </a:rPr>
              <a:t>, în „Cercetări</a:t>
            </a:r>
            <a:r>
              <a:rPr lang="ro-RO" sz="1200" i="1"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arheologice”, nr. 28.2, 2021, p. 475-482, disponibil online la </a:t>
            </a:r>
            <a:r>
              <a:rPr lang="ro-RO" sz="1200" u="sng" dirty="0">
                <a:latin typeface="Inter" panose="020B0604020202020204" charset="0"/>
                <a:ea typeface="Inter" panose="020B0604020202020204" charset="0"/>
                <a:hlinkClick r:id="rId5"/>
              </a:rPr>
              <a:t>https://cercetari-arheologice.ro/?revista=ca-28-2-2021</a:t>
            </a:r>
            <a:r>
              <a:rPr lang="en-US" sz="1200" dirty="0">
                <a:latin typeface="Inter" panose="020B0604020202020204" charset="0"/>
                <a:ea typeface="Inter" panose="020B0604020202020204" charset="0"/>
              </a:rPr>
              <a:t>, </a:t>
            </a:r>
            <a:r>
              <a:rPr lang="ro-RO" sz="1200" u="sng" dirty="0">
                <a:latin typeface="Inter" panose="020B0604020202020204" charset="0"/>
                <a:ea typeface="Inter" panose="020B0604020202020204" charset="0"/>
                <a:hlinkClick r:id="rId6"/>
              </a:rPr>
              <a:t>https://cercetari-arheologice.ro/wp-content/uploads/2021/11/ca28_2_10-Feraru.pdf</a:t>
            </a:r>
            <a:r>
              <a:rPr lang="en-US" sz="1200" dirty="0">
                <a:latin typeface="Inter" panose="020B0604020202020204" charset="0"/>
                <a:ea typeface="Inter" panose="020B0604020202020204" charset="0"/>
              </a:rPr>
              <a:t>, </a:t>
            </a:r>
            <a:r>
              <a:rPr lang="ro-RO" sz="1200" u="sng" dirty="0">
                <a:latin typeface="Inter" panose="020B0604020202020204" charset="0"/>
                <a:ea typeface="Inter" panose="020B0604020202020204" charset="0"/>
                <a:hlinkClick r:id="rId7"/>
              </a:rPr>
              <a:t>https://doi.org/10.46535/ca.28.2.10</a:t>
            </a:r>
            <a:r>
              <a:rPr lang="en-US" sz="1200" dirty="0">
                <a:latin typeface="Inter" panose="020B0604020202020204" charset="0"/>
                <a:ea typeface="Inter" panose="020B0604020202020204" charset="0"/>
              </a:rPr>
              <a:t>, </a:t>
            </a:r>
            <a:r>
              <a:rPr lang="ro-RO" sz="1200" u="sng" dirty="0">
                <a:latin typeface="Inter" panose="020B0604020202020204" charset="0"/>
                <a:ea typeface="Inter" panose="020B0604020202020204" charset="0"/>
                <a:hlinkClick r:id="rId8"/>
              </a:rPr>
              <a:t>https://cercetari-arheologice.ro/articol/ca28-02-10/</a:t>
            </a:r>
            <a:r>
              <a:rPr lang="en-US" sz="1200" dirty="0">
                <a:latin typeface="Inter" panose="020B0604020202020204" charset="0"/>
                <a:ea typeface="Inter" panose="020B0604020202020204" charset="0"/>
              </a:rPr>
              <a:t> (ERIH PLUS).</a:t>
            </a:r>
          </a:p>
          <a:p>
            <a:pPr lvl="0" indent="271463" algn="just">
              <a:lnSpc>
                <a:spcPts val="1540"/>
              </a:lnSpc>
              <a:buFont typeface="+mj-lt"/>
              <a:buAutoNum type="arabicPeriod" startAt="10"/>
            </a:pPr>
            <a:r>
              <a:rPr lang="en-US" sz="1200" b="1" dirty="0">
                <a:latin typeface="Inter" panose="020B0604020202020204" charset="0"/>
                <a:ea typeface="Inter" panose="020B0604020202020204" charset="0"/>
              </a:rPr>
              <a:t>Remus </a:t>
            </a:r>
            <a:r>
              <a:rPr lang="en-US" sz="1200" b="1" dirty="0" err="1">
                <a:latin typeface="Inter" panose="020B0604020202020204" charset="0"/>
                <a:ea typeface="Inter" panose="020B0604020202020204" charset="0"/>
              </a:rPr>
              <a:t>Feraru</a:t>
            </a:r>
            <a:r>
              <a:rPr lang="en-US"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Le culte de la déesse Athéna </a:t>
            </a:r>
            <a:r>
              <a:rPr lang="fr-FR" sz="1200" i="1" dirty="0">
                <a:latin typeface="Inter" panose="020B0604020202020204" charset="0"/>
                <a:ea typeface="Inter" panose="020B0604020202020204" charset="0"/>
              </a:rPr>
              <a:t>dans les colonies milésiennes de la Propontide et du Pont-Euxin</a:t>
            </a:r>
            <a:r>
              <a:rPr lang="ro-RO" sz="1200" dirty="0">
                <a:latin typeface="Inter" panose="020B0604020202020204" charset="0"/>
                <a:ea typeface="Inter" panose="020B0604020202020204" charset="0"/>
              </a:rPr>
              <a:t>, în „Banatica”, nr. 31-2, 2021, p. 65-82, disponibil online la </a:t>
            </a:r>
            <a:r>
              <a:rPr lang="ro-RO" sz="1200" u="sng" dirty="0">
                <a:latin typeface="Inter" panose="020B0604020202020204" charset="0"/>
                <a:ea typeface="Inter" panose="020B0604020202020204" charset="0"/>
                <a:hlinkClick r:id="rId9"/>
              </a:rPr>
              <a:t>http://www.banatica.ro/index.php?option=com_content&amp;view=article&amp;id=133&amp;Itemid=282</a:t>
            </a:r>
            <a:r>
              <a:rPr lang="en-US" sz="1200" dirty="0">
                <a:latin typeface="Inter" panose="020B0604020202020204" charset="0"/>
                <a:ea typeface="Inter" panose="020B0604020202020204" charset="0"/>
              </a:rPr>
              <a:t>, </a:t>
            </a:r>
            <a:r>
              <a:rPr lang="ro-RO" sz="1200" u="sng" dirty="0">
                <a:latin typeface="Inter" panose="020B0604020202020204" charset="0"/>
                <a:ea typeface="Inter" panose="020B0604020202020204" charset="0"/>
                <a:hlinkClick r:id="rId10"/>
              </a:rPr>
              <a:t>http://www.banatica.ro/media/b31-1/065-082.pdf</a:t>
            </a:r>
            <a:r>
              <a:rPr lang="en-US" sz="1200" dirty="0">
                <a:latin typeface="Inter" panose="020B0604020202020204" charset="0"/>
                <a:ea typeface="Inter" panose="020B0604020202020204" charset="0"/>
              </a:rPr>
              <a:t> (ERIH PLUS).</a:t>
            </a:r>
          </a:p>
          <a:p>
            <a:pPr lvl="0" indent="271463" algn="just">
              <a:lnSpc>
                <a:spcPts val="1540"/>
              </a:lnSpc>
              <a:buFont typeface="+mj-lt"/>
              <a:buAutoNum type="arabicPeriod" startAt="10"/>
            </a:pPr>
            <a:r>
              <a:rPr lang="en-US" sz="1200" b="1" dirty="0">
                <a:latin typeface="Inter" panose="020B0604020202020204" charset="0"/>
                <a:ea typeface="Inter" panose="020B0604020202020204" charset="0"/>
              </a:rPr>
              <a:t>Remus </a:t>
            </a:r>
            <a:r>
              <a:rPr lang="en-US" sz="1200" b="1" dirty="0" err="1">
                <a:latin typeface="Inter" panose="020B0604020202020204" charset="0"/>
                <a:ea typeface="Inter" panose="020B0604020202020204" charset="0"/>
              </a:rPr>
              <a:t>Feraru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cult of goddess </a:t>
            </a:r>
            <a:r>
              <a:rPr lang="en-US" sz="1200" i="1" dirty="0" err="1">
                <a:latin typeface="Inter" panose="020B0604020202020204" charset="0"/>
                <a:ea typeface="Inter" panose="020B0604020202020204" charset="0"/>
              </a:rPr>
              <a:t>Hekate</a:t>
            </a:r>
            <a:r>
              <a:rPr lang="en-US" sz="1200" i="1" dirty="0">
                <a:latin typeface="Inter" panose="020B0604020202020204" charset="0"/>
                <a:ea typeface="Inter" panose="020B0604020202020204" charset="0"/>
              </a:rPr>
              <a:t> in Miletus and the Milesian colonies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Ziridava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Studia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Archaeologica</a:t>
            </a:r>
            <a:r>
              <a:rPr lang="en-US" sz="1200" dirty="0">
                <a:latin typeface="Inter" panose="020B0604020202020204" charset="0"/>
                <a:ea typeface="Inter" panose="020B0604020202020204" charset="0"/>
              </a:rPr>
              <a:t>”, 35, 2021, p. 107-125,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1"/>
              </a:rPr>
              <a:t>http://www.z-studarch.ro/2021_35/4_Feraru_ZSA%2035.pdf</a:t>
            </a:r>
            <a:r>
              <a:rPr lang="en-US" sz="1200" dirty="0">
                <a:latin typeface="Inter" panose="020B0604020202020204" charset="0"/>
                <a:ea typeface="Inter" panose="020B0604020202020204" charset="0"/>
              </a:rPr>
              <a:t> (ERIH PLUS)</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10"/>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Corespondența lui M. Blecher cu prietenii. O relatare a suferinței</a:t>
            </a:r>
            <a:r>
              <a:rPr lang="ro-RO" sz="1200"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10.35923/QR.09.01.28, p. 351-359,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12"/>
              </a:rPr>
              <a:t>https://ciccre.uvt.ro/sites/default/files/qr/qr_ix_i_gabriela_glavan.pdf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r>
              <a:rPr lang="en-US" sz="1200" b="1"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26</a:t>
            </a:r>
            <a:endParaRPr lang="en-US" sz="1103" spc="22" dirty="0">
              <a:solidFill>
                <a:srgbClr val="164F84"/>
              </a:solidFill>
              <a:latin typeface="Inter Bold"/>
            </a:endParaRPr>
          </a:p>
        </p:txBody>
      </p:sp>
    </p:spTree>
    <p:extLst>
      <p:ext uri="{BB962C8B-B14F-4D97-AF65-F5344CB8AC3E}">
        <p14:creationId xmlns:p14="http://schemas.microsoft.com/office/powerpoint/2010/main" val="4548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684645"/>
            <a:ext cx="6424414" cy="673261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0"/>
              </a:lnSpc>
            </a:pPr>
            <a:endParaRPr lang="ro-RO" sz="1200" spc="24" dirty="0">
              <a:solidFill>
                <a:srgbClr val="000000"/>
              </a:solidFill>
              <a:latin typeface="Inter" panose="020B0604020202020204" charset="0"/>
              <a:ea typeface="Inter" panose="020B0604020202020204" charset="0"/>
            </a:endParaRPr>
          </a:p>
          <a:p>
            <a:pPr lvl="0" indent="271463" algn="just">
              <a:lnSpc>
                <a:spcPts val="1540"/>
              </a:lnSpc>
              <a:buFont typeface="+mj-lt"/>
              <a:buAutoNum type="arabicPeriod" startAt="16"/>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Monahi, episcopi și conceptul de autoritate în spiritualitatea deșertului</a:t>
            </a:r>
            <a:r>
              <a:rPr lang="ro-RO" sz="1200" dirty="0">
                <a:latin typeface="Inter" panose="020B0604020202020204" charset="0"/>
                <a:ea typeface="Inter" panose="020B0604020202020204" charset="0"/>
              </a:rPr>
              <a:t>, în „Teologie și viață”, nr. 5-8, 2021, p. 128-147, disponibil online la </a:t>
            </a:r>
            <a:r>
              <a:rPr lang="ro-RO" sz="1200" u="sng" dirty="0">
                <a:latin typeface="Inter" panose="020B0604020202020204" charset="0"/>
                <a:ea typeface="Inter" panose="020B0604020202020204" charset="0"/>
                <a:hlinkClick r:id="rId2"/>
              </a:rPr>
              <a:t>https://teologiesiviata.ro/sites/default/files/fisiere/2021/10/08_Lect.%20Daniel%20Lemeni%20-%20Monahi%20episcopi.pdf</a:t>
            </a:r>
            <a:r>
              <a:rPr lang="ro-RO" sz="1200" dirty="0">
                <a:latin typeface="Inter" panose="020B0604020202020204" charset="0"/>
                <a:ea typeface="Inter" panose="020B0604020202020204" charset="0"/>
              </a:rPr>
              <a:t> (ERIH PLUS).</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6"/>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Sfântul Antonie cel Mare și paideia antică greacă</a:t>
            </a:r>
            <a:r>
              <a:rPr lang="ro-RO" sz="1200" dirty="0">
                <a:latin typeface="Inter" panose="020B0604020202020204" charset="0"/>
                <a:ea typeface="Inter" panose="020B0604020202020204" charset="0"/>
              </a:rPr>
              <a:t>, în „Teologie și viață”, nr. 1-4, 2021, p. 98-112, disponibil online la </a:t>
            </a:r>
            <a:r>
              <a:rPr lang="ro-RO" sz="1200" u="sng" dirty="0">
                <a:latin typeface="Inter" panose="020B0604020202020204" charset="0"/>
                <a:ea typeface="Inter" panose="020B0604020202020204" charset="0"/>
                <a:hlinkClick r:id="rId3"/>
              </a:rPr>
              <a:t>https://teologiesiviata.ro/sites/default/files/fisiere/2021/06/06_Daniel%20LEMENI%20-%20Sfantul%20Antonie%20cel%20Mare.pdf</a:t>
            </a:r>
            <a:r>
              <a:rPr lang="ro-RO" sz="1200" dirty="0">
                <a:latin typeface="Inter" panose="020B0604020202020204" charset="0"/>
                <a:ea typeface="Inter" panose="020B0604020202020204" charset="0"/>
              </a:rPr>
              <a:t> (ERIH PLUS).</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6"/>
            </a:pPr>
            <a:r>
              <a:rPr lang="ro-RO" sz="1200" b="1" dirty="0">
                <a:latin typeface="Inter" panose="020B0604020202020204" charset="0"/>
                <a:ea typeface="Inter" panose="020B0604020202020204" charset="0"/>
              </a:rPr>
              <a:t>Daniel Lemeni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Spiritual Exercises and Ascetic Praxis in Desert Monasticism</a:t>
            </a:r>
            <a:r>
              <a:rPr lang="ro-RO" sz="1200" dirty="0">
                <a:latin typeface="Inter" panose="020B0604020202020204" charset="0"/>
                <a:ea typeface="Inter" panose="020B0604020202020204" charset="0"/>
              </a:rPr>
              <a:t>”, în „Teologia”, 87 (2), 2021, p. 86-104, disponibil online la </a:t>
            </a:r>
            <a:r>
              <a:rPr lang="ro-RO" sz="1200" u="sng" dirty="0">
                <a:latin typeface="Inter" panose="020B0604020202020204" charset="0"/>
                <a:ea typeface="Inter" panose="020B0604020202020204" charset="0"/>
                <a:hlinkClick r:id="rId4"/>
              </a:rPr>
              <a:t>http://revistateologia.ro/downloads/Teologia/2_2021/7_Lemeni_87.pdf</a:t>
            </a:r>
            <a:r>
              <a:rPr lang="ro-RO" sz="1200" dirty="0">
                <a:latin typeface="Inter" panose="020B0604020202020204" charset="0"/>
                <a:ea typeface="Inter" panose="020B0604020202020204" charset="0"/>
              </a:rPr>
              <a:t> (ERIH PLUS, CEEOL, Index Copernicus).</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6"/>
            </a:pPr>
            <a:r>
              <a:rPr lang="en-US" sz="1200" b="1" dirty="0">
                <a:latin typeface="Inter" panose="020B0604020202020204" charset="0"/>
                <a:ea typeface="Inter" panose="020B0604020202020204" charset="0"/>
              </a:rPr>
              <a:t>Nadia </a:t>
            </a:r>
            <a:r>
              <a:rPr lang="en-US" sz="1200" b="1" dirty="0" err="1">
                <a:latin typeface="Inter" panose="020B0604020202020204" charset="0"/>
                <a:ea typeface="Inter" panose="020B0604020202020204" charset="0"/>
              </a:rPr>
              <a:t>Obrocea</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 </a:t>
            </a:r>
            <a:r>
              <a:rPr lang="en-US" sz="1200" i="1" dirty="0" err="1">
                <a:latin typeface="Inter" panose="020B0604020202020204" charset="0"/>
                <a:ea typeface="Inter" panose="020B0604020202020204" charset="0"/>
              </a:rPr>
              <a:t>caz</a:t>
            </a:r>
            <a:r>
              <a:rPr lang="en-US" sz="1200" i="1" dirty="0">
                <a:latin typeface="Inter" panose="020B0604020202020204" charset="0"/>
                <a:ea typeface="Inter" panose="020B0604020202020204" charset="0"/>
              </a:rPr>
              <a:t> particular de </a:t>
            </a:r>
            <a:r>
              <a:rPr lang="en-US" sz="1200" i="1" dirty="0" err="1">
                <a:latin typeface="Inter" panose="020B0604020202020204" charset="0"/>
                <a:ea typeface="Inter" panose="020B0604020202020204" charset="0"/>
              </a:rPr>
              <a:t>memorie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lingvistică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discursul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repetat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10.35923/QR.09.01.21, p. 258-271,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5"/>
              </a:rPr>
              <a:t>https://ciccre.uvt.ro/sites/default/files/qr/qr_ix_1_nadia_obrocea.pdf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6"/>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Activitatea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parohială</a:t>
            </a:r>
            <a:r>
              <a:rPr lang="en-US" sz="1200" i="1" dirty="0">
                <a:latin typeface="Inter" panose="020B0604020202020204" charset="0"/>
                <a:ea typeface="Inter" panose="020B0604020202020204" charset="0"/>
              </a:rPr>
              <a:t> (1874-1911)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arborele</a:t>
            </a:r>
            <a:r>
              <a:rPr lang="en-US" sz="1200" i="1" dirty="0">
                <a:latin typeface="Inter" panose="020B0604020202020204" charset="0"/>
                <a:ea typeface="Inter" panose="020B0604020202020204" charset="0"/>
              </a:rPr>
              <a:t> genealogic ale </a:t>
            </a:r>
            <a:r>
              <a:rPr lang="en-US" sz="1200" i="1" dirty="0" err="1">
                <a:latin typeface="Inter" panose="020B0604020202020204" charset="0"/>
                <a:ea typeface="Inter" panose="020B0604020202020204" charset="0"/>
              </a:rPr>
              <a:t>preotului</a:t>
            </a:r>
            <a:r>
              <a:rPr lang="en-US" sz="1200" i="1" dirty="0">
                <a:latin typeface="Inter" panose="020B0604020202020204" charset="0"/>
                <a:ea typeface="Inter" panose="020B0604020202020204" charset="0"/>
              </a:rPr>
              <a:t> Andrei Pop-</a:t>
            </a:r>
            <a:r>
              <a:rPr lang="en-US" sz="1200" i="1" dirty="0" err="1">
                <a:latin typeface="Inter" panose="020B0604020202020204" charset="0"/>
                <a:ea typeface="Inter" panose="020B0604020202020204" charset="0"/>
              </a:rPr>
              <a:t>Bociat</a:t>
            </a:r>
            <a:r>
              <a:rPr lang="en-US" sz="1200" i="1" dirty="0">
                <a:latin typeface="Inter" panose="020B0604020202020204" charset="0"/>
                <a:ea typeface="Inter" panose="020B0604020202020204" charset="0"/>
              </a:rPr>
              <a:t> (1847-1914) din </a:t>
            </a:r>
            <a:r>
              <a:rPr lang="en-US" sz="1200" i="1" dirty="0" err="1">
                <a:latin typeface="Inter" panose="020B0604020202020204" charset="0"/>
                <a:ea typeface="Inter" panose="020B0604020202020204" charset="0"/>
              </a:rPr>
              <a:t>Băuțaru</a:t>
            </a:r>
            <a:r>
              <a:rPr lang="en-US" sz="1200" i="1" dirty="0">
                <a:latin typeface="Inter" panose="020B0604020202020204" charset="0"/>
                <a:ea typeface="Inter" panose="020B0604020202020204" charset="0"/>
              </a:rPr>
              <a:t> Superior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Sargetia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Acta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Musei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Devensis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XII (XLVIII), </a:t>
            </a:r>
            <a:r>
              <a:rPr lang="en-US" sz="1200" dirty="0" err="1">
                <a:latin typeface="Inter" panose="020B0604020202020204" charset="0"/>
                <a:ea typeface="Inter" panose="020B0604020202020204" charset="0"/>
              </a:rPr>
              <a:t>Serie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nouă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12/2021, ISSN 1013-4255, p. 145-164 (ERIH PLUS, CEEOL).</a:t>
            </a:r>
          </a:p>
          <a:p>
            <a:pPr lvl="0" indent="271463" algn="just">
              <a:lnSpc>
                <a:spcPts val="1540"/>
              </a:lnSpc>
              <a:buFont typeface="+mj-lt"/>
              <a:buAutoNum type="arabicPeriod" startAt="16"/>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Activitatea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parohială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consângenitatea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familiei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preoțești</a:t>
            </a:r>
            <a:r>
              <a:rPr lang="en-US" sz="1200" i="1" dirty="0">
                <a:latin typeface="Inter" panose="020B0604020202020204" charset="0"/>
                <a:ea typeface="Inter" panose="020B0604020202020204" charset="0"/>
              </a:rPr>
              <a:t> Pop-</a:t>
            </a:r>
            <a:r>
              <a:rPr lang="en-US" sz="1200" i="1" dirty="0" err="1">
                <a:latin typeface="Inter" panose="020B0604020202020204" charset="0"/>
                <a:ea typeface="Inter" panose="020B0604020202020204" charset="0"/>
              </a:rPr>
              <a:t>Bociat</a:t>
            </a:r>
            <a:r>
              <a:rPr lang="en-US" sz="1200" i="1" dirty="0">
                <a:latin typeface="Inter" panose="020B0604020202020204" charset="0"/>
                <a:ea typeface="Inter" panose="020B0604020202020204" charset="0"/>
              </a:rPr>
              <a:t> din </a:t>
            </a:r>
            <a:r>
              <a:rPr lang="en-US" sz="1200" i="1" dirty="0" err="1">
                <a:latin typeface="Inter" panose="020B0604020202020204" charset="0"/>
                <a:ea typeface="Inter" panose="020B0604020202020204" charset="0"/>
              </a:rPr>
              <a:t>Clopotiva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secolului</a:t>
            </a:r>
            <a:r>
              <a:rPr lang="en-US" sz="1200" i="1" dirty="0">
                <a:latin typeface="Inter" panose="020B0604020202020204" charset="0"/>
                <a:ea typeface="Inter" panose="020B0604020202020204" charset="0"/>
              </a:rPr>
              <a:t> al XIX-lea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Sargetia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Acta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Musei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Devensis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XII (XLVIII), </a:t>
            </a:r>
            <a:r>
              <a:rPr lang="en-US" sz="1200" dirty="0" err="1">
                <a:latin typeface="Inter" panose="020B0604020202020204" charset="0"/>
                <a:ea typeface="Inter" panose="020B0604020202020204" charset="0"/>
              </a:rPr>
              <a:t>Serie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nouă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12/2021, ISSN 1013-4255, p. 127-144 (ERIH PLUS, CEEOL).</a:t>
            </a:r>
            <a:endParaRPr lang="ro-RO" sz="1200" dirty="0">
              <a:latin typeface="Inter" panose="020B0604020202020204" charset="0"/>
              <a:ea typeface="Inter" panose="020B0604020202020204" charset="0"/>
            </a:endParaRPr>
          </a:p>
          <a:p>
            <a:pPr lvl="0" indent="271463" algn="just">
              <a:lnSpc>
                <a:spcPts val="1540"/>
              </a:lnSpc>
              <a:buFont typeface="+mj-lt"/>
              <a:buAutoNum type="arabicPeriod" startAt="16"/>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Freedom of Expression and Faith – Dilemmas and Essences of the Rule of Law</a:t>
            </a:r>
            <a:r>
              <a:rPr lang="en-US" sz="1200" dirty="0">
                <a:latin typeface="Inter" panose="020B0604020202020204" charset="0"/>
                <a:ea typeface="Inter" panose="020B0604020202020204" charset="0"/>
              </a:rPr>
              <a:t>, editorial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Teologia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anul</a:t>
            </a:r>
            <a:r>
              <a:rPr lang="en-US" sz="1200" dirty="0">
                <a:latin typeface="Inter" panose="020B0604020202020204" charset="0"/>
                <a:ea typeface="Inter" panose="020B0604020202020204" charset="0"/>
              </a:rPr>
              <a:t> XXV,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(88), 2021, ISSN 2247-4382, ISSN-L 1453-4789, p. 7-9,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6"/>
              </a:rPr>
              <a:t>http://revistateologia.ro/downloads/Teologia/3_2021/2_Edit.pdf</a:t>
            </a:r>
            <a:r>
              <a:rPr lang="en-US" sz="1200" dirty="0">
                <a:latin typeface="Inter" panose="020B0604020202020204" charset="0"/>
                <a:ea typeface="Inter" panose="020B0604020202020204" charset="0"/>
              </a:rPr>
              <a:t> (ERIH PLUS, CEEOL, Index Copernicus).</a:t>
            </a: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27</a:t>
            </a:r>
            <a:endParaRPr lang="en-US" sz="1103" spc="22" dirty="0">
              <a:solidFill>
                <a:srgbClr val="164F84"/>
              </a:solidFill>
              <a:latin typeface="Inter Bold"/>
            </a:endParaRPr>
          </a:p>
        </p:txBody>
      </p:sp>
    </p:spTree>
    <p:extLst>
      <p:ext uri="{BB962C8B-B14F-4D97-AF65-F5344CB8AC3E}">
        <p14:creationId xmlns:p14="http://schemas.microsoft.com/office/powerpoint/2010/main" val="3086639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684645"/>
            <a:ext cx="6424414" cy="634789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0"/>
              </a:lnSpc>
            </a:pPr>
            <a:endParaRPr lang="ro-RO" sz="1200" spc="24" dirty="0">
              <a:solidFill>
                <a:srgbClr val="000000"/>
              </a:solidFill>
              <a:latin typeface="Inter" panose="020B0604020202020204" charset="0"/>
              <a:ea typeface="Inter" panose="020B0604020202020204" charset="0"/>
            </a:endParaRPr>
          </a:p>
          <a:p>
            <a:pPr lvl="0" indent="271463" algn="just">
              <a:lnSpc>
                <a:spcPts val="1540"/>
              </a:lnSpc>
              <a:buFont typeface="+mj-lt"/>
              <a:buAutoNum type="arabicPeriod" startAt="23"/>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The Law of Discrimination in European and Romanian State Legislation and Its (Un)Applicability in the Orthodox Worship</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Teologia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anul</a:t>
            </a:r>
            <a:r>
              <a:rPr lang="en-US" sz="1200" dirty="0">
                <a:latin typeface="Inter" panose="020B0604020202020204" charset="0"/>
                <a:ea typeface="Inter" panose="020B0604020202020204" charset="0"/>
              </a:rPr>
              <a:t> XXV,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(88), 2021, ISSN 2247-4382, ISSN-L 1453-4789, p. 163-179,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http://revistateologia.ro/downloads/Teologia/3_2021/12_Panturu.pdf</a:t>
            </a:r>
            <a:r>
              <a:rPr lang="en-US" sz="1200" dirty="0">
                <a:latin typeface="Inter" panose="020B0604020202020204" charset="0"/>
                <a:ea typeface="Inter" panose="020B0604020202020204" charset="0"/>
              </a:rPr>
              <a:t> (ERIH PLUS, CEEOL, Index Copernicus).</a:t>
            </a:r>
          </a:p>
          <a:p>
            <a:pPr lvl="0" indent="271463" algn="just">
              <a:lnSpc>
                <a:spcPts val="1540"/>
              </a:lnSpc>
              <a:buFont typeface="+mj-lt"/>
              <a:buAutoNum type="arabicPeriod" startAt="23"/>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Pr. prof. dr. Florin </a:t>
            </a:r>
            <a:r>
              <a:rPr lang="en-US" sz="1200" dirty="0" err="1">
                <a:latin typeface="Inter" panose="020B0604020202020204" charset="0"/>
                <a:ea typeface="Inter" panose="020B0604020202020204" charset="0"/>
              </a:rPr>
              <a:t>Dobrei</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Dobra (</a:t>
            </a:r>
            <a:r>
              <a:rPr lang="en-US" sz="1200" i="1" dirty="0" err="1">
                <a:latin typeface="Inter" panose="020B0604020202020204" charset="0"/>
                <a:ea typeface="Inter" panose="020B0604020202020204" charset="0"/>
              </a:rPr>
              <a:t>jud</a:t>
            </a:r>
            <a:r>
              <a:rPr lang="en-US" sz="1200" i="1" dirty="0">
                <a:latin typeface="Inter" panose="020B0604020202020204" charset="0"/>
                <a:ea typeface="Inter" panose="020B0604020202020204" charset="0"/>
              </a:rPr>
              <a:t>. Hunedoara) – file de </a:t>
            </a:r>
            <a:r>
              <a:rPr lang="en-US" sz="1200" i="1" dirty="0" err="1">
                <a:latin typeface="Inter" panose="020B0604020202020204" charset="0"/>
                <a:ea typeface="Inter" panose="020B0604020202020204" charset="0"/>
              </a:rPr>
              <a:t>cronică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bisericească</a:t>
            </a:r>
            <a:r>
              <a:rPr lang="en-US" sz="1200" i="1" dirty="0">
                <a:latin typeface="Inter" panose="020B0604020202020204" charset="0"/>
                <a:ea typeface="Inter" panose="020B0604020202020204" charset="0"/>
              </a:rPr>
              <a:t> (Dobra, Hunedoara County - Church Chronicle Pages)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Felicitas</a:t>
            </a:r>
            <a:r>
              <a:rPr lang="en-US" sz="1200" dirty="0">
                <a:latin typeface="Inter" panose="020B0604020202020204" charset="0"/>
                <a:ea typeface="Inter" panose="020B0604020202020204" charset="0"/>
              </a:rPr>
              <a:t> Publishing House, Stockholm /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Episcopiei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Devei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Hunedoarei</a:t>
            </a:r>
            <a:r>
              <a:rPr lang="en-US" sz="1200" dirty="0">
                <a:latin typeface="Inter" panose="020B0604020202020204" charset="0"/>
                <a:ea typeface="Inter" panose="020B0604020202020204" charset="0"/>
              </a:rPr>
              <a:t>, 2020, 414 pp. (Fr. Lect. Dr. Cosmin PANŢURU),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Teologia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anul</a:t>
            </a:r>
            <a:r>
              <a:rPr lang="en-US" sz="1200" dirty="0">
                <a:latin typeface="Inter" panose="020B0604020202020204" charset="0"/>
                <a:ea typeface="Inter" panose="020B0604020202020204" charset="0"/>
              </a:rPr>
              <a:t> XXV,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(88), 2021, ISSN 2247-4382, ISSN-L 1453-4789, p. 183-185,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http://revistateologia.ro/downloads/Teologia/3_2021/BR_2.pdf</a:t>
            </a:r>
            <a:r>
              <a:rPr lang="en-US" sz="1200" dirty="0">
                <a:latin typeface="Inter" panose="020B0604020202020204" charset="0"/>
                <a:ea typeface="Inter" panose="020B0604020202020204" charset="0"/>
              </a:rPr>
              <a:t> (ERIH PLUS, CEEOL, Index Copernicus).</a:t>
            </a:r>
          </a:p>
          <a:p>
            <a:pPr lvl="0" indent="271463" algn="just">
              <a:lnSpc>
                <a:spcPts val="1540"/>
              </a:lnSpc>
              <a:buFont typeface="+mj-lt"/>
              <a:buAutoNum type="arabicPeriod" startAt="23"/>
            </a:pPr>
            <a:r>
              <a:rPr lang="en-US" sz="1200" b="1" dirty="0">
                <a:latin typeface="Inter" panose="020B0604020202020204" charset="0"/>
                <a:ea typeface="Inter" panose="020B0604020202020204" charset="0"/>
              </a:rPr>
              <a:t>Cosmin </a:t>
            </a:r>
            <a:r>
              <a:rPr lang="en-US" sz="1200" b="1"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Pr. Gabriel-</a:t>
            </a:r>
            <a:r>
              <a:rPr lang="en-US" sz="1200" dirty="0" err="1">
                <a:latin typeface="Inter" panose="020B0604020202020204" charset="0"/>
                <a:ea typeface="Inter" panose="020B0604020202020204" charset="0"/>
              </a:rPr>
              <a:t>Viorel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Gârdan</a:t>
            </a:r>
            <a:r>
              <a:rPr lang="en-US" sz="1200" dirty="0">
                <a:latin typeface="Inter" panose="020B0604020202020204" charset="0"/>
                <a:ea typeface="Inter" panose="020B0604020202020204" charset="0"/>
              </a:rPr>
              <a:t>, Pr. Emilian-</a:t>
            </a:r>
            <a:r>
              <a:rPr lang="en-US" sz="1200" dirty="0" err="1">
                <a:latin typeface="Inter" panose="020B0604020202020204" charset="0"/>
                <a:ea typeface="Inter" panose="020B0604020202020204" charset="0"/>
              </a:rPr>
              <a:t>Iustinian</a:t>
            </a:r>
            <a:r>
              <a:rPr lang="en-US" sz="1200" dirty="0">
                <a:latin typeface="Inter" panose="020B0604020202020204" charset="0"/>
                <a:ea typeface="Inter" panose="020B0604020202020204" charset="0"/>
              </a:rPr>
              <a:t> Roman, Pr. </a:t>
            </a:r>
            <a:r>
              <a:rPr lang="en-US" sz="1200" dirty="0" err="1">
                <a:latin typeface="Inter" panose="020B0604020202020204" charset="0"/>
                <a:ea typeface="Inter" panose="020B0604020202020204" charset="0"/>
              </a:rPr>
              <a:t>Ioan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Cozma</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Căsătoria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şi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familia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Izvoare</a:t>
            </a:r>
            <a:r>
              <a:rPr lang="en-US" sz="1200" i="1" dirty="0">
                <a:latin typeface="Inter" panose="020B0604020202020204" charset="0"/>
                <a:ea typeface="Inter" panose="020B0604020202020204" charset="0"/>
              </a:rPr>
              <a:t> legislative </a:t>
            </a:r>
            <a:r>
              <a:rPr lang="en-US" sz="1200" i="1" dirty="0" err="1">
                <a:latin typeface="Inter" panose="020B0604020202020204" charset="0"/>
                <a:ea typeface="Inter" panose="020B0604020202020204" charset="0"/>
              </a:rPr>
              <a:t>bisericeşti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şi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laice</a:t>
            </a:r>
            <a:r>
              <a:rPr lang="en-US" sz="1200" i="1" dirty="0">
                <a:latin typeface="Inter" panose="020B0604020202020204" charset="0"/>
                <a:ea typeface="Inter" panose="020B0604020202020204" charset="0"/>
              </a:rPr>
              <a:t> (sec. XX-XXI)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volumul</a:t>
            </a:r>
            <a:r>
              <a:rPr lang="en-US" sz="1200" dirty="0">
                <a:latin typeface="Inter" panose="020B0604020202020204" charset="0"/>
                <a:ea typeface="Inter" panose="020B0604020202020204" charset="0"/>
              </a:rPr>
              <a:t> II, </a:t>
            </a:r>
            <a:r>
              <a:rPr lang="en-US" sz="1200" dirty="0" err="1">
                <a:latin typeface="Inter" panose="020B0604020202020204" charset="0"/>
                <a:ea typeface="Inter" panose="020B0604020202020204" charset="0"/>
              </a:rPr>
              <a:t>Doxologia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Iaşi</a:t>
            </a:r>
            <a:r>
              <a:rPr lang="en-US" sz="1200" dirty="0">
                <a:latin typeface="Inter" panose="020B0604020202020204" charset="0"/>
                <a:ea typeface="Inter" panose="020B0604020202020204" charset="0"/>
              </a:rPr>
              <a:t>, 2020, 654 pp (Fr. Lect. Dr. Cosmin </a:t>
            </a:r>
            <a:r>
              <a:rPr lang="en-US" sz="1200" dirty="0" err="1">
                <a:latin typeface="Inter" panose="020B0604020202020204" charset="0"/>
                <a:ea typeface="Inter" panose="020B0604020202020204" charset="0"/>
              </a:rPr>
              <a:t>Panțuru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Teologia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anul</a:t>
            </a:r>
            <a:r>
              <a:rPr lang="en-US" sz="1200" dirty="0">
                <a:latin typeface="Inter" panose="020B0604020202020204" charset="0"/>
                <a:ea typeface="Inter" panose="020B0604020202020204" charset="0"/>
              </a:rPr>
              <a:t> XXV,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(88), 2021, ISSN 2247-4382, ISSN-L 1453-4789, p. 186-189,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http://revistateologia.ro/downloads/Teologia/3_2021/BR_3.pdf</a:t>
            </a:r>
            <a:r>
              <a:rPr lang="en-US" sz="1200" dirty="0">
                <a:latin typeface="Inter" panose="020B0604020202020204" charset="0"/>
                <a:ea typeface="Inter" panose="020B0604020202020204" charset="0"/>
              </a:rPr>
              <a:t> (ERIH PLUS, CEEOL, Index Copernicus).</a:t>
            </a:r>
          </a:p>
          <a:p>
            <a:pPr lvl="0" indent="271463" algn="just">
              <a:lnSpc>
                <a:spcPts val="1540"/>
              </a:lnSpc>
              <a:buFont typeface="+mj-lt"/>
              <a:buAutoNum type="arabicPeriod" startAt="2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Radu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 </a:t>
            </a:r>
            <a:r>
              <a:rPr lang="en-US" sz="1200" i="1" dirty="0" err="1">
                <a:latin typeface="Inter" panose="020B0604020202020204" charset="0"/>
                <a:ea typeface="Inter" panose="020B0604020202020204" charset="0"/>
              </a:rPr>
              <a:t>soț</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şi</a:t>
            </a:r>
            <a:r>
              <a:rPr lang="en-US" sz="1200" i="1" dirty="0">
                <a:latin typeface="Inter" panose="020B0604020202020204" charset="0"/>
                <a:ea typeface="Inter" panose="020B0604020202020204" charset="0"/>
              </a:rPr>
              <a:t> un </a:t>
            </a:r>
            <a:r>
              <a:rPr lang="en-US" sz="1200" i="1" dirty="0" err="1">
                <a:latin typeface="Inter" panose="020B0604020202020204" charset="0"/>
                <a:ea typeface="Inter" panose="020B0604020202020204" charset="0"/>
              </a:rPr>
              <a:t>tată</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neuitat</a:t>
            </a:r>
            <a:r>
              <a:rPr lang="en-US" sz="1200" i="1" dirty="0">
                <a:latin typeface="Inter" panose="020B0604020202020204" charset="0"/>
                <a:ea typeface="Inter" panose="020B0604020202020204" charset="0"/>
              </a:rPr>
              <a:t>. </a:t>
            </a:r>
            <a:r>
              <a:rPr lang="en-US" sz="1200" b="1" i="1" dirty="0">
                <a:latin typeface="Inter" panose="020B0604020202020204" charset="0"/>
                <a:ea typeface="Inter" panose="020B0604020202020204" charset="0"/>
              </a:rPr>
              <a:t>Liber </a:t>
            </a:r>
            <a:r>
              <a:rPr lang="en-US" sz="1200" b="1" i="1" dirty="0" err="1">
                <a:latin typeface="Inter" panose="020B0604020202020204" charset="0"/>
                <a:ea typeface="Inter" panose="020B0604020202020204" charset="0"/>
              </a:rPr>
              <a:t>Manualis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10.35923/QR.09.01.09, p. 126-134,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https://ciccre.uvt.ro/sites/default/files/qr/qr_ix_1_gabriela_radu.pdf</a:t>
            </a:r>
            <a:r>
              <a:rPr lang="en-US" sz="1200" dirty="0">
                <a:latin typeface="Inter" panose="020B0604020202020204" charset="0"/>
                <a:ea typeface="Inter" panose="020B0604020202020204" charset="0"/>
              </a:rPr>
              <a:t> (ERIH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indent="271463" algn="just">
              <a:lnSpc>
                <a:spcPts val="1540"/>
              </a:lnSpc>
              <a:buFont typeface="+mj-lt"/>
              <a:buAutoNum type="arabicPeriod" startAt="23"/>
            </a:pPr>
            <a:r>
              <a:rPr lang="en-US" sz="1200" b="1" dirty="0">
                <a:latin typeface="Inter" panose="020B0604020202020204" charset="0"/>
                <a:ea typeface="Inter" panose="020B0604020202020204" charset="0"/>
              </a:rPr>
              <a:t>Ana-Maria </a:t>
            </a: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-Pop</a:t>
            </a:r>
            <a:r>
              <a:rPr lang="en-US" sz="1200" dirty="0">
                <a:latin typeface="Inter" panose="020B0604020202020204" charset="0"/>
                <a:ea typeface="Inter" panose="020B0604020202020204" charset="0"/>
              </a:rPr>
              <a:t>, </a:t>
            </a:r>
            <a:r>
              <a:rPr lang="en-US" sz="1200" b="1" dirty="0">
                <a:latin typeface="Inter" panose="020B0604020202020204" charset="0"/>
                <a:ea typeface="Inter" panose="020B0604020202020204" charset="0"/>
              </a:rPr>
              <a:t>Gabriel </a:t>
            </a:r>
            <a:r>
              <a:rPr lang="en-US" sz="1200" b="1" dirty="0" err="1">
                <a:latin typeface="Inter" panose="020B0604020202020204" charset="0"/>
                <a:ea typeface="Inter" panose="020B0604020202020204" charset="0"/>
              </a:rPr>
              <a:t>Bărdășan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Intercomprehensiunea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limbile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romanice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considerații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privind</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eficientizarea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comunicării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context didactic </a:t>
            </a:r>
            <a:r>
              <a:rPr lang="en-US" sz="1200" i="1" dirty="0" err="1">
                <a:latin typeface="Inter" panose="020B0604020202020204" charset="0"/>
                <a:ea typeface="Inter" panose="020B0604020202020204" charset="0"/>
              </a:rPr>
              <a:t>multilingv</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digital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filologice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nr. 59/2021, DOI: 10.35923/AUTFil.59.01, p. 9-19, disponibil online la </a:t>
            </a:r>
            <a:r>
              <a:rPr lang="ro-RO" sz="1200" u="sng" dirty="0">
                <a:latin typeface="Inter" panose="020B0604020202020204" charset="0"/>
                <a:ea typeface="Inter" panose="020B0604020202020204" charset="0"/>
                <a:hlinkClick r:id="rId6"/>
              </a:rPr>
              <a:t>https://analefilologie.uvt.ro/wp-content/uploads/2022/01/01_Radu-Pop_Bardasan.pdf</a:t>
            </a:r>
            <a:r>
              <a:rPr lang="ro-RO" sz="1200" dirty="0">
                <a:latin typeface="Inter" panose="020B0604020202020204" charset="0"/>
                <a:ea typeface="Inter" panose="020B0604020202020204" charset="0"/>
              </a:rPr>
              <a:t> (ERIH PLUS, MLA, CEEOL, EBSCO).</a:t>
            </a:r>
            <a:endParaRPr lang="ro-RO" sz="1200" spc="24"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28</a:t>
            </a:r>
            <a:endParaRPr lang="en-US" sz="1103" spc="22" dirty="0">
              <a:solidFill>
                <a:srgbClr val="164F84"/>
              </a:solidFill>
              <a:latin typeface="Inter Bold"/>
            </a:endParaRPr>
          </a:p>
        </p:txBody>
      </p:sp>
    </p:spTree>
    <p:extLst>
      <p:ext uri="{BB962C8B-B14F-4D97-AF65-F5344CB8AC3E}">
        <p14:creationId xmlns:p14="http://schemas.microsoft.com/office/powerpoint/2010/main" val="194334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684645"/>
            <a:ext cx="6424414" cy="4424288"/>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b</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și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recenzii</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ERIH PLUS</a:t>
            </a:r>
          </a:p>
          <a:p>
            <a:pPr algn="just">
              <a:lnSpc>
                <a:spcPts val="1540"/>
              </a:lnSpc>
            </a:pPr>
            <a:endParaRPr lang="ro-RO" sz="1200" spc="24" dirty="0">
              <a:solidFill>
                <a:srgbClr val="000000"/>
              </a:solidFill>
              <a:latin typeface="Inter" panose="020B0604020202020204" charset="0"/>
              <a:ea typeface="Inter" panose="020B0604020202020204" charset="0"/>
            </a:endParaRPr>
          </a:p>
          <a:p>
            <a:pPr lvl="0" indent="271463" algn="just">
              <a:lnSpc>
                <a:spcPts val="1544"/>
              </a:lnSpc>
              <a:buFont typeface="+mj-lt"/>
              <a:buAutoNum type="arabicPeriod" startAt="28"/>
            </a:pPr>
            <a:r>
              <a:rPr lang="en-US" sz="1200" b="1" dirty="0">
                <a:latin typeface="Inter" panose="020B0604020202020204" charset="0"/>
                <a:ea typeface="Inter" panose="020B0604020202020204" charset="0"/>
              </a:rPr>
              <a:t>Roxana </a:t>
            </a:r>
            <a:r>
              <a:rPr lang="en-US" sz="1200" b="1" dirty="0" err="1">
                <a:latin typeface="Inter" panose="020B0604020202020204" charset="0"/>
                <a:ea typeface="Inter" panose="020B0604020202020204" charset="0"/>
              </a:rPr>
              <a:t>Rogobete</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Memoria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recentă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sfârșitul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începutul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istoriei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10.35923/QR.09.01.31, p. 400-409,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lvl="0" indent="271463" algn="just">
              <a:lnSpc>
                <a:spcPts val="1544"/>
              </a:lnSpc>
              <a:buFont typeface="+mj-lt"/>
              <a:buAutoNum type="arabicPeriod" startAt="28"/>
            </a:pPr>
            <a:r>
              <a:rPr lang="en-US" sz="1200" b="1" dirty="0" err="1">
                <a:latin typeface="Inter" panose="020B0604020202020204" charset="0"/>
                <a:ea typeface="Inter" panose="020B0604020202020204" charset="0"/>
              </a:rPr>
              <a:t>Dumitru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Tucan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Literatura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recuperarea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memoriei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pierdute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Despre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romanele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postmemoriale</a:t>
            </a:r>
            <a:r>
              <a:rPr lang="en-US" sz="1200" i="1" dirty="0">
                <a:latin typeface="Inter" panose="020B0604020202020204" charset="0"/>
                <a:ea typeface="Inter" panose="020B0604020202020204" charset="0"/>
              </a:rPr>
              <a:t> ale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Cătălin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Mihuleac</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10.35923/QR.09.01.32, p. 410-421,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2"/>
              </a:rPr>
              <a:t>https://ciccre.uvt.ro/sites/default/files/qr/qr_ix_i_dumitru_tucan.pdf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p>
          <a:p>
            <a:pPr indent="271463" algn="just">
              <a:lnSpc>
                <a:spcPts val="1544"/>
              </a:lnSpc>
              <a:buFont typeface="+mj-lt"/>
              <a:buAutoNum type="arabicPeriod" startAt="28"/>
            </a:pPr>
            <a:r>
              <a:rPr lang="en-US" sz="1200" b="1" dirty="0">
                <a:latin typeface="Inter" panose="020B0604020202020204" charset="0"/>
                <a:ea typeface="Inter" panose="020B0604020202020204" charset="0"/>
              </a:rPr>
              <a:t>George Bogdan </a:t>
            </a:r>
            <a:r>
              <a:rPr lang="en-US" sz="1200" b="1" dirty="0" err="1">
                <a:latin typeface="Inter" panose="020B0604020202020204" charset="0"/>
                <a:ea typeface="Inter" panose="020B0604020202020204" charset="0"/>
              </a:rPr>
              <a:t>Ţâra</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Despre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latinitatea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verbelor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românești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mai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frecvente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secolul</a:t>
            </a:r>
            <a:r>
              <a:rPr lang="en-US" sz="1200" i="1" dirty="0">
                <a:latin typeface="Inter" panose="020B0604020202020204" charset="0"/>
                <a:ea typeface="Inter" panose="020B0604020202020204" charset="0"/>
              </a:rPr>
              <a:t> al XIX-lea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Quaestiones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Romanicae</a:t>
            </a:r>
            <a:r>
              <a:rPr lang="en-US" sz="1200" dirty="0">
                <a:latin typeface="Inter" panose="020B0604020202020204" charset="0"/>
                <a:ea typeface="Inter" panose="020B0604020202020204" charset="0"/>
              </a:rPr>
              <a:t>. IX. </a:t>
            </a:r>
            <a:r>
              <a:rPr lang="en-US" sz="1200" dirty="0" err="1">
                <a:latin typeface="Inter" panose="020B0604020202020204" charset="0"/>
                <a:ea typeface="Inter" panose="020B0604020202020204" charset="0"/>
              </a:rPr>
              <a:t>Memorie</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Uitare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Tomul</a:t>
            </a:r>
            <a:r>
              <a:rPr lang="en-US" sz="1200" dirty="0">
                <a:latin typeface="Inter" panose="020B0604020202020204" charset="0"/>
                <a:ea typeface="Inter" panose="020B0604020202020204" charset="0"/>
              </a:rPr>
              <a:t> 1. </a:t>
            </a:r>
            <a:r>
              <a:rPr lang="en-US" sz="1200" dirty="0" err="1">
                <a:latin typeface="Inter" panose="020B0604020202020204" charset="0"/>
                <a:ea typeface="Inter" panose="020B0604020202020204" charset="0"/>
              </a:rPr>
              <a:t>Conferințe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plenare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latină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Limba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Valy</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Ceia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Universității</a:t>
            </a:r>
            <a:r>
              <a:rPr lang="en-US" sz="1200" dirty="0">
                <a:latin typeface="Inter" panose="020B0604020202020204" charset="0"/>
                <a:ea typeface="Inter" panose="020B0604020202020204" charset="0"/>
              </a:rPr>
              <a:t> de Vest, 2021, ISBN 978-973-125-901-7, DOI: 10.35923/QR.09.01.23, p. 284-301, </a:t>
            </a:r>
            <a:r>
              <a:rPr lang="fr-FR" sz="1200" dirty="0" err="1">
                <a:latin typeface="Inter" panose="020B0604020202020204" charset="0"/>
                <a:ea typeface="Inter" panose="020B0604020202020204" charset="0"/>
              </a:rPr>
              <a:t>disponibil</a:t>
            </a:r>
            <a:r>
              <a:rPr lang="fr-FR" sz="1200" dirty="0">
                <a:latin typeface="Inter" panose="020B0604020202020204" charset="0"/>
                <a:ea typeface="Inter" panose="020B0604020202020204" charset="0"/>
              </a:rPr>
              <a:t> online la </a:t>
            </a:r>
            <a:r>
              <a:rPr lang="fr-FR" sz="1200" u="sng" dirty="0">
                <a:latin typeface="Inter" panose="020B0604020202020204" charset="0"/>
                <a:ea typeface="Inter" panose="020B0604020202020204" charset="0"/>
                <a:hlinkClick r:id="rId3"/>
              </a:rPr>
              <a:t>https://ciccre.uvt.ro/sites/default/files/qr/qr_ix_1_bogdan_tara.pdf</a:t>
            </a:r>
            <a:r>
              <a:rPr lang="fr-FR" sz="1200" dirty="0">
                <a:latin typeface="Inter" panose="020B0604020202020204" charset="0"/>
                <a:ea typeface="Inter" panose="020B0604020202020204" charset="0"/>
              </a:rPr>
              <a:t> </a:t>
            </a:r>
            <a:r>
              <a:rPr lang="en-US" sz="1200" dirty="0">
                <a:latin typeface="Inter" panose="020B0604020202020204" charset="0"/>
                <a:ea typeface="Inter" panose="020B0604020202020204" charset="0"/>
              </a:rPr>
              <a:t>(ERIH PLUS, Index Copernicus, CEEOL, DRJI, SIS, </a:t>
            </a:r>
            <a:r>
              <a:rPr lang="en-US" sz="1200" dirty="0" err="1">
                <a:latin typeface="Inter" panose="020B0604020202020204" charset="0"/>
                <a:ea typeface="Inter" panose="020B0604020202020204" charset="0"/>
              </a:rPr>
              <a:t>ResearchBib</a:t>
            </a:r>
            <a:r>
              <a:rPr lang="en-US" sz="1200" dirty="0">
                <a:latin typeface="Inter" panose="020B0604020202020204" charset="0"/>
                <a:ea typeface="Inter" panose="020B0604020202020204" charset="0"/>
              </a:rPr>
              <a:t>).</a:t>
            </a:r>
            <a:endParaRPr lang="ro-RO" sz="1200" spc="24"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29</a:t>
            </a:r>
            <a:endParaRPr lang="en-US" sz="1103" spc="22" dirty="0">
              <a:solidFill>
                <a:srgbClr val="164F84"/>
              </a:solidFill>
              <a:latin typeface="Inter Bold"/>
            </a:endParaRPr>
          </a:p>
        </p:txBody>
      </p:sp>
      <p:grpSp>
        <p:nvGrpSpPr>
          <p:cNvPr id="12" name="Google Shape;11054;p67"/>
          <p:cNvGrpSpPr/>
          <p:nvPr/>
        </p:nvGrpSpPr>
        <p:grpSpPr>
          <a:xfrm>
            <a:off x="2011040" y="8249882"/>
            <a:ext cx="533400" cy="628950"/>
            <a:chOff x="-39783425" y="2337925"/>
            <a:chExt cx="275700" cy="318350"/>
          </a:xfrm>
        </p:grpSpPr>
        <p:sp>
          <p:nvSpPr>
            <p:cNvPr id="13" name="Google Shape;11055;p67"/>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56;p67"/>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4726" y="7256569"/>
            <a:ext cx="2979939" cy="1986626"/>
          </a:xfrm>
          <a:prstGeom prst="rect">
            <a:avLst/>
          </a:prstGeom>
        </p:spPr>
      </p:pic>
      <p:grpSp>
        <p:nvGrpSpPr>
          <p:cNvPr id="16" name="Google Shape;12140;p70"/>
          <p:cNvGrpSpPr/>
          <p:nvPr/>
        </p:nvGrpSpPr>
        <p:grpSpPr>
          <a:xfrm>
            <a:off x="756000" y="7592591"/>
            <a:ext cx="609600" cy="588242"/>
            <a:chOff x="-47529700" y="2342000"/>
            <a:chExt cx="302450" cy="299900"/>
          </a:xfrm>
        </p:grpSpPr>
        <p:sp>
          <p:nvSpPr>
            <p:cNvPr id="17" name="Google Shape;12141;p70"/>
            <p:cNvSpPr/>
            <p:nvPr/>
          </p:nvSpPr>
          <p:spPr>
            <a:xfrm>
              <a:off x="-47529700" y="2342000"/>
              <a:ext cx="302450" cy="299900"/>
            </a:xfrm>
            <a:custGeom>
              <a:avLst/>
              <a:gdLst/>
              <a:ahLst/>
              <a:cxnLst/>
              <a:rect l="l" t="t" r="r" b="b"/>
              <a:pathLst>
                <a:path w="12098" h="11996" extrusionOk="0">
                  <a:moveTo>
                    <a:pt x="7530" y="725"/>
                  </a:moveTo>
                  <a:cubicBezTo>
                    <a:pt x="9672" y="725"/>
                    <a:pt x="11405" y="2457"/>
                    <a:pt x="11405" y="4568"/>
                  </a:cubicBezTo>
                  <a:cubicBezTo>
                    <a:pt x="11405" y="6711"/>
                    <a:pt x="9672" y="8443"/>
                    <a:pt x="7530" y="8443"/>
                  </a:cubicBezTo>
                  <a:cubicBezTo>
                    <a:pt x="5419" y="8443"/>
                    <a:pt x="3686" y="6711"/>
                    <a:pt x="3686" y="4568"/>
                  </a:cubicBezTo>
                  <a:cubicBezTo>
                    <a:pt x="3686" y="2457"/>
                    <a:pt x="5419" y="725"/>
                    <a:pt x="7530" y="725"/>
                  </a:cubicBezTo>
                  <a:close/>
                  <a:moveTo>
                    <a:pt x="4064" y="7530"/>
                  </a:moveTo>
                  <a:cubicBezTo>
                    <a:pt x="4222" y="7719"/>
                    <a:pt x="4379" y="7876"/>
                    <a:pt x="4568" y="8034"/>
                  </a:cubicBezTo>
                  <a:lnTo>
                    <a:pt x="3686" y="8947"/>
                  </a:lnTo>
                  <a:lnTo>
                    <a:pt x="3151" y="8443"/>
                  </a:lnTo>
                  <a:lnTo>
                    <a:pt x="4064" y="7530"/>
                  </a:lnTo>
                  <a:close/>
                  <a:moveTo>
                    <a:pt x="2647" y="8916"/>
                  </a:moveTo>
                  <a:lnTo>
                    <a:pt x="3151" y="9420"/>
                  </a:lnTo>
                  <a:lnTo>
                    <a:pt x="1386" y="11184"/>
                  </a:lnTo>
                  <a:cubicBezTo>
                    <a:pt x="1323" y="11247"/>
                    <a:pt x="1237" y="11279"/>
                    <a:pt x="1146" y="11279"/>
                  </a:cubicBezTo>
                  <a:cubicBezTo>
                    <a:pt x="1056" y="11279"/>
                    <a:pt x="961" y="11247"/>
                    <a:pt x="882" y="11184"/>
                  </a:cubicBezTo>
                  <a:cubicBezTo>
                    <a:pt x="756" y="11090"/>
                    <a:pt x="756" y="10838"/>
                    <a:pt x="882" y="10680"/>
                  </a:cubicBezTo>
                  <a:lnTo>
                    <a:pt x="2647" y="8916"/>
                  </a:lnTo>
                  <a:close/>
                  <a:moveTo>
                    <a:pt x="7530" y="0"/>
                  </a:moveTo>
                  <a:cubicBezTo>
                    <a:pt x="5009" y="0"/>
                    <a:pt x="2962" y="2048"/>
                    <a:pt x="2962" y="4568"/>
                  </a:cubicBezTo>
                  <a:cubicBezTo>
                    <a:pt x="2962" y="5450"/>
                    <a:pt x="3214" y="6270"/>
                    <a:pt x="3623" y="6963"/>
                  </a:cubicBezTo>
                  <a:lnTo>
                    <a:pt x="410" y="10208"/>
                  </a:lnTo>
                  <a:cubicBezTo>
                    <a:pt x="0" y="10586"/>
                    <a:pt x="0" y="11279"/>
                    <a:pt x="410" y="11688"/>
                  </a:cubicBezTo>
                  <a:cubicBezTo>
                    <a:pt x="599" y="11893"/>
                    <a:pt x="867" y="11996"/>
                    <a:pt x="1138" y="11996"/>
                  </a:cubicBezTo>
                  <a:cubicBezTo>
                    <a:pt x="1410" y="11996"/>
                    <a:pt x="1686" y="11893"/>
                    <a:pt x="1890" y="11688"/>
                  </a:cubicBezTo>
                  <a:lnTo>
                    <a:pt x="5135" y="8475"/>
                  </a:lnTo>
                  <a:cubicBezTo>
                    <a:pt x="5829" y="8916"/>
                    <a:pt x="6679" y="9137"/>
                    <a:pt x="7530" y="9137"/>
                  </a:cubicBezTo>
                  <a:cubicBezTo>
                    <a:pt x="10050" y="9137"/>
                    <a:pt x="12098" y="7089"/>
                    <a:pt x="12098" y="4568"/>
                  </a:cubicBezTo>
                  <a:cubicBezTo>
                    <a:pt x="12098" y="2048"/>
                    <a:pt x="10050" y="0"/>
                    <a:pt x="7530"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42;p70"/>
            <p:cNvSpPr/>
            <p:nvPr/>
          </p:nvSpPr>
          <p:spPr>
            <a:xfrm>
              <a:off x="-47404475" y="2395550"/>
              <a:ext cx="124475" cy="123675"/>
            </a:xfrm>
            <a:custGeom>
              <a:avLst/>
              <a:gdLst/>
              <a:ahLst/>
              <a:cxnLst/>
              <a:rect l="l" t="t" r="r" b="b"/>
              <a:pathLst>
                <a:path w="4979" h="4947" extrusionOk="0">
                  <a:moveTo>
                    <a:pt x="2804" y="2080"/>
                  </a:moveTo>
                  <a:cubicBezTo>
                    <a:pt x="2678" y="2395"/>
                    <a:pt x="2458" y="2647"/>
                    <a:pt x="2174" y="2710"/>
                  </a:cubicBezTo>
                  <a:lnTo>
                    <a:pt x="2174" y="2080"/>
                  </a:lnTo>
                  <a:close/>
                  <a:moveTo>
                    <a:pt x="1828" y="694"/>
                  </a:moveTo>
                  <a:cubicBezTo>
                    <a:pt x="2300" y="694"/>
                    <a:pt x="2678" y="977"/>
                    <a:pt x="2804" y="1418"/>
                  </a:cubicBezTo>
                  <a:lnTo>
                    <a:pt x="1828" y="1418"/>
                  </a:lnTo>
                  <a:cubicBezTo>
                    <a:pt x="1607" y="1418"/>
                    <a:pt x="1481" y="1576"/>
                    <a:pt x="1481" y="1765"/>
                  </a:cubicBezTo>
                  <a:lnTo>
                    <a:pt x="1481" y="2741"/>
                  </a:lnTo>
                  <a:cubicBezTo>
                    <a:pt x="1072" y="2584"/>
                    <a:pt x="757" y="2206"/>
                    <a:pt x="757" y="1765"/>
                  </a:cubicBezTo>
                  <a:cubicBezTo>
                    <a:pt x="757" y="1166"/>
                    <a:pt x="1229" y="694"/>
                    <a:pt x="1828" y="694"/>
                  </a:cubicBezTo>
                  <a:close/>
                  <a:moveTo>
                    <a:pt x="4254" y="2080"/>
                  </a:moveTo>
                  <a:lnTo>
                    <a:pt x="4254" y="4222"/>
                  </a:lnTo>
                  <a:lnTo>
                    <a:pt x="2143" y="4222"/>
                  </a:lnTo>
                  <a:lnTo>
                    <a:pt x="2143" y="3466"/>
                  </a:lnTo>
                  <a:cubicBezTo>
                    <a:pt x="2804" y="3308"/>
                    <a:pt x="3371" y="2804"/>
                    <a:pt x="3498" y="2080"/>
                  </a:cubicBezTo>
                  <a:close/>
                  <a:moveTo>
                    <a:pt x="1796" y="0"/>
                  </a:moveTo>
                  <a:cubicBezTo>
                    <a:pt x="788" y="0"/>
                    <a:pt x="0" y="788"/>
                    <a:pt x="0" y="1765"/>
                  </a:cubicBezTo>
                  <a:cubicBezTo>
                    <a:pt x="0" y="2615"/>
                    <a:pt x="599" y="3340"/>
                    <a:pt x="1418" y="3497"/>
                  </a:cubicBezTo>
                  <a:lnTo>
                    <a:pt x="1418" y="4600"/>
                  </a:lnTo>
                  <a:cubicBezTo>
                    <a:pt x="1418" y="4789"/>
                    <a:pt x="1576" y="4947"/>
                    <a:pt x="1796" y="4947"/>
                  </a:cubicBezTo>
                  <a:lnTo>
                    <a:pt x="4569" y="4947"/>
                  </a:lnTo>
                  <a:cubicBezTo>
                    <a:pt x="4789" y="4947"/>
                    <a:pt x="4947" y="4789"/>
                    <a:pt x="4947" y="4600"/>
                  </a:cubicBezTo>
                  <a:lnTo>
                    <a:pt x="4947" y="1796"/>
                  </a:lnTo>
                  <a:cubicBezTo>
                    <a:pt x="4978" y="1576"/>
                    <a:pt x="4821" y="1418"/>
                    <a:pt x="4632" y="1418"/>
                  </a:cubicBezTo>
                  <a:lnTo>
                    <a:pt x="3498" y="1418"/>
                  </a:lnTo>
                  <a:cubicBezTo>
                    <a:pt x="3371" y="631"/>
                    <a:pt x="2647" y="0"/>
                    <a:pt x="1796"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69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57857" cy="160730"/>
          </a:xfrm>
        </p:grpSpPr>
        <p:sp>
          <p:nvSpPr>
            <p:cNvPr id="5" name="Freeform 5"/>
            <p:cNvSpPr/>
            <p:nvPr/>
          </p:nvSpPr>
          <p:spPr>
            <a:xfrm>
              <a:off x="0" y="0"/>
              <a:ext cx="3957856" cy="160730"/>
            </a:xfrm>
            <a:custGeom>
              <a:avLst/>
              <a:gdLst/>
              <a:ahLst/>
              <a:cxnLst/>
              <a:rect l="l" t="t" r="r" b="b"/>
              <a:pathLst>
                <a:path w="3957856" h="160730">
                  <a:moveTo>
                    <a:pt x="0" y="0"/>
                  </a:moveTo>
                  <a:lnTo>
                    <a:pt x="3957856" y="0"/>
                  </a:lnTo>
                  <a:lnTo>
                    <a:pt x="3957856" y="160730"/>
                  </a:lnTo>
                  <a:lnTo>
                    <a:pt x="0" y="16073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4309831" y="2749595"/>
            <a:ext cx="2686050" cy="1510903"/>
          </a:xfrm>
          <a:prstGeom prst="rect">
            <a:avLst/>
          </a:prstGeom>
        </p:spPr>
      </p:pic>
      <p:pic>
        <p:nvPicPr>
          <p:cNvPr id="8" name="Picture 8"/>
          <p:cNvPicPr>
            <a:picLocks noChangeAspect="1"/>
          </p:cNvPicPr>
          <p:nvPr/>
        </p:nvPicPr>
        <p:blipFill>
          <a:blip r:embed="rId3"/>
          <a:srcRect t="29337" b="23492"/>
          <a:stretch>
            <a:fillRect/>
          </a:stretch>
        </p:blipFill>
        <p:spPr>
          <a:xfrm>
            <a:off x="571467" y="4703008"/>
            <a:ext cx="2363169" cy="1573706"/>
          </a:xfrm>
          <a:prstGeom prst="rect">
            <a:avLst/>
          </a:prstGeom>
        </p:spPr>
      </p:pic>
      <p:pic>
        <p:nvPicPr>
          <p:cNvPr id="9" name="Picture 9"/>
          <p:cNvPicPr>
            <a:picLocks noChangeAspect="1"/>
          </p:cNvPicPr>
          <p:nvPr/>
        </p:nvPicPr>
        <p:blipFill>
          <a:blip r:embed="rId4"/>
          <a:srcRect l="4509" r="3286" b="68978"/>
          <a:stretch>
            <a:fillRect/>
          </a:stretch>
        </p:blipFill>
        <p:spPr>
          <a:xfrm>
            <a:off x="4838601" y="8044332"/>
            <a:ext cx="2157280" cy="939044"/>
          </a:xfrm>
          <a:prstGeom prst="rect">
            <a:avLst/>
          </a:prstGeom>
        </p:spPr>
      </p:pic>
      <p:pic>
        <p:nvPicPr>
          <p:cNvPr id="10" name="Picture 10"/>
          <p:cNvPicPr>
            <a:picLocks noChangeAspect="1"/>
          </p:cNvPicPr>
          <p:nvPr/>
        </p:nvPicPr>
        <p:blipFill>
          <a:blip r:embed="rId5"/>
          <a:srcRect b="58691"/>
          <a:stretch>
            <a:fillRect/>
          </a:stretch>
        </p:blipFill>
        <p:spPr>
          <a:xfrm>
            <a:off x="4839089" y="6527039"/>
            <a:ext cx="2157280" cy="1261090"/>
          </a:xfrm>
          <a:prstGeom prst="rect">
            <a:avLst/>
          </a:prstGeom>
        </p:spPr>
      </p:pic>
      <p:sp>
        <p:nvSpPr>
          <p:cNvPr id="11" name="TextBox 11"/>
          <p:cNvSpPr txBox="1"/>
          <p:nvPr/>
        </p:nvSpPr>
        <p:spPr>
          <a:xfrm>
            <a:off x="697631" y="328913"/>
            <a:ext cx="6298250" cy="139008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I. ORGANIZAREA DE CONFERINŢE, SIMPOZIOANE, COLOCVII, MESE ROTUNDE</a:t>
            </a:r>
          </a:p>
        </p:txBody>
      </p:sp>
      <p:sp>
        <p:nvSpPr>
          <p:cNvPr id="12" name="TextBox 12"/>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3" name="TextBox 13"/>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4" name="TextBox 14"/>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3</a:t>
            </a:r>
          </a:p>
        </p:txBody>
      </p:sp>
      <p:sp>
        <p:nvSpPr>
          <p:cNvPr id="15" name="TextBox 15"/>
          <p:cNvSpPr txBox="1"/>
          <p:nvPr/>
        </p:nvSpPr>
        <p:spPr>
          <a:xfrm>
            <a:off x="571467" y="2721020"/>
            <a:ext cx="3550591" cy="1908728"/>
          </a:xfrm>
          <a:prstGeom prst="rect">
            <a:avLst/>
          </a:prstGeom>
        </p:spPr>
        <p:txBody>
          <a:bodyPr lIns="0" tIns="0" rIns="0" bIns="0" rtlCol="0" anchor="t">
            <a:spAutoFit/>
          </a:bodyPr>
          <a:lstStyle/>
          <a:p>
            <a:pPr algn="just">
              <a:lnSpc>
                <a:spcPts val="1540"/>
              </a:lnSpc>
            </a:pPr>
            <a:r>
              <a:rPr lang="en-US" sz="1200" dirty="0">
                <a:solidFill>
                  <a:srgbClr val="000000"/>
                </a:solidFill>
                <a:latin typeface="Inter"/>
              </a:rPr>
              <a:t>1. </a:t>
            </a:r>
            <a:r>
              <a:rPr lang="en-US" sz="1200" b="1" dirty="0" err="1">
                <a:solidFill>
                  <a:srgbClr val="000000"/>
                </a:solidFill>
                <a:latin typeface="Inter"/>
              </a:rPr>
              <a:t>Valy</a:t>
            </a:r>
            <a:r>
              <a:rPr lang="en-US" sz="1200" b="1" dirty="0">
                <a:solidFill>
                  <a:srgbClr val="000000"/>
                </a:solidFill>
                <a:latin typeface="Inter"/>
              </a:rPr>
              <a:t> </a:t>
            </a:r>
            <a:r>
              <a:rPr lang="en-US" sz="1200" b="1" dirty="0" err="1">
                <a:solidFill>
                  <a:srgbClr val="000000"/>
                </a:solidFill>
                <a:latin typeface="Inter"/>
              </a:rPr>
              <a:t>Ceia</a:t>
            </a:r>
            <a:r>
              <a:rPr lang="en-US" sz="1200" b="1" dirty="0">
                <a:solidFill>
                  <a:srgbClr val="000000"/>
                </a:solidFill>
                <a:latin typeface="Inter"/>
              </a:rPr>
              <a:t> </a:t>
            </a:r>
            <a:r>
              <a:rPr lang="en-US" sz="1200" dirty="0">
                <a:solidFill>
                  <a:srgbClr val="000000"/>
                </a:solidFill>
                <a:latin typeface="Inter"/>
              </a:rPr>
              <a:t>(</a:t>
            </a:r>
            <a:r>
              <a:rPr lang="en-US" sz="1200" dirty="0" err="1">
                <a:solidFill>
                  <a:srgbClr val="000000"/>
                </a:solidFill>
                <a:latin typeface="Inter"/>
              </a:rPr>
              <a:t>președinte</a:t>
            </a:r>
            <a:r>
              <a:rPr lang="en-US" sz="1200" dirty="0">
                <a:solidFill>
                  <a:srgbClr val="000000"/>
                </a:solidFill>
                <a:latin typeface="Inter"/>
              </a:rPr>
              <a:t>) a </a:t>
            </a:r>
            <a:r>
              <a:rPr lang="en-US" sz="1200" dirty="0" err="1">
                <a:solidFill>
                  <a:srgbClr val="000000"/>
                </a:solidFill>
                <a:latin typeface="Inter"/>
              </a:rPr>
              <a:t>organizat</a:t>
            </a:r>
            <a:r>
              <a:rPr lang="en-US" sz="1200" dirty="0">
                <a:solidFill>
                  <a:srgbClr val="000000"/>
                </a:solidFill>
                <a:latin typeface="Inter"/>
              </a:rPr>
              <a:t> </a:t>
            </a:r>
            <a:r>
              <a:rPr lang="en-US" sz="1200" dirty="0" err="1">
                <a:solidFill>
                  <a:srgbClr val="000000"/>
                </a:solidFill>
                <a:latin typeface="Inter"/>
              </a:rPr>
              <a:t>împreună</a:t>
            </a:r>
            <a:r>
              <a:rPr lang="en-US" sz="1200" dirty="0">
                <a:solidFill>
                  <a:srgbClr val="000000"/>
                </a:solidFill>
                <a:latin typeface="Inter"/>
              </a:rPr>
              <a:t> cu </a:t>
            </a:r>
            <a:r>
              <a:rPr lang="en-US" sz="1200" spc="-100" dirty="0" err="1">
                <a:solidFill>
                  <a:srgbClr val="000000"/>
                </a:solidFill>
                <a:latin typeface="Inter"/>
              </a:rPr>
              <a:t>Mirela</a:t>
            </a:r>
            <a:r>
              <a:rPr lang="en-US" sz="1200" spc="-100" dirty="0">
                <a:solidFill>
                  <a:srgbClr val="000000"/>
                </a:solidFill>
                <a:latin typeface="Inter"/>
              </a:rPr>
              <a:t> </a:t>
            </a:r>
            <a:r>
              <a:rPr lang="en-US" sz="1200" spc="-100" dirty="0" err="1">
                <a:solidFill>
                  <a:srgbClr val="000000"/>
                </a:solidFill>
                <a:latin typeface="Inter"/>
              </a:rPr>
              <a:t>Boncea</a:t>
            </a:r>
            <a:r>
              <a:rPr lang="en-US" sz="1200" spc="-100" dirty="0">
                <a:solidFill>
                  <a:srgbClr val="000000"/>
                </a:solidFill>
                <a:latin typeface="Inter"/>
              </a:rPr>
              <a:t>, </a:t>
            </a:r>
            <a:r>
              <a:rPr lang="en-US" sz="1200" b="1" spc="-50" dirty="0" err="1">
                <a:solidFill>
                  <a:srgbClr val="000000"/>
                </a:solidFill>
                <a:latin typeface="Inter"/>
              </a:rPr>
              <a:t>Emina</a:t>
            </a:r>
            <a:r>
              <a:rPr lang="en-US" sz="1200" b="1" spc="-50" dirty="0">
                <a:solidFill>
                  <a:srgbClr val="000000"/>
                </a:solidFill>
                <a:latin typeface="Inter"/>
              </a:rPr>
              <a:t> </a:t>
            </a:r>
            <a:r>
              <a:rPr lang="en-US" sz="1200" b="1" spc="-50" dirty="0" err="1">
                <a:solidFill>
                  <a:srgbClr val="000000"/>
                </a:solidFill>
                <a:latin typeface="Inter"/>
              </a:rPr>
              <a:t>Căpălnășan</a:t>
            </a:r>
            <a:r>
              <a:rPr lang="en-US" sz="1200" spc="-50" dirty="0">
                <a:solidFill>
                  <a:srgbClr val="000000"/>
                </a:solidFill>
                <a:latin typeface="Inter"/>
              </a:rPr>
              <a:t>, </a:t>
            </a:r>
            <a:r>
              <a:rPr lang="en-US" sz="1200" spc="-100" dirty="0" err="1">
                <a:solidFill>
                  <a:srgbClr val="000000"/>
                </a:solidFill>
                <a:latin typeface="Inter"/>
              </a:rPr>
              <a:t>Ioana</a:t>
            </a:r>
            <a:r>
              <a:rPr lang="en-US" sz="1200" spc="-100" dirty="0">
                <a:solidFill>
                  <a:srgbClr val="000000"/>
                </a:solidFill>
                <a:latin typeface="Inter"/>
              </a:rPr>
              <a:t> Mia </a:t>
            </a:r>
            <a:r>
              <a:rPr lang="en-US" sz="1200" dirty="0" err="1">
                <a:solidFill>
                  <a:srgbClr val="000000"/>
                </a:solidFill>
                <a:latin typeface="Inter"/>
              </a:rPr>
              <a:t>Iuga</a:t>
            </a:r>
            <a:r>
              <a:rPr lang="en-US" sz="1200" dirty="0">
                <a:solidFill>
                  <a:srgbClr val="000000"/>
                </a:solidFill>
                <a:latin typeface="Inter"/>
              </a:rPr>
              <a:t>, </a:t>
            </a:r>
            <a:r>
              <a:rPr lang="en-US" sz="1200" spc="-80" dirty="0">
                <a:solidFill>
                  <a:srgbClr val="000000"/>
                </a:solidFill>
                <a:latin typeface="Inter"/>
              </a:rPr>
              <a:t>Ramona </a:t>
            </a:r>
            <a:r>
              <a:rPr lang="en-US" sz="1200" spc="-80" dirty="0" err="1">
                <a:solidFill>
                  <a:srgbClr val="000000"/>
                </a:solidFill>
                <a:latin typeface="Inter"/>
              </a:rPr>
              <a:t>Malița</a:t>
            </a:r>
            <a:r>
              <a:rPr lang="en-US" sz="1200" spc="-80" dirty="0">
                <a:solidFill>
                  <a:srgbClr val="000000"/>
                </a:solidFill>
                <a:latin typeface="Inter"/>
              </a:rPr>
              <a:t>, Silvia </a:t>
            </a:r>
            <a:r>
              <a:rPr lang="en-US" sz="1200" spc="-80" dirty="0" err="1">
                <a:solidFill>
                  <a:srgbClr val="000000"/>
                </a:solidFill>
                <a:latin typeface="Inter"/>
              </a:rPr>
              <a:t>Madincea-Pașcu</a:t>
            </a:r>
            <a:r>
              <a:rPr lang="en-US" sz="1200" spc="-80" dirty="0">
                <a:solidFill>
                  <a:srgbClr val="000000"/>
                </a:solidFill>
                <a:latin typeface="Inter"/>
              </a:rPr>
              <a:t>, </a:t>
            </a:r>
            <a:r>
              <a:rPr lang="en-US" sz="1200" b="1" spc="-50" dirty="0">
                <a:solidFill>
                  <a:srgbClr val="000000"/>
                </a:solidFill>
                <a:latin typeface="Inter"/>
              </a:rPr>
              <a:t>Simona </a:t>
            </a:r>
            <a:r>
              <a:rPr lang="en-US" sz="1200" b="1" spc="-50" dirty="0" err="1">
                <a:solidFill>
                  <a:srgbClr val="000000"/>
                </a:solidFill>
                <a:latin typeface="Inter"/>
              </a:rPr>
              <a:t>Regep</a:t>
            </a:r>
            <a:r>
              <a:rPr lang="en-US" sz="1200" spc="-50" dirty="0">
                <a:solidFill>
                  <a:srgbClr val="000000"/>
                </a:solidFill>
                <a:latin typeface="Inter"/>
              </a:rPr>
              <a:t>, </a:t>
            </a:r>
            <a:r>
              <a:rPr lang="en-US" sz="1200" b="1" spc="-50" dirty="0">
                <a:solidFill>
                  <a:srgbClr val="000000"/>
                </a:solidFill>
                <a:latin typeface="Inter"/>
              </a:rPr>
              <a:t>Roxana </a:t>
            </a:r>
            <a:r>
              <a:rPr lang="en-US" sz="1200" b="1" spc="-50" dirty="0" err="1">
                <a:solidFill>
                  <a:srgbClr val="000000"/>
                </a:solidFill>
                <a:latin typeface="Inter"/>
              </a:rPr>
              <a:t>Rogobete</a:t>
            </a:r>
            <a:r>
              <a:rPr lang="en-US" sz="1200" spc="-50" dirty="0">
                <a:solidFill>
                  <a:srgbClr val="000000"/>
                </a:solidFill>
                <a:latin typeface="Inter"/>
              </a:rPr>
              <a:t>, </a:t>
            </a:r>
            <a:r>
              <a:rPr lang="en-US" sz="1200" b="1" dirty="0" err="1">
                <a:solidFill>
                  <a:srgbClr val="000000"/>
                </a:solidFill>
                <a:latin typeface="Inter"/>
              </a:rPr>
              <a:t>Dumitru</a:t>
            </a:r>
            <a:r>
              <a:rPr lang="en-US" sz="1200" b="1" dirty="0">
                <a:solidFill>
                  <a:srgbClr val="000000"/>
                </a:solidFill>
                <a:latin typeface="Inter"/>
              </a:rPr>
              <a:t> </a:t>
            </a:r>
            <a:r>
              <a:rPr lang="en-US" sz="1200" b="1" dirty="0" err="1">
                <a:solidFill>
                  <a:srgbClr val="000000"/>
                </a:solidFill>
                <a:latin typeface="Inter"/>
              </a:rPr>
              <a:t>Tucan</a:t>
            </a:r>
            <a:r>
              <a:rPr lang="en-US" sz="1200" dirty="0">
                <a:solidFill>
                  <a:srgbClr val="000000"/>
                </a:solidFill>
                <a:latin typeface="Inter"/>
              </a:rPr>
              <a:t>, </a:t>
            </a:r>
            <a:r>
              <a:rPr lang="en-US" sz="1200" b="1" dirty="0">
                <a:solidFill>
                  <a:srgbClr val="000000"/>
                </a:solidFill>
                <a:latin typeface="Inter"/>
              </a:rPr>
              <a:t>Bogdan </a:t>
            </a:r>
            <a:r>
              <a:rPr lang="en-US" sz="1200" b="1" dirty="0" err="1">
                <a:solidFill>
                  <a:srgbClr val="000000"/>
                </a:solidFill>
                <a:latin typeface="Inter"/>
              </a:rPr>
              <a:t>Țâra</a:t>
            </a:r>
            <a:r>
              <a:rPr lang="en-US" sz="1200" dirty="0">
                <a:solidFill>
                  <a:srgbClr val="000000"/>
                </a:solidFill>
                <a:latin typeface="Inter"/>
              </a:rPr>
              <a:t>, </a:t>
            </a:r>
            <a:r>
              <a:rPr lang="en-US" sz="1200" dirty="0" err="1">
                <a:solidFill>
                  <a:srgbClr val="000000"/>
                </a:solidFill>
                <a:latin typeface="Inter"/>
              </a:rPr>
              <a:t>Luminița</a:t>
            </a:r>
            <a:r>
              <a:rPr lang="en-US" sz="1200" dirty="0">
                <a:solidFill>
                  <a:srgbClr val="000000"/>
                </a:solidFill>
                <a:latin typeface="Inter"/>
              </a:rPr>
              <a:t> </a:t>
            </a:r>
            <a:r>
              <a:rPr lang="en-US" sz="1200" dirty="0" err="1">
                <a:solidFill>
                  <a:srgbClr val="000000"/>
                </a:solidFill>
                <a:latin typeface="Inter"/>
              </a:rPr>
              <a:t>Vleja</a:t>
            </a:r>
            <a:r>
              <a:rPr lang="en-US" sz="1200" dirty="0">
                <a:solidFill>
                  <a:srgbClr val="000000"/>
                </a:solidFill>
                <a:latin typeface="Inter"/>
              </a:rPr>
              <a:t>, Manuela </a:t>
            </a:r>
            <a:r>
              <a:rPr lang="en-US" sz="1200" dirty="0" err="1">
                <a:solidFill>
                  <a:srgbClr val="000000"/>
                </a:solidFill>
                <a:latin typeface="Inter"/>
              </a:rPr>
              <a:t>Zănescu</a:t>
            </a:r>
            <a:r>
              <a:rPr lang="en-US" sz="1200" dirty="0">
                <a:solidFill>
                  <a:srgbClr val="000000"/>
                </a:solidFill>
                <a:latin typeface="Inter"/>
              </a:rPr>
              <a:t>: </a:t>
            </a:r>
            <a:r>
              <a:rPr lang="en-US" sz="1200" dirty="0" err="1">
                <a:solidFill>
                  <a:srgbClr val="000000"/>
                </a:solidFill>
                <a:latin typeface="Inter"/>
              </a:rPr>
              <a:t>Colocviul</a:t>
            </a:r>
            <a:r>
              <a:rPr lang="en-US" sz="1200" dirty="0">
                <a:solidFill>
                  <a:srgbClr val="000000"/>
                </a:solidFill>
                <a:latin typeface="Inter"/>
              </a:rPr>
              <a:t> </a:t>
            </a:r>
            <a:r>
              <a:rPr lang="en-US" sz="1200" dirty="0" err="1">
                <a:solidFill>
                  <a:srgbClr val="000000"/>
                </a:solidFill>
                <a:latin typeface="Inter"/>
              </a:rPr>
              <a:t>Internațional</a:t>
            </a:r>
            <a:r>
              <a:rPr lang="en-US" sz="1200" dirty="0">
                <a:solidFill>
                  <a:srgbClr val="000000"/>
                </a:solidFill>
                <a:latin typeface="Inter"/>
              </a:rPr>
              <a:t> </a:t>
            </a:r>
            <a:r>
              <a:rPr lang="en-US" sz="1200" i="1" dirty="0" err="1">
                <a:solidFill>
                  <a:srgbClr val="000000"/>
                </a:solidFill>
                <a:latin typeface="Inter"/>
              </a:rPr>
              <a:t>Comunicare</a:t>
            </a:r>
            <a:r>
              <a:rPr lang="en-US" sz="1200" i="1" dirty="0">
                <a:solidFill>
                  <a:srgbClr val="000000"/>
                </a:solidFill>
                <a:latin typeface="Inter"/>
              </a:rPr>
              <a:t> </a:t>
            </a:r>
            <a:r>
              <a:rPr lang="en-US" sz="1200" i="1" dirty="0" err="1">
                <a:solidFill>
                  <a:srgbClr val="000000"/>
                </a:solidFill>
                <a:latin typeface="Inter"/>
              </a:rPr>
              <a:t>și</a:t>
            </a:r>
            <a:r>
              <a:rPr lang="en-US" sz="1200" i="1" dirty="0">
                <a:solidFill>
                  <a:srgbClr val="000000"/>
                </a:solidFill>
                <a:latin typeface="Inter"/>
              </a:rPr>
              <a:t> </a:t>
            </a:r>
            <a:r>
              <a:rPr lang="en-US" sz="1200" i="1" dirty="0" err="1">
                <a:solidFill>
                  <a:srgbClr val="000000"/>
                </a:solidFill>
                <a:latin typeface="Inter"/>
              </a:rPr>
              <a:t>cultură</a:t>
            </a:r>
            <a:r>
              <a:rPr lang="en-US" sz="1200" i="1" dirty="0">
                <a:solidFill>
                  <a:srgbClr val="000000"/>
                </a:solidFill>
                <a:latin typeface="Inter"/>
              </a:rPr>
              <a:t> </a:t>
            </a:r>
            <a:r>
              <a:rPr lang="en-US" sz="1200" i="1" dirty="0" err="1">
                <a:solidFill>
                  <a:srgbClr val="000000"/>
                </a:solidFill>
                <a:latin typeface="Inter"/>
              </a:rPr>
              <a:t>în</a:t>
            </a:r>
            <a:r>
              <a:rPr lang="en-US" sz="1200" i="1" dirty="0">
                <a:solidFill>
                  <a:srgbClr val="000000"/>
                </a:solidFill>
                <a:latin typeface="Inter"/>
              </a:rPr>
              <a:t> Romania </a:t>
            </a:r>
            <a:r>
              <a:rPr lang="en-US" sz="1200" i="1" dirty="0" err="1">
                <a:solidFill>
                  <a:srgbClr val="000000"/>
                </a:solidFill>
                <a:latin typeface="Inter"/>
              </a:rPr>
              <a:t>europeană</a:t>
            </a:r>
            <a:r>
              <a:rPr lang="en-US" sz="1200" dirty="0">
                <a:solidFill>
                  <a:srgbClr val="000000"/>
                </a:solidFill>
                <a:latin typeface="Inter"/>
              </a:rPr>
              <a:t>, </a:t>
            </a:r>
            <a:r>
              <a:rPr lang="en-US" sz="1200" dirty="0" err="1">
                <a:solidFill>
                  <a:srgbClr val="000000"/>
                </a:solidFill>
                <a:latin typeface="Inter"/>
              </a:rPr>
              <a:t>ediția</a:t>
            </a:r>
            <a:r>
              <a:rPr lang="en-US" sz="1200" dirty="0">
                <a:solidFill>
                  <a:srgbClr val="000000"/>
                </a:solidFill>
                <a:latin typeface="Inter"/>
              </a:rPr>
              <a:t> a IX-a, cu </a:t>
            </a:r>
            <a:r>
              <a:rPr lang="en-US" sz="1200" dirty="0" err="1">
                <a:solidFill>
                  <a:srgbClr val="000000"/>
                </a:solidFill>
                <a:latin typeface="Inter"/>
              </a:rPr>
              <a:t>tema</a:t>
            </a:r>
            <a:r>
              <a:rPr lang="en-US" sz="1200" dirty="0">
                <a:solidFill>
                  <a:srgbClr val="000000"/>
                </a:solidFill>
                <a:latin typeface="Inter"/>
              </a:rPr>
              <a:t> </a:t>
            </a:r>
            <a:r>
              <a:rPr lang="en-US" sz="1200" i="1" dirty="0" err="1">
                <a:solidFill>
                  <a:srgbClr val="000000"/>
                </a:solidFill>
                <a:latin typeface="Inter"/>
              </a:rPr>
              <a:t>Memorie</a:t>
            </a:r>
            <a:r>
              <a:rPr lang="en-US" sz="1200" i="1" dirty="0">
                <a:solidFill>
                  <a:srgbClr val="000000"/>
                </a:solidFill>
                <a:latin typeface="Inter"/>
              </a:rPr>
              <a:t> – </a:t>
            </a:r>
            <a:r>
              <a:rPr lang="en-US" sz="1200" i="1" dirty="0" err="1">
                <a:solidFill>
                  <a:srgbClr val="000000"/>
                </a:solidFill>
                <a:latin typeface="Inter"/>
              </a:rPr>
              <a:t>Uitare</a:t>
            </a:r>
            <a:r>
              <a:rPr lang="en-US" sz="1200" dirty="0">
                <a:solidFill>
                  <a:srgbClr val="000000"/>
                </a:solidFill>
                <a:latin typeface="Inter"/>
              </a:rPr>
              <a:t>, </a:t>
            </a:r>
            <a:r>
              <a:rPr lang="en-US" sz="1200" dirty="0" err="1">
                <a:solidFill>
                  <a:srgbClr val="000000"/>
                </a:solidFill>
                <a:latin typeface="Inter"/>
              </a:rPr>
              <a:t>desfășurat</a:t>
            </a:r>
            <a:r>
              <a:rPr lang="en-US" sz="1200" dirty="0">
                <a:solidFill>
                  <a:srgbClr val="000000"/>
                </a:solidFill>
                <a:latin typeface="Inter"/>
              </a:rPr>
              <a:t> </a:t>
            </a:r>
            <a:r>
              <a:rPr lang="en-US" sz="1200" dirty="0" err="1">
                <a:solidFill>
                  <a:srgbClr val="000000"/>
                </a:solidFill>
                <a:latin typeface="Inter"/>
              </a:rPr>
              <a:t>în</a:t>
            </a:r>
            <a:r>
              <a:rPr lang="en-US" sz="1200" dirty="0">
                <a:solidFill>
                  <a:srgbClr val="000000"/>
                </a:solidFill>
                <a:latin typeface="Inter"/>
              </a:rPr>
              <a:t> </a:t>
            </a:r>
            <a:r>
              <a:rPr lang="en-US" sz="1200" dirty="0" err="1">
                <a:solidFill>
                  <a:srgbClr val="000000"/>
                </a:solidFill>
                <a:latin typeface="Inter"/>
              </a:rPr>
              <a:t>perioada</a:t>
            </a:r>
            <a:r>
              <a:rPr lang="en-US" sz="1200" dirty="0">
                <a:solidFill>
                  <a:srgbClr val="000000"/>
                </a:solidFill>
                <a:latin typeface="Inter"/>
              </a:rPr>
              <a:t> 11-12 </a:t>
            </a:r>
            <a:r>
              <a:rPr lang="en-US" sz="1200" dirty="0" err="1">
                <a:solidFill>
                  <a:srgbClr val="000000"/>
                </a:solidFill>
                <a:latin typeface="Inter"/>
              </a:rPr>
              <a:t>iunie</a:t>
            </a:r>
            <a:r>
              <a:rPr lang="en-US" sz="1200" dirty="0">
                <a:solidFill>
                  <a:srgbClr val="000000"/>
                </a:solidFill>
                <a:latin typeface="Inter"/>
              </a:rPr>
              <a:t> 2021 la </a:t>
            </a:r>
            <a:r>
              <a:rPr lang="en-US" sz="1200" dirty="0" err="1">
                <a:solidFill>
                  <a:srgbClr val="000000"/>
                </a:solidFill>
                <a:latin typeface="Inter" panose="020B0604020202020204" charset="0"/>
                <a:ea typeface="Inter" panose="020B0604020202020204" charset="0"/>
              </a:rPr>
              <a:t>Timișoara</a:t>
            </a:r>
            <a:r>
              <a:rPr lang="en-US" sz="1200" dirty="0">
                <a:solidFill>
                  <a:srgbClr val="000000"/>
                </a:solidFill>
                <a:latin typeface="Inter" panose="020B0604020202020204" charset="0"/>
                <a:ea typeface="Inter" panose="020B0604020202020204" charset="0"/>
              </a:rPr>
              <a:t> </a:t>
            </a:r>
            <a:r>
              <a:rPr lang="en-US" sz="1100" dirty="0">
                <a:solidFill>
                  <a:srgbClr val="000000"/>
                </a:solidFill>
                <a:latin typeface="Inter" panose="020B0604020202020204" charset="0"/>
                <a:ea typeface="Inter" panose="020B0604020202020204" charset="0"/>
              </a:rPr>
              <a:t>(</a:t>
            </a:r>
            <a:r>
              <a:rPr lang="en-US" sz="1100" dirty="0">
                <a:solidFill>
                  <a:srgbClr val="000000"/>
                </a:solidFill>
                <a:latin typeface="Inter" panose="020B0604020202020204" charset="0"/>
                <a:ea typeface="Inter" panose="020B0604020202020204" charset="0"/>
                <a:hlinkClick r:id="rId6"/>
              </a:rPr>
              <a:t>https://ciccre.uvt.ro/ro/ciccre/editii/ciccre-ix-2021</a:t>
            </a:r>
            <a:r>
              <a:rPr lang="en-US" sz="1100" dirty="0">
                <a:solidFill>
                  <a:srgbClr val="000000"/>
                </a:solidFill>
                <a:latin typeface="Inter" panose="020B0604020202020204" charset="0"/>
                <a:ea typeface="Inter" panose="020B0604020202020204" charset="0"/>
              </a:rPr>
              <a:t>).</a:t>
            </a:r>
          </a:p>
        </p:txBody>
      </p:sp>
      <p:sp>
        <p:nvSpPr>
          <p:cNvPr id="16" name="TextBox 16"/>
          <p:cNvSpPr txBox="1"/>
          <p:nvPr/>
        </p:nvSpPr>
        <p:spPr>
          <a:xfrm>
            <a:off x="3127245" y="4674205"/>
            <a:ext cx="3868636" cy="1715135"/>
          </a:xfrm>
          <a:prstGeom prst="rect">
            <a:avLst/>
          </a:prstGeom>
        </p:spPr>
        <p:txBody>
          <a:bodyPr lIns="0" tIns="0" rIns="0" bIns="0" rtlCol="0" anchor="t">
            <a:spAutoFit/>
          </a:bodyPr>
          <a:lstStyle/>
          <a:p>
            <a:pPr algn="just">
              <a:lnSpc>
                <a:spcPts val="1540"/>
              </a:lnSpc>
            </a:pPr>
            <a:r>
              <a:rPr lang="en-US" sz="1200" dirty="0">
                <a:solidFill>
                  <a:srgbClr val="000000"/>
                </a:solidFill>
                <a:latin typeface="Inter" panose="020B0604020202020204" charset="0"/>
                <a:ea typeface="Inter" panose="020B0604020202020204" charset="0"/>
              </a:rPr>
              <a:t>2. </a:t>
            </a:r>
            <a:r>
              <a:rPr lang="en-US" sz="1200" b="1" dirty="0">
                <a:solidFill>
                  <a:srgbClr val="000000"/>
                </a:solidFill>
                <a:latin typeface="Inter" panose="020B0604020202020204" charset="0"/>
                <a:ea typeface="Inter" panose="020B0604020202020204" charset="0"/>
              </a:rPr>
              <a:t>Simona </a:t>
            </a:r>
            <a:r>
              <a:rPr lang="en-US" sz="1200" b="1" dirty="0" err="1">
                <a:solidFill>
                  <a:srgbClr val="000000"/>
                </a:solidFill>
                <a:latin typeface="Inter" panose="020B0604020202020204" charset="0"/>
                <a:ea typeface="Inter" panose="020B0604020202020204" charset="0"/>
              </a:rPr>
              <a:t>Regep</a:t>
            </a:r>
            <a:r>
              <a:rPr lang="en-US" sz="1200" dirty="0">
                <a:solidFill>
                  <a:srgbClr val="000000"/>
                </a:solidFill>
                <a:latin typeface="Inter" panose="020B0604020202020204" charset="0"/>
                <a:ea typeface="Inter" panose="020B0604020202020204" charset="0"/>
              </a:rPr>
              <a:t>, </a:t>
            </a:r>
            <a:r>
              <a:rPr lang="en-US" sz="1200" b="1" dirty="0">
                <a:solidFill>
                  <a:srgbClr val="000000"/>
                </a:solidFill>
                <a:latin typeface="Inter" panose="020B0604020202020204" charset="0"/>
                <a:ea typeface="Inter" panose="020B0604020202020204" charset="0"/>
              </a:rPr>
              <a:t>Adrian </a:t>
            </a:r>
            <a:r>
              <a:rPr lang="en-US" sz="1200" b="1" dirty="0" err="1">
                <a:solidFill>
                  <a:srgbClr val="000000"/>
                </a:solidFill>
                <a:latin typeface="Inter" panose="020B0604020202020204" charset="0"/>
                <a:ea typeface="Inter" panose="020B0604020202020204" charset="0"/>
              </a:rPr>
              <a:t>Cîntar</a:t>
            </a:r>
            <a:r>
              <a:rPr lang="en-US" sz="1200" b="1"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și</a:t>
            </a:r>
            <a:r>
              <a:rPr lang="en-US" sz="1200" dirty="0">
                <a:solidFill>
                  <a:srgbClr val="000000"/>
                </a:solidFill>
                <a:latin typeface="Inter" panose="020B0604020202020204" charset="0"/>
                <a:ea typeface="Inter" panose="020B0604020202020204" charset="0"/>
              </a:rPr>
              <a:t> Adrian </a:t>
            </a:r>
            <a:r>
              <a:rPr lang="en-US" sz="1200" dirty="0" err="1">
                <a:solidFill>
                  <a:srgbClr val="000000"/>
                </a:solidFill>
                <a:latin typeface="Inter" panose="020B0604020202020204" charset="0"/>
                <a:ea typeface="Inter" panose="020B0604020202020204" charset="0"/>
              </a:rPr>
              <a:t>Magina</a:t>
            </a:r>
            <a:r>
              <a:rPr lang="en-US" sz="1200" dirty="0">
                <a:solidFill>
                  <a:srgbClr val="000000"/>
                </a:solidFill>
                <a:latin typeface="Inter" panose="020B0604020202020204" charset="0"/>
                <a:ea typeface="Inter" panose="020B0604020202020204" charset="0"/>
              </a:rPr>
              <a:t> au </a:t>
            </a:r>
            <a:r>
              <a:rPr lang="en-US" sz="1200" dirty="0" err="1">
                <a:solidFill>
                  <a:srgbClr val="000000"/>
                </a:solidFill>
                <a:latin typeface="Inter" panose="020B0604020202020204" charset="0"/>
                <a:ea typeface="Inter" panose="020B0604020202020204" charset="0"/>
              </a:rPr>
              <a:t>organizat</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conferința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internațională</a:t>
            </a:r>
            <a:r>
              <a:rPr lang="en-US" sz="1200" dirty="0">
                <a:solidFill>
                  <a:srgbClr val="000000"/>
                </a:solidFill>
                <a:latin typeface="Inter" panose="020B0604020202020204" charset="0"/>
                <a:ea typeface="Inter" panose="020B0604020202020204" charset="0"/>
              </a:rPr>
              <a:t> </a:t>
            </a:r>
            <a:r>
              <a:rPr lang="en-US" sz="1200" i="1" dirty="0">
                <a:solidFill>
                  <a:srgbClr val="000000"/>
                </a:solidFill>
                <a:latin typeface="Inter" panose="020B0604020202020204" charset="0"/>
                <a:ea typeface="Inter" panose="020B0604020202020204" charset="0"/>
              </a:rPr>
              <a:t>Borders and Communities in Central and South- Eastern Europe</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Timișoara</a:t>
            </a:r>
            <a:r>
              <a:rPr lang="en-US" sz="1200" dirty="0">
                <a:solidFill>
                  <a:srgbClr val="000000"/>
                </a:solidFill>
                <a:latin typeface="Inter" panose="020B0604020202020204" charset="0"/>
                <a:ea typeface="Inter" panose="020B0604020202020204" charset="0"/>
              </a:rPr>
              <a:t>, 16-17 </a:t>
            </a:r>
            <a:r>
              <a:rPr lang="en-US" sz="1200" dirty="0" err="1">
                <a:solidFill>
                  <a:srgbClr val="000000"/>
                </a:solidFill>
                <a:latin typeface="Inter" panose="020B0604020202020204" charset="0"/>
                <a:ea typeface="Inter" panose="020B0604020202020204" charset="0"/>
              </a:rPr>
              <a:t>martie</a:t>
            </a:r>
            <a:r>
              <a:rPr lang="en-US" sz="1200" dirty="0">
                <a:solidFill>
                  <a:srgbClr val="000000"/>
                </a:solidFill>
                <a:latin typeface="Inter" panose="020B0604020202020204" charset="0"/>
                <a:ea typeface="Inter" panose="020B0604020202020204" charset="0"/>
              </a:rPr>
              <a:t> 2021 </a:t>
            </a:r>
            <a:r>
              <a:rPr lang="en-US" sz="1100" dirty="0">
                <a:solidFill>
                  <a:srgbClr val="000000"/>
                </a:solidFill>
                <a:latin typeface="Inter" panose="020B0604020202020204" charset="0"/>
                <a:ea typeface="Inter" panose="020B0604020202020204" charset="0"/>
              </a:rPr>
              <a:t>(</a:t>
            </a:r>
            <a:r>
              <a:rPr lang="en-US" sz="1100" dirty="0">
                <a:solidFill>
                  <a:srgbClr val="000000"/>
                </a:solidFill>
                <a:latin typeface="Inter" panose="020B0604020202020204" charset="0"/>
                <a:ea typeface="Inter" panose="020B0604020202020204" charset="0"/>
                <a:hlinkClick r:id="rId7"/>
              </a:rPr>
              <a:t>https://litere.uvt.ro/wp-content/uploads/2021_Borders_Final_program_abstracts.pdf</a:t>
            </a:r>
            <a:r>
              <a:rPr lang="en-US" sz="1100" dirty="0">
                <a:solidFill>
                  <a:srgbClr val="000000"/>
                </a:solidFill>
                <a:latin typeface="Inter" panose="020B0604020202020204" charset="0"/>
                <a:ea typeface="Inter" panose="020B0604020202020204" charset="0"/>
              </a:rPr>
              <a:t>)</a:t>
            </a:r>
            <a:r>
              <a:rPr lang="en-US" sz="1200" dirty="0">
                <a:solidFill>
                  <a:srgbClr val="000000"/>
                </a:solidFill>
                <a:latin typeface="Inter" panose="020B0604020202020204" charset="0"/>
                <a:ea typeface="Inter" panose="020B0604020202020204" charset="0"/>
              </a:rPr>
              <a:t>. </a:t>
            </a:r>
          </a:p>
          <a:p>
            <a:pPr algn="just">
              <a:lnSpc>
                <a:spcPts val="1540"/>
              </a:lnSpc>
            </a:pPr>
            <a:r>
              <a:rPr lang="en-US" sz="1200" dirty="0">
                <a:solidFill>
                  <a:srgbClr val="000000"/>
                </a:solidFill>
                <a:latin typeface="Inter" panose="020B0604020202020204" charset="0"/>
                <a:ea typeface="Inter" panose="020B0604020202020204" charset="0"/>
              </a:rPr>
              <a:t>3. </a:t>
            </a:r>
            <a:r>
              <a:rPr lang="en-US" sz="1200" b="1" dirty="0">
                <a:solidFill>
                  <a:srgbClr val="000000"/>
                </a:solidFill>
                <a:latin typeface="Inter" panose="020B0604020202020204" charset="0"/>
                <a:ea typeface="Inter" panose="020B0604020202020204" charset="0"/>
              </a:rPr>
              <a:t>Simona </a:t>
            </a:r>
            <a:r>
              <a:rPr lang="en-US" sz="1200" b="1" dirty="0" err="1">
                <a:solidFill>
                  <a:srgbClr val="000000"/>
                </a:solidFill>
                <a:latin typeface="Inter" panose="020B0604020202020204" charset="0"/>
                <a:ea typeface="Inter" panose="020B0604020202020204" charset="0"/>
              </a:rPr>
              <a:t>Regep</a:t>
            </a:r>
            <a:r>
              <a:rPr lang="en-US" sz="1200" dirty="0">
                <a:solidFill>
                  <a:srgbClr val="000000"/>
                </a:solidFill>
                <a:latin typeface="Inter" panose="020B0604020202020204" charset="0"/>
                <a:ea typeface="Inter" panose="020B0604020202020204" charset="0"/>
              </a:rPr>
              <a:t>, </a:t>
            </a:r>
            <a:r>
              <a:rPr lang="en-US" sz="1200" b="1" dirty="0">
                <a:solidFill>
                  <a:srgbClr val="000000"/>
                </a:solidFill>
                <a:latin typeface="Inter" panose="020B0604020202020204" charset="0"/>
                <a:ea typeface="Inter" panose="020B0604020202020204" charset="0"/>
              </a:rPr>
              <a:t>Adrian </a:t>
            </a:r>
            <a:r>
              <a:rPr lang="en-US" sz="1200" b="1" dirty="0" err="1">
                <a:solidFill>
                  <a:srgbClr val="000000"/>
                </a:solidFill>
                <a:latin typeface="Inter" panose="020B0604020202020204" charset="0"/>
                <a:ea typeface="Inter" panose="020B0604020202020204" charset="0"/>
              </a:rPr>
              <a:t>Cîntar</a:t>
            </a:r>
            <a:r>
              <a:rPr lang="en-US" sz="1200" b="1" dirty="0">
                <a:solidFill>
                  <a:srgbClr val="000000"/>
                </a:solidFill>
                <a:latin typeface="Inter" panose="020B0604020202020204" charset="0"/>
                <a:ea typeface="Inter" panose="020B0604020202020204" charset="0"/>
              </a:rPr>
              <a:t> </a:t>
            </a:r>
            <a:r>
              <a:rPr lang="en-US" sz="1200" dirty="0">
                <a:solidFill>
                  <a:srgbClr val="000000"/>
                </a:solidFill>
                <a:latin typeface="Inter" panose="020B0604020202020204" charset="0"/>
                <a:ea typeface="Inter" panose="020B0604020202020204" charset="0"/>
              </a:rPr>
              <a:t>au </a:t>
            </a:r>
            <a:r>
              <a:rPr lang="en-US" sz="1200" dirty="0" err="1">
                <a:solidFill>
                  <a:srgbClr val="000000"/>
                </a:solidFill>
                <a:latin typeface="Inter" panose="020B0604020202020204" charset="0"/>
                <a:ea typeface="Inter" panose="020B0604020202020204" charset="0"/>
              </a:rPr>
              <a:t>organizat</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Simpozionul</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Național</a:t>
            </a:r>
            <a:r>
              <a:rPr lang="en-US" sz="1200"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Arheologie</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și</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existență</a:t>
            </a:r>
            <a:r>
              <a:rPr lang="en-US" sz="1200" i="1" dirty="0">
                <a:solidFill>
                  <a:srgbClr val="000000"/>
                </a:solidFill>
                <a:latin typeface="Inter" panose="020B0604020202020204" charset="0"/>
                <a:ea typeface="Inter" panose="020B0604020202020204" charset="0"/>
              </a:rPr>
              <a:t>. In memoriam </a:t>
            </a:r>
            <a:r>
              <a:rPr lang="en-US" sz="1200" i="1" dirty="0" err="1">
                <a:solidFill>
                  <a:srgbClr val="000000"/>
                </a:solidFill>
                <a:latin typeface="Inter" panose="020B0604020202020204" charset="0"/>
                <a:ea typeface="Inter" panose="020B0604020202020204" charset="0"/>
              </a:rPr>
              <a:t>Doina</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Benea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Timișoara</a:t>
            </a:r>
            <a:r>
              <a:rPr lang="en-US" sz="1200" dirty="0">
                <a:solidFill>
                  <a:srgbClr val="000000"/>
                </a:solidFill>
                <a:latin typeface="Inter" panose="020B0604020202020204" charset="0"/>
                <a:ea typeface="Inter" panose="020B0604020202020204" charset="0"/>
              </a:rPr>
              <a:t>, 24-25 </a:t>
            </a:r>
            <a:r>
              <a:rPr lang="en-US" sz="1200" dirty="0" err="1">
                <a:solidFill>
                  <a:srgbClr val="000000"/>
                </a:solidFill>
                <a:latin typeface="Inter" panose="020B0604020202020204" charset="0"/>
                <a:ea typeface="Inter" panose="020B0604020202020204" charset="0"/>
              </a:rPr>
              <a:t>iunie</a:t>
            </a:r>
            <a:r>
              <a:rPr lang="en-US" sz="1200" dirty="0">
                <a:solidFill>
                  <a:srgbClr val="000000"/>
                </a:solidFill>
                <a:latin typeface="Inter" panose="020B0604020202020204" charset="0"/>
                <a:ea typeface="Inter" panose="020B0604020202020204" charset="0"/>
              </a:rPr>
              <a:t> 2021.</a:t>
            </a:r>
          </a:p>
        </p:txBody>
      </p:sp>
      <p:sp>
        <p:nvSpPr>
          <p:cNvPr id="17" name="TextBox 17"/>
          <p:cNvSpPr txBox="1"/>
          <p:nvPr/>
        </p:nvSpPr>
        <p:spPr>
          <a:xfrm>
            <a:off x="569025" y="6460111"/>
            <a:ext cx="4164808" cy="2500685"/>
          </a:xfrm>
          <a:prstGeom prst="rect">
            <a:avLst/>
          </a:prstGeom>
        </p:spPr>
        <p:txBody>
          <a:bodyPr lIns="0" tIns="0" rIns="0" bIns="0" rtlCol="0" anchor="t">
            <a:spAutoFit/>
          </a:bodyPr>
          <a:lstStyle/>
          <a:p>
            <a:pPr algn="just">
              <a:lnSpc>
                <a:spcPts val="1540"/>
              </a:lnSpc>
            </a:pPr>
            <a:r>
              <a:rPr lang="en-US" sz="1200" dirty="0">
                <a:solidFill>
                  <a:srgbClr val="000000"/>
                </a:solidFill>
                <a:latin typeface="Inter" panose="020B0604020202020204" charset="0"/>
                <a:ea typeface="Inter" panose="020B0604020202020204" charset="0"/>
              </a:rPr>
              <a:t>4. </a:t>
            </a:r>
            <a:r>
              <a:rPr lang="en-US" sz="1200" b="1" dirty="0">
                <a:solidFill>
                  <a:srgbClr val="000000"/>
                </a:solidFill>
                <a:latin typeface="Inter" panose="020B0604020202020204" charset="0"/>
                <a:ea typeface="Inter" panose="020B0604020202020204" charset="0"/>
              </a:rPr>
              <a:t>Simona </a:t>
            </a:r>
            <a:r>
              <a:rPr lang="en-US" sz="1200" b="1" dirty="0" err="1">
                <a:solidFill>
                  <a:srgbClr val="000000"/>
                </a:solidFill>
                <a:latin typeface="Inter" panose="020B0604020202020204" charset="0"/>
                <a:ea typeface="Inter" panose="020B0604020202020204" charset="0"/>
              </a:rPr>
              <a:t>Regep</a:t>
            </a:r>
            <a:r>
              <a:rPr lang="en-US" sz="1200" dirty="0">
                <a:solidFill>
                  <a:srgbClr val="000000"/>
                </a:solidFill>
                <a:latin typeface="Inter" panose="020B0604020202020204" charset="0"/>
                <a:ea typeface="Inter" panose="020B0604020202020204" charset="0"/>
              </a:rPr>
              <a:t>, </a:t>
            </a:r>
            <a:r>
              <a:rPr lang="en-US" sz="1200" b="1" dirty="0" err="1">
                <a:solidFill>
                  <a:srgbClr val="000000"/>
                </a:solidFill>
                <a:latin typeface="Inter" panose="020B0604020202020204" charset="0"/>
                <a:ea typeface="Inter" panose="020B0604020202020204" charset="0"/>
              </a:rPr>
              <a:t>Vasile</a:t>
            </a:r>
            <a:r>
              <a:rPr lang="en-US" sz="1200" b="1" dirty="0">
                <a:solidFill>
                  <a:srgbClr val="000000"/>
                </a:solidFill>
                <a:latin typeface="Inter" panose="020B0604020202020204" charset="0"/>
                <a:ea typeface="Inter" panose="020B0604020202020204" charset="0"/>
              </a:rPr>
              <a:t> </a:t>
            </a:r>
            <a:r>
              <a:rPr lang="en-US" sz="1200" b="1" dirty="0" err="1">
                <a:solidFill>
                  <a:srgbClr val="000000"/>
                </a:solidFill>
                <a:latin typeface="Inter" panose="020B0604020202020204" charset="0"/>
                <a:ea typeface="Inter" panose="020B0604020202020204" charset="0"/>
              </a:rPr>
              <a:t>Rămneanțu</a:t>
            </a:r>
            <a:r>
              <a:rPr lang="en-US" sz="1200" b="1" dirty="0">
                <a:solidFill>
                  <a:srgbClr val="000000"/>
                </a:solidFill>
                <a:latin typeface="Inter" panose="020B0604020202020204" charset="0"/>
                <a:ea typeface="Inter" panose="020B0604020202020204" charset="0"/>
              </a:rPr>
              <a:t> </a:t>
            </a:r>
            <a:r>
              <a:rPr lang="en-US" sz="1200" dirty="0">
                <a:solidFill>
                  <a:srgbClr val="000000"/>
                </a:solidFill>
                <a:latin typeface="Inter" panose="020B0604020202020204" charset="0"/>
                <a:ea typeface="Inter" panose="020B0604020202020204" charset="0"/>
              </a:rPr>
              <a:t>au </a:t>
            </a:r>
            <a:r>
              <a:rPr lang="en-US" sz="1200" dirty="0" err="1">
                <a:solidFill>
                  <a:srgbClr val="000000"/>
                </a:solidFill>
                <a:latin typeface="Inter" panose="020B0604020202020204" charset="0"/>
                <a:ea typeface="Inter" panose="020B0604020202020204" charset="0"/>
              </a:rPr>
              <a:t>organizat</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Simpozionul</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Național</a:t>
            </a:r>
            <a:r>
              <a:rPr lang="ro-RO" sz="1200" dirty="0">
                <a:solidFill>
                  <a:srgbClr val="000000"/>
                </a:solidFill>
                <a:latin typeface="Inter" panose="020B0604020202020204" charset="0"/>
                <a:ea typeface="Inter" panose="020B0604020202020204" charset="0"/>
              </a:rPr>
              <a:t> </a:t>
            </a:r>
            <a:r>
              <a:rPr lang="ro-RO" sz="1200" i="1" dirty="0">
                <a:solidFill>
                  <a:srgbClr val="000000"/>
                </a:solidFill>
                <a:latin typeface="Inter" panose="020B0604020202020204" charset="0"/>
                <a:ea typeface="Inter" panose="020B0604020202020204" charset="0"/>
              </a:rPr>
              <a:t>7</a:t>
            </a:r>
            <a:r>
              <a:rPr lang="en-US" sz="1200" i="1" dirty="0">
                <a:solidFill>
                  <a:srgbClr val="000000"/>
                </a:solidFill>
                <a:latin typeface="Inter" panose="020B0604020202020204" charset="0"/>
                <a:ea typeface="Inter" panose="020B0604020202020204" charset="0"/>
              </a:rPr>
              <a:t>5 de </a:t>
            </a:r>
            <a:r>
              <a:rPr lang="en-US" sz="1200" i="1" dirty="0" err="1">
                <a:solidFill>
                  <a:srgbClr val="000000"/>
                </a:solidFill>
                <a:latin typeface="Inter" panose="020B0604020202020204" charset="0"/>
                <a:ea typeface="Inter" panose="020B0604020202020204" charset="0"/>
              </a:rPr>
              <a:t>ani</a:t>
            </a:r>
            <a:r>
              <a:rPr lang="en-US" sz="1200" i="1" dirty="0">
                <a:solidFill>
                  <a:srgbClr val="000000"/>
                </a:solidFill>
                <a:latin typeface="Inter" panose="020B0604020202020204" charset="0"/>
                <a:ea typeface="Inter" panose="020B0604020202020204" charset="0"/>
              </a:rPr>
              <a:t> de la </a:t>
            </a:r>
            <a:r>
              <a:rPr lang="en-US" sz="1200" i="1" dirty="0" err="1">
                <a:solidFill>
                  <a:srgbClr val="000000"/>
                </a:solidFill>
                <a:latin typeface="Inter" panose="020B0604020202020204" charset="0"/>
                <a:ea typeface="Inter" panose="020B0604020202020204" charset="0"/>
              </a:rPr>
              <a:t>falsificarea</a:t>
            </a:r>
            <a:r>
              <a:rPr lang="en-US" sz="1200" i="1" dirty="0">
                <a:solidFill>
                  <a:srgbClr val="000000"/>
                </a:solidFill>
                <a:latin typeface="Inter" panose="020B0604020202020204" charset="0"/>
                <a:ea typeface="Inter" panose="020B0604020202020204" charset="0"/>
              </a:rPr>
              <a:t> de </a:t>
            </a:r>
            <a:r>
              <a:rPr lang="en-US" sz="1200" i="1" dirty="0" err="1">
                <a:solidFill>
                  <a:srgbClr val="000000"/>
                </a:solidFill>
                <a:latin typeface="Inter" panose="020B0604020202020204" charset="0"/>
                <a:ea typeface="Inter" panose="020B0604020202020204" charset="0"/>
              </a:rPr>
              <a:t>către</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Partidul</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Comunist</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Român</a:t>
            </a:r>
            <a:r>
              <a:rPr lang="en-US" sz="1200" i="1" dirty="0">
                <a:solidFill>
                  <a:srgbClr val="000000"/>
                </a:solidFill>
                <a:latin typeface="Inter" panose="020B0604020202020204" charset="0"/>
                <a:ea typeface="Inter" panose="020B0604020202020204" charset="0"/>
              </a:rPr>
              <a:t> a </a:t>
            </a:r>
            <a:r>
              <a:rPr lang="en-US" sz="1200" i="1" dirty="0" err="1">
                <a:solidFill>
                  <a:srgbClr val="000000"/>
                </a:solidFill>
                <a:latin typeface="Inter" panose="020B0604020202020204" charset="0"/>
                <a:ea typeface="Inter" panose="020B0604020202020204" charset="0"/>
              </a:rPr>
              <a:t>alegerilor</a:t>
            </a:r>
            <a:r>
              <a:rPr lang="en-US" sz="1200" i="1" dirty="0">
                <a:solidFill>
                  <a:srgbClr val="000000"/>
                </a:solidFill>
                <a:latin typeface="Inter" panose="020B0604020202020204" charset="0"/>
                <a:ea typeface="Inter" panose="020B0604020202020204" charset="0"/>
              </a:rPr>
              <a:t> </a:t>
            </a:r>
            <a:r>
              <a:rPr lang="en-US" sz="1200" i="1" dirty="0" err="1">
                <a:solidFill>
                  <a:srgbClr val="000000"/>
                </a:solidFill>
                <a:latin typeface="Inter" panose="020B0604020202020204" charset="0"/>
                <a:ea typeface="Inter" panose="020B0604020202020204" charset="0"/>
              </a:rPr>
              <a:t>parlamentare</a:t>
            </a:r>
            <a:r>
              <a:rPr lang="en-US" sz="1200" i="1" dirty="0">
                <a:solidFill>
                  <a:srgbClr val="000000"/>
                </a:solidFill>
                <a:latin typeface="Inter" panose="020B0604020202020204" charset="0"/>
                <a:ea typeface="Inter" panose="020B0604020202020204" charset="0"/>
              </a:rPr>
              <a:t> din </a:t>
            </a:r>
            <a:r>
              <a:rPr lang="en-US" sz="1200" i="1" dirty="0" err="1">
                <a:solidFill>
                  <a:srgbClr val="000000"/>
                </a:solidFill>
                <a:latin typeface="Inter" panose="020B0604020202020204" charset="0"/>
                <a:ea typeface="Inter" panose="020B0604020202020204" charset="0"/>
              </a:rPr>
              <a:t>anul</a:t>
            </a:r>
            <a:r>
              <a:rPr lang="en-US" sz="1200" i="1" dirty="0">
                <a:solidFill>
                  <a:srgbClr val="000000"/>
                </a:solidFill>
                <a:latin typeface="Inter" panose="020B0604020202020204" charset="0"/>
                <a:ea typeface="Inter" panose="020B0604020202020204" charset="0"/>
              </a:rPr>
              <a:t> 1946</a:t>
            </a:r>
            <a:r>
              <a:rPr lang="en-US" sz="1200" dirty="0">
                <a:solidFill>
                  <a:srgbClr val="000000"/>
                </a:solidFill>
                <a:latin typeface="Inter" panose="020B0604020202020204" charset="0"/>
                <a:ea typeface="Inter" panose="020B0604020202020204" charset="0"/>
              </a:rPr>
              <a:t>, </a:t>
            </a:r>
            <a:r>
              <a:rPr lang="ro-RO" sz="1200" dirty="0">
                <a:solidFill>
                  <a:srgbClr val="000000"/>
                </a:solidFill>
                <a:latin typeface="Inter" panose="020B0604020202020204" charset="0"/>
                <a:ea typeface="Inter" panose="020B0604020202020204" charset="0"/>
              </a:rPr>
              <a:t>Timișoara, </a:t>
            </a:r>
            <a:r>
              <a:rPr lang="en-US" sz="1200" dirty="0">
                <a:solidFill>
                  <a:srgbClr val="000000"/>
                </a:solidFill>
                <a:latin typeface="Inter" panose="020B0604020202020204" charset="0"/>
                <a:ea typeface="Inter" panose="020B0604020202020204" charset="0"/>
              </a:rPr>
              <a:t>12 </a:t>
            </a:r>
            <a:r>
              <a:rPr lang="en-US" sz="1200" dirty="0" err="1">
                <a:solidFill>
                  <a:srgbClr val="000000"/>
                </a:solidFill>
                <a:latin typeface="Inter" panose="020B0604020202020204" charset="0"/>
                <a:ea typeface="Inter" panose="020B0604020202020204" charset="0"/>
              </a:rPr>
              <a:t>noiembrie</a:t>
            </a:r>
            <a:r>
              <a:rPr lang="en-US" sz="1200" dirty="0">
                <a:solidFill>
                  <a:srgbClr val="000000"/>
                </a:solidFill>
                <a:latin typeface="Inter" panose="020B0604020202020204" charset="0"/>
                <a:ea typeface="Inter" panose="020B0604020202020204" charset="0"/>
              </a:rPr>
              <a:t> 2021.</a:t>
            </a:r>
          </a:p>
          <a:p>
            <a:pPr algn="just">
              <a:lnSpc>
                <a:spcPts val="1540"/>
              </a:lnSpc>
            </a:pPr>
            <a:r>
              <a:rPr lang="en-US" sz="1200" dirty="0">
                <a:solidFill>
                  <a:srgbClr val="000000"/>
                </a:solidFill>
                <a:latin typeface="Inter" panose="020B0604020202020204" charset="0"/>
                <a:ea typeface="Inter" panose="020B0604020202020204" charset="0"/>
              </a:rPr>
              <a:t>5</a:t>
            </a:r>
            <a:r>
              <a:rPr lang="en-US" sz="1200" spc="3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Nichifor</a:t>
            </a:r>
            <a:r>
              <a:rPr lang="en-US" sz="1200" b="1" spc="-7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Tănase</a:t>
            </a:r>
            <a:r>
              <a:rPr lang="en-US" sz="1200" spc="-70" dirty="0">
                <a:solidFill>
                  <a:srgbClr val="000000"/>
                </a:solidFill>
                <a:latin typeface="Inter" panose="020B0604020202020204" charset="0"/>
                <a:ea typeface="Inter" panose="020B0604020202020204" charset="0"/>
              </a:rPr>
              <a:t>, </a:t>
            </a:r>
            <a:r>
              <a:rPr lang="en-US" sz="1200" b="1" spc="-70" dirty="0">
                <a:solidFill>
                  <a:srgbClr val="000000"/>
                </a:solidFill>
                <a:latin typeface="Inter" panose="020B0604020202020204" charset="0"/>
                <a:ea typeface="Inter" panose="020B0604020202020204" charset="0"/>
              </a:rPr>
              <a:t>Constantin </a:t>
            </a:r>
            <a:r>
              <a:rPr lang="en-US" sz="1200" b="1" spc="-70" dirty="0" err="1">
                <a:solidFill>
                  <a:srgbClr val="000000"/>
                </a:solidFill>
                <a:latin typeface="Inter" panose="020B0604020202020204" charset="0"/>
                <a:ea typeface="Inter" panose="020B0604020202020204" charset="0"/>
              </a:rPr>
              <a:t>Jinga</a:t>
            </a:r>
            <a:r>
              <a:rPr lang="ro-RO" sz="1200" spc="-70" dirty="0">
                <a:solidFill>
                  <a:srgbClr val="000000"/>
                </a:solidFill>
                <a:latin typeface="Inter" panose="020B0604020202020204" charset="0"/>
                <a:ea typeface="Inter" panose="020B0604020202020204" charset="0"/>
              </a:rPr>
              <a:t>,</a:t>
            </a:r>
            <a:r>
              <a:rPr lang="en-US" sz="1200" spc="-7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Ioan</a:t>
            </a:r>
            <a:r>
              <a:rPr lang="en-US" sz="1200" b="1" spc="-7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Mihoc</a:t>
            </a:r>
            <a:r>
              <a:rPr lang="en-US" sz="1200" b="1" spc="-70" dirty="0">
                <a:solidFill>
                  <a:srgbClr val="000000"/>
                </a:solidFill>
                <a:latin typeface="Inter" panose="020B0604020202020204" charset="0"/>
                <a:ea typeface="Inter" panose="020B0604020202020204" charset="0"/>
              </a:rPr>
              <a:t> </a:t>
            </a:r>
            <a:r>
              <a:rPr lang="en-US" sz="1200" spc="-70" dirty="0" err="1">
                <a:solidFill>
                  <a:srgbClr val="000000"/>
                </a:solidFill>
                <a:latin typeface="Inter" panose="020B0604020202020204" charset="0"/>
                <a:ea typeface="Inter" panose="020B0604020202020204" charset="0"/>
              </a:rPr>
              <a:t>și</a:t>
            </a:r>
            <a:r>
              <a:rPr lang="en-US" sz="1200" spc="-7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Iosif</a:t>
            </a:r>
            <a:r>
              <a:rPr lang="en-US" sz="1200" b="1" spc="-70" dirty="0">
                <a:solidFill>
                  <a:srgbClr val="000000"/>
                </a:solidFill>
                <a:latin typeface="Inter" panose="020B0604020202020204" charset="0"/>
                <a:ea typeface="Inter" panose="020B0604020202020204" charset="0"/>
              </a:rPr>
              <a:t> </a:t>
            </a:r>
            <a:r>
              <a:rPr lang="en-US" sz="1200" b="1" spc="-70" dirty="0" err="1">
                <a:solidFill>
                  <a:srgbClr val="000000"/>
                </a:solidFill>
                <a:latin typeface="Inter" panose="020B0604020202020204" charset="0"/>
                <a:ea typeface="Inter" panose="020B0604020202020204" charset="0"/>
              </a:rPr>
              <a:t>Stancovici</a:t>
            </a:r>
            <a:r>
              <a:rPr lang="en-US" sz="1200" spc="-70" dirty="0">
                <a:solidFill>
                  <a:srgbClr val="000000"/>
                </a:solidFill>
                <a:latin typeface="Inter" panose="020B0604020202020204" charset="0"/>
                <a:ea typeface="Inter" panose="020B0604020202020204" charset="0"/>
              </a:rPr>
              <a:t> </a:t>
            </a:r>
            <a:r>
              <a:rPr lang="en-US" sz="1200" dirty="0">
                <a:solidFill>
                  <a:srgbClr val="000000"/>
                </a:solidFill>
                <a:latin typeface="Inter" panose="020B0604020202020204" charset="0"/>
                <a:ea typeface="Inter" panose="020B0604020202020204" charset="0"/>
              </a:rPr>
              <a:t>au </a:t>
            </a:r>
            <a:r>
              <a:rPr lang="en-US" sz="1200" dirty="0" err="1">
                <a:solidFill>
                  <a:srgbClr val="000000"/>
                </a:solidFill>
                <a:latin typeface="Inter" panose="020B0604020202020204" charset="0"/>
                <a:ea typeface="Inter" panose="020B0604020202020204" charset="0"/>
              </a:rPr>
              <a:t>organizat</a:t>
            </a:r>
            <a:r>
              <a:rPr lang="en-US" sz="1200" dirty="0">
                <a:solidFill>
                  <a:srgbClr val="000000"/>
                </a:solidFill>
                <a:latin typeface="Inter" panose="020B0604020202020204" charset="0"/>
                <a:ea typeface="Inter" panose="020B0604020202020204" charset="0"/>
              </a:rPr>
              <a:t> al </a:t>
            </a:r>
            <a:r>
              <a:rPr lang="en-US" sz="1200" dirty="0" err="1">
                <a:solidFill>
                  <a:srgbClr val="000000"/>
                </a:solidFill>
                <a:latin typeface="Inter" panose="020B0604020202020204" charset="0"/>
                <a:ea typeface="Inter" panose="020B0604020202020204" charset="0"/>
              </a:rPr>
              <a:t>doilea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Simpozion</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Internațional</a:t>
            </a:r>
            <a:r>
              <a:rPr lang="en-US" sz="1200" dirty="0">
                <a:solidFill>
                  <a:srgbClr val="000000"/>
                </a:solidFill>
                <a:latin typeface="Inter" panose="020B0604020202020204" charset="0"/>
                <a:ea typeface="Inter" panose="020B0604020202020204" charset="0"/>
              </a:rPr>
              <a:t> de </a:t>
            </a:r>
            <a:r>
              <a:rPr lang="en-US" sz="1200" dirty="0" err="1">
                <a:solidFill>
                  <a:srgbClr val="000000"/>
                </a:solidFill>
                <a:latin typeface="Inter" panose="020B0604020202020204" charset="0"/>
                <a:ea typeface="Inter" panose="020B0604020202020204" charset="0"/>
              </a:rPr>
              <a:t>Exegeză</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Biblică</a:t>
            </a:r>
            <a:r>
              <a:rPr lang="en-US" sz="1200" dirty="0">
                <a:solidFill>
                  <a:srgbClr val="000000"/>
                </a:solidFill>
                <a:latin typeface="Inter" panose="020B0604020202020204" charset="0"/>
                <a:ea typeface="Inter" panose="020B0604020202020204" charset="0"/>
              </a:rPr>
              <a:t>: Holy </a:t>
            </a:r>
            <a:r>
              <a:rPr lang="en-US" sz="1200" i="1" dirty="0">
                <a:solidFill>
                  <a:srgbClr val="000000"/>
                </a:solidFill>
                <a:latin typeface="Inter" panose="020B0604020202020204" charset="0"/>
                <a:ea typeface="Inter" panose="020B0604020202020204" charset="0"/>
              </a:rPr>
              <a:t>Scripture in Church and History</a:t>
            </a:r>
            <a:r>
              <a:rPr lang="en-US" sz="1200" dirty="0">
                <a:solidFill>
                  <a:srgbClr val="000000"/>
                </a:solidFill>
                <a:latin typeface="Inter" panose="020B0604020202020204" charset="0"/>
                <a:ea typeface="Inter" panose="020B0604020202020204" charset="0"/>
              </a:rPr>
              <a:t>, 11-13 </a:t>
            </a:r>
            <a:r>
              <a:rPr lang="en-US" sz="1200" dirty="0" err="1">
                <a:solidFill>
                  <a:srgbClr val="000000"/>
                </a:solidFill>
                <a:latin typeface="Inter" panose="020B0604020202020204" charset="0"/>
                <a:ea typeface="Inter" panose="020B0604020202020204" charset="0"/>
              </a:rPr>
              <a:t>noiembrie</a:t>
            </a:r>
            <a:r>
              <a:rPr lang="en-US" sz="1200" dirty="0">
                <a:solidFill>
                  <a:srgbClr val="000000"/>
                </a:solidFill>
                <a:latin typeface="Inter" panose="020B0604020202020204" charset="0"/>
                <a:ea typeface="Inter" panose="020B0604020202020204" charset="0"/>
              </a:rPr>
              <a:t> 2021.</a:t>
            </a:r>
          </a:p>
          <a:p>
            <a:pPr algn="just">
              <a:lnSpc>
                <a:spcPts val="1540"/>
              </a:lnSpc>
            </a:pPr>
            <a:r>
              <a:rPr lang="en-US" sz="1200" dirty="0">
                <a:solidFill>
                  <a:srgbClr val="000000"/>
                </a:solidFill>
                <a:latin typeface="Inter" panose="020B0604020202020204" charset="0"/>
                <a:ea typeface="Inter" panose="020B0604020202020204" charset="0"/>
              </a:rPr>
              <a:t>6. </a:t>
            </a:r>
            <a:r>
              <a:rPr lang="en-US" sz="1200" b="1" dirty="0" err="1">
                <a:solidFill>
                  <a:srgbClr val="000000"/>
                </a:solidFill>
                <a:latin typeface="Inter" panose="020B0604020202020204" charset="0"/>
                <a:ea typeface="Inter" panose="020B0604020202020204" charset="0"/>
              </a:rPr>
              <a:t>Nichifor</a:t>
            </a:r>
            <a:r>
              <a:rPr lang="en-US" sz="1200" b="1" dirty="0">
                <a:solidFill>
                  <a:srgbClr val="000000"/>
                </a:solidFill>
                <a:latin typeface="Inter" panose="020B0604020202020204" charset="0"/>
                <a:ea typeface="Inter" panose="020B0604020202020204" charset="0"/>
              </a:rPr>
              <a:t> </a:t>
            </a:r>
            <a:r>
              <a:rPr lang="en-US" sz="1200" b="1" dirty="0" err="1">
                <a:solidFill>
                  <a:srgbClr val="000000"/>
                </a:solidFill>
                <a:latin typeface="Inter" panose="020B0604020202020204" charset="0"/>
                <a:ea typeface="Inter" panose="020B0604020202020204" charset="0"/>
              </a:rPr>
              <a:t>Tănase</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alături</a:t>
            </a:r>
            <a:r>
              <a:rPr lang="en-US" sz="1200" dirty="0">
                <a:solidFill>
                  <a:srgbClr val="000000"/>
                </a:solidFill>
                <a:latin typeface="Inter" panose="020B0604020202020204" charset="0"/>
                <a:ea typeface="Inter" panose="020B0604020202020204" charset="0"/>
              </a:rPr>
              <a:t> de </a:t>
            </a:r>
            <a:r>
              <a:rPr lang="en-US" sz="1200" dirty="0" err="1">
                <a:solidFill>
                  <a:srgbClr val="000000"/>
                </a:solidFill>
                <a:latin typeface="Inter" panose="020B0604020202020204" charset="0"/>
                <a:ea typeface="Inter" panose="020B0604020202020204" charset="0"/>
              </a:rPr>
              <a:t>Loredana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Pungă</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Mircea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Dumitru</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și</a:t>
            </a:r>
            <a:r>
              <a:rPr lang="en-US" sz="1200" dirty="0">
                <a:solidFill>
                  <a:srgbClr val="000000"/>
                </a:solidFill>
                <a:latin typeface="Inter" panose="020B0604020202020204" charset="0"/>
                <a:ea typeface="Inter" panose="020B0604020202020204" charset="0"/>
              </a:rPr>
              <a:t> </a:t>
            </a:r>
            <a:r>
              <a:rPr lang="en-US" sz="1200" b="1" dirty="0">
                <a:solidFill>
                  <a:srgbClr val="000000"/>
                </a:solidFill>
                <a:latin typeface="Inter" panose="020B0604020202020204" charset="0"/>
                <a:ea typeface="Inter" panose="020B0604020202020204" charset="0"/>
              </a:rPr>
              <a:t>Adrian </a:t>
            </a:r>
            <a:r>
              <a:rPr lang="en-US" sz="1200" b="1" dirty="0" err="1">
                <a:solidFill>
                  <a:srgbClr val="000000"/>
                </a:solidFill>
                <a:latin typeface="Inter" panose="020B0604020202020204" charset="0"/>
                <a:ea typeface="Inter" panose="020B0604020202020204" charset="0"/>
              </a:rPr>
              <a:t>Lemeni</a:t>
            </a:r>
            <a:r>
              <a:rPr lang="en-US" sz="1200" b="1" dirty="0">
                <a:solidFill>
                  <a:srgbClr val="000000"/>
                </a:solidFill>
                <a:latin typeface="Inter" panose="020B0604020202020204" charset="0"/>
                <a:ea typeface="Inter" panose="020B0604020202020204" charset="0"/>
              </a:rPr>
              <a:t> </a:t>
            </a:r>
            <a:r>
              <a:rPr lang="en-US" sz="1200" dirty="0">
                <a:solidFill>
                  <a:srgbClr val="000000"/>
                </a:solidFill>
                <a:latin typeface="Inter" panose="020B0604020202020204" charset="0"/>
                <a:ea typeface="Inter" panose="020B0604020202020204" charset="0"/>
              </a:rPr>
              <a:t>au </a:t>
            </a:r>
            <a:r>
              <a:rPr lang="en-US" sz="1200" dirty="0" err="1">
                <a:solidFill>
                  <a:srgbClr val="000000"/>
                </a:solidFill>
                <a:latin typeface="Inter" panose="020B0604020202020204" charset="0"/>
                <a:ea typeface="Inter" panose="020B0604020202020204" charset="0"/>
              </a:rPr>
              <a:t>organizat</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conferința</a:t>
            </a:r>
            <a:r>
              <a:rPr lang="en-US" sz="1200" dirty="0">
                <a:solidFill>
                  <a:srgbClr val="000000"/>
                </a:solidFill>
                <a:latin typeface="Inter" panose="020B0604020202020204" charset="0"/>
                <a:ea typeface="Inter" panose="020B0604020202020204" charset="0"/>
              </a:rPr>
              <a:t> </a:t>
            </a:r>
            <a:r>
              <a:rPr lang="en-US" sz="1200" dirty="0" err="1">
                <a:solidFill>
                  <a:srgbClr val="000000"/>
                </a:solidFill>
                <a:latin typeface="Inter" panose="020B0604020202020204" charset="0"/>
                <a:ea typeface="Inter" panose="020B0604020202020204" charset="0"/>
              </a:rPr>
              <a:t>internațională</a:t>
            </a:r>
            <a:r>
              <a:rPr lang="en-US" sz="1200" dirty="0">
                <a:solidFill>
                  <a:srgbClr val="000000"/>
                </a:solidFill>
                <a:latin typeface="Inter" panose="020B0604020202020204" charset="0"/>
                <a:ea typeface="Inter" panose="020B0604020202020204" charset="0"/>
              </a:rPr>
              <a:t> </a:t>
            </a:r>
            <a:r>
              <a:rPr lang="en-US" sz="1200" i="1" dirty="0">
                <a:solidFill>
                  <a:srgbClr val="000000"/>
                </a:solidFill>
                <a:latin typeface="Inter" panose="020B0604020202020204" charset="0"/>
                <a:ea typeface="Inter" panose="020B0604020202020204" charset="0"/>
              </a:rPr>
              <a:t>Transhumanism in the light of theology, and science: Critical perspectives and Christian metaphysical implications</a:t>
            </a:r>
            <a:r>
              <a:rPr lang="en-US" sz="1200" dirty="0">
                <a:solidFill>
                  <a:srgbClr val="000000"/>
                </a:solidFill>
                <a:latin typeface="Inter" panose="020B0604020202020204" charset="0"/>
                <a:ea typeface="Inter" panose="020B0604020202020204" charset="0"/>
              </a:rPr>
              <a:t>, 5-6 </a:t>
            </a:r>
            <a:r>
              <a:rPr lang="en-US" sz="1200" dirty="0" err="1">
                <a:solidFill>
                  <a:srgbClr val="000000"/>
                </a:solidFill>
                <a:latin typeface="Inter" panose="020B0604020202020204" charset="0"/>
                <a:ea typeface="Inter" panose="020B0604020202020204" charset="0"/>
              </a:rPr>
              <a:t>noiembrie</a:t>
            </a:r>
            <a:r>
              <a:rPr lang="en-US" sz="1200" dirty="0">
                <a:solidFill>
                  <a:srgbClr val="000000"/>
                </a:solidFill>
                <a:latin typeface="Inter" panose="020B0604020202020204" charset="0"/>
                <a:ea typeface="Inter" panose="020B0604020202020204" charset="0"/>
              </a:rPr>
              <a:t>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859095" cy="1162342"/>
          </a:xfrm>
        </p:grpSpPr>
        <p:sp>
          <p:nvSpPr>
            <p:cNvPr id="3" name="Freeform 3"/>
            <p:cNvSpPr/>
            <p:nvPr/>
          </p:nvSpPr>
          <p:spPr>
            <a:xfrm>
              <a:off x="0" y="0"/>
              <a:ext cx="3859095" cy="1162342"/>
            </a:xfrm>
            <a:custGeom>
              <a:avLst/>
              <a:gdLst/>
              <a:ahLst/>
              <a:cxnLst/>
              <a:rect l="l" t="t" r="r" b="b"/>
              <a:pathLst>
                <a:path w="3859095" h="1162342">
                  <a:moveTo>
                    <a:pt x="0" y="0"/>
                  </a:moveTo>
                  <a:lnTo>
                    <a:pt x="3859095" y="0"/>
                  </a:lnTo>
                  <a:lnTo>
                    <a:pt x="3859095" y="1162342"/>
                  </a:lnTo>
                  <a:lnTo>
                    <a:pt x="0" y="1162342"/>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6309420"/>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a:t>
            </a:r>
            <a:r>
              <a:rPr lang="en-US" sz="1400" b="1" spc="22" dirty="0" err="1">
                <a:solidFill>
                  <a:srgbClr val="000000"/>
                </a:solidFill>
                <a:latin typeface="Inter"/>
              </a:rPr>
              <a:t>indexate</a:t>
            </a:r>
            <a:endParaRPr lang="en-US" sz="1400" b="1" spc="22" dirty="0">
              <a:solidFill>
                <a:srgbClr val="000000"/>
              </a:solidFill>
              <a:latin typeface="Inter"/>
            </a:endParaRPr>
          </a:p>
          <a:p>
            <a:pPr algn="just">
              <a:lnSpc>
                <a:spcPts val="1544"/>
              </a:lnSpc>
            </a:pPr>
            <a:endParaRPr lang="en-US" sz="1103" spc="22" dirty="0">
              <a:solidFill>
                <a:srgbClr val="000000"/>
              </a:solidFill>
              <a:latin typeface="Inter"/>
            </a:endParaRPr>
          </a:p>
          <a:p>
            <a:pPr algn="just">
              <a:lnSpc>
                <a:spcPts val="1544"/>
              </a:lnSpc>
            </a:pPr>
            <a:r>
              <a:rPr lang="en-US" sz="1200" b="1" spc="22" dirty="0">
                <a:solidFill>
                  <a:srgbClr val="000000"/>
                </a:solidFill>
                <a:latin typeface="Inter" panose="020B0604020202020204" charset="0"/>
                <a:ea typeface="Inter" panose="020B0604020202020204" charset="0"/>
              </a:rPr>
              <a:t>c</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Articole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indexate</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în</a:t>
            </a:r>
            <a:r>
              <a:rPr lang="en-US" sz="1200" b="1" spc="24" dirty="0">
                <a:solidFill>
                  <a:srgbClr val="000000"/>
                </a:solidFill>
                <a:latin typeface="Inter" panose="020B0604020202020204" charset="0"/>
                <a:ea typeface="Inter" panose="020B0604020202020204" charset="0"/>
              </a:rPr>
              <a:t> </a:t>
            </a:r>
            <a:r>
              <a:rPr lang="en-US" sz="1200" b="1" spc="24" dirty="0" err="1">
                <a:solidFill>
                  <a:srgbClr val="000000"/>
                </a:solidFill>
                <a:latin typeface="Inter" panose="020B0604020202020204" charset="0"/>
                <a:ea typeface="Inter" panose="020B0604020202020204" charset="0"/>
              </a:rPr>
              <a:t>alte</a:t>
            </a:r>
            <a:r>
              <a:rPr lang="en-US" sz="1200" b="1" spc="24" dirty="0">
                <a:solidFill>
                  <a:srgbClr val="000000"/>
                </a:solidFill>
                <a:latin typeface="Inter" panose="020B0604020202020204" charset="0"/>
                <a:ea typeface="Inter" panose="020B0604020202020204" charset="0"/>
              </a:rPr>
              <a:t> BDI (CEEOL; SIS; MLA etc.)</a:t>
            </a:r>
            <a:endParaRPr lang="ro-RO" sz="1200" b="1" spc="24" dirty="0">
              <a:solidFill>
                <a:srgbClr val="000000"/>
              </a:solidFill>
              <a:latin typeface="Inter" panose="020B0604020202020204" charset="0"/>
              <a:ea typeface="Inter" panose="020B0604020202020204" charset="0"/>
            </a:endParaRPr>
          </a:p>
          <a:p>
            <a:pPr algn="just">
              <a:lnSpc>
                <a:spcPts val="1544"/>
              </a:lnSpc>
            </a:pPr>
            <a:endParaRPr lang="ro-RO" sz="1103" spc="24" dirty="0">
              <a:solidFill>
                <a:srgbClr val="000000"/>
              </a:solidFill>
              <a:latin typeface="Arimo"/>
            </a:endParaRPr>
          </a:p>
          <a:p>
            <a:pPr lvl="0" indent="271463" algn="just">
              <a:buFont typeface="+mj-lt"/>
              <a:buAutoNum type="arabicPeriod"/>
            </a:pPr>
            <a:r>
              <a:rPr lang="ro-RO" sz="1200" b="1" dirty="0">
                <a:latin typeface="Inter" panose="020B0604020202020204" charset="0"/>
                <a:ea typeface="Inter" panose="020B0604020202020204" charset="0"/>
              </a:rPr>
              <a:t>Florina-Maria Băcilă</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Meanings of the participle </a:t>
            </a:r>
            <a:r>
              <a:rPr lang="ro-RO" sz="1200" b="1" i="1" dirty="0">
                <a:latin typeface="Inter" panose="020B0604020202020204" charset="0"/>
                <a:ea typeface="Inter" panose="020B0604020202020204" charset="0"/>
              </a:rPr>
              <a:t>sărutat</a:t>
            </a:r>
            <a:r>
              <a:rPr lang="ro-RO" sz="1200" i="1" dirty="0">
                <a:latin typeface="Inter" panose="020B0604020202020204" charset="0"/>
                <a:ea typeface="Inter" panose="020B0604020202020204" charset="0"/>
              </a:rPr>
              <a:t> in Traian Dorz՚s poetry</a:t>
            </a:r>
            <a:r>
              <a:rPr lang="ro-RO" sz="1200" dirty="0">
                <a:latin typeface="Inter" panose="020B0604020202020204" charset="0"/>
                <a:ea typeface="Inter" panose="020B0604020202020204" charset="0"/>
              </a:rPr>
              <a:t>, în „Journal of Romanian Literary Studies” (Târgu-Mureş), nr. 26 / 2021, p. 187-192 (CEEOL, Global Impact Factor, SSRN, Research Gate, Academic.edu, WorldCat, BDD).</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Noduri textuale în opera liviană</a:t>
            </a:r>
            <a:r>
              <a:rPr lang="ro-RO" sz="1200" dirty="0">
                <a:latin typeface="Inter" panose="020B0604020202020204" charset="0"/>
                <a:ea typeface="Inter" panose="020B0604020202020204" charset="0"/>
              </a:rPr>
              <a:t>, în „Acta Centri Lucusiensis”, nr. 9A, 2021, p. 62-69, ISSN și ISSN-L 2343-8266, disponibil online la </a:t>
            </a:r>
            <a:r>
              <a:rPr lang="ro-RO" sz="1200" u="sng" dirty="0">
                <a:latin typeface="Inter" panose="020B0604020202020204" charset="0"/>
                <a:ea typeface="Inter" panose="020B0604020202020204" charset="0"/>
                <a:hlinkClick r:id="rId2"/>
              </a:rPr>
              <a:t>https://www.laurlucus.ro/sites/default/files/acl/acta_centri_lucusiensis_9a_2021.pdf</a:t>
            </a:r>
            <a:r>
              <a:rPr lang="ro-RO" sz="1200" dirty="0">
                <a:latin typeface="Inter" panose="020B0604020202020204" charset="0"/>
                <a:ea typeface="Inter" panose="020B0604020202020204" charset="0"/>
              </a:rPr>
              <a:t> (Index Copernicus, DRJI, SIS, ProEuropeana, ResearchBib).</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Scriitorii Vechi și lumea literaturii</a:t>
            </a:r>
            <a:r>
              <a:rPr lang="ro-RO" sz="1200" dirty="0">
                <a:latin typeface="Inter" panose="020B0604020202020204" charset="0"/>
                <a:ea typeface="Inter" panose="020B0604020202020204" charset="0"/>
              </a:rPr>
              <a:t>, în „Acta Centri Lucusiensis”, nr. 9A, 2021, p. 47-59, ISSN și ISSN-L 2343-8266, disponibil online la </a:t>
            </a:r>
            <a:r>
              <a:rPr lang="ro-RO" sz="1200" u="sng" dirty="0">
                <a:latin typeface="Inter" panose="020B0604020202020204" charset="0"/>
                <a:ea typeface="Inter" panose="020B0604020202020204" charset="0"/>
                <a:hlinkClick r:id="rId3"/>
              </a:rPr>
              <a:t>https://www.laurlucus.ro/acta-centri-lucusiensis/acl-nr-9b2021</a:t>
            </a:r>
            <a:r>
              <a:rPr lang="ro-RO" sz="1200" dirty="0">
                <a:latin typeface="Inter" panose="020B0604020202020204" charset="0"/>
                <a:ea typeface="Inter" panose="020B0604020202020204" charset="0"/>
              </a:rPr>
              <a:t> (Index Copernicus, DRJI, SIS, ProEuropeana, ResearchBib).</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Diccionario de términos en las obras en lengua rumana de Emil Cioran. Palabra acompañante</a:t>
            </a:r>
            <a:r>
              <a:rPr lang="ro-RO" sz="1200" dirty="0">
                <a:latin typeface="Inter" panose="020B0604020202020204" charset="0"/>
                <a:ea typeface="Inter" panose="020B0604020202020204" charset="0"/>
              </a:rPr>
              <a:t>, traducere de Miguel Angel Gómez Mendoza, în „Ayllu-Siaf” (Revista de la Sociedad Iberoamericana de Antropología Filosófica, Perú), vol. 3, nr. 2, Julio-Diciembre 2021, p. 243-253. ISSN: 2695-5938 (Red de Bibliotecas Universitarias (REBIUN), Dialnet, Latindex – Sistema Regional de Información en Línea para Revistas Científicas de América Latina, el Caribe, España y Portugal, Worldcat).</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„Doar prin inimă ştim că se schimbă ceva”</a:t>
            </a:r>
            <a:r>
              <a:rPr lang="ro-RO" sz="1200" dirty="0">
                <a:latin typeface="Inter" panose="020B0604020202020204" charset="0"/>
                <a:ea typeface="Inter" panose="020B0604020202020204" charset="0"/>
              </a:rPr>
              <a:t> [„Só através do coração sabemos que algo muda”], interviu realizat de Rodrigo Menezes, despre </a:t>
            </a:r>
            <a:r>
              <a:rPr lang="ro-RO" sz="1200" i="1" dirty="0">
                <a:latin typeface="Inter" panose="020B0604020202020204" charset="0"/>
                <a:ea typeface="Inter" panose="020B0604020202020204" charset="0"/>
              </a:rPr>
              <a:t>Dicționarul de termeni cioranieni</a:t>
            </a:r>
            <a:r>
              <a:rPr lang="ro-RO" sz="1200" dirty="0">
                <a:latin typeface="Inter" panose="020B0604020202020204" charset="0"/>
                <a:ea typeface="Inter" panose="020B0604020202020204" charset="0"/>
              </a:rPr>
              <a:t>, în „Arca”, anul XXXII, nr. 1 (362)/2021, p. 21-41, disponibil online la </a:t>
            </a:r>
            <a:r>
              <a:rPr lang="ro-RO" sz="1200" u="sng" dirty="0">
                <a:latin typeface="Inter" panose="020B0604020202020204" charset="0"/>
                <a:ea typeface="Inter" panose="020B0604020202020204" charset="0"/>
                <a:hlinkClick r:id="rId4"/>
              </a:rPr>
              <a:t>www.uniuneascriitorilorarad.ro/pdf/arca_1_2021.pdf</a:t>
            </a:r>
            <a:r>
              <a:rPr lang="ro-RO" sz="1200" dirty="0">
                <a:latin typeface="Inter" panose="020B0604020202020204" charset="0"/>
                <a:ea typeface="Inter" panose="020B0604020202020204" charset="0"/>
              </a:rPr>
              <a:t> (CEEOL, KVK, Worldcat/DRJI, SSRN).</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Marius Florescu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To a Common Missionary Testimony : Possibilities and Limits. A Holy and Great Council of the Orthodox Church Point of View</a:t>
            </a:r>
            <a:r>
              <a:rPr lang="ro-RO" sz="1200" dirty="0">
                <a:latin typeface="Inter" panose="020B0604020202020204" charset="0"/>
                <a:ea typeface="Inter" panose="020B0604020202020204" charset="0"/>
              </a:rPr>
              <a:t>, în „Religious dialogue and cooperation”, no. 1/2020, vol. 1, p. 63-73. </a:t>
            </a:r>
            <a:endParaRPr lang="en-US" sz="1200" dirty="0">
              <a:latin typeface="Inter" panose="020B0604020202020204" charset="0"/>
              <a:ea typeface="Inter" panose="020B0604020202020204" charset="0"/>
            </a:endParaRPr>
          </a:p>
          <a:p>
            <a:pPr lvl="0" indent="271463" algn="just">
              <a:buFont typeface="+mj-lt"/>
              <a:buAutoNum type="arabicPeriod"/>
            </a:pPr>
            <a:r>
              <a:rPr lang="ro-RO" sz="1200" b="1" dirty="0">
                <a:latin typeface="Inter" panose="020B0604020202020204" charset="0"/>
                <a:ea typeface="Inter" panose="020B0604020202020204" charset="0"/>
              </a:rPr>
              <a:t>Constantin Jinga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Calea celui nebun este dreaptă în ochii lui (Pilde 12:15)</a:t>
            </a:r>
            <a:r>
              <a:rPr lang="ro-RO" sz="1200" dirty="0">
                <a:latin typeface="Inter" panose="020B0604020202020204" charset="0"/>
                <a:ea typeface="Inter" panose="020B0604020202020204" charset="0"/>
              </a:rPr>
              <a:t>, în. „Altarul Banatului”, nr. 7-9, iunie-septembrie 2021, p. 54-63 (CEEOL).</a:t>
            </a:r>
            <a:endParaRPr lang="en-US" sz="1200" dirty="0">
              <a:latin typeface="Inter" panose="020B0604020202020204" charset="0"/>
              <a:ea typeface="Inter" panose="020B0604020202020204" charset="0"/>
            </a:endParaRPr>
          </a:p>
          <a:p>
            <a:pPr indent="271463" algn="just">
              <a:buFont typeface="+mj-lt"/>
              <a:buAutoNum type="arabicPeriod"/>
            </a:pPr>
            <a:r>
              <a:rPr lang="ro-RO" sz="1200" b="1" dirty="0">
                <a:latin typeface="Inter" panose="020B0604020202020204" charset="0"/>
                <a:ea typeface="Inter" panose="020B0604020202020204" charset="0"/>
              </a:rPr>
              <a:t>Andrei Stavilă</a:t>
            </a:r>
            <a:r>
              <a:rPr lang="ro-RO" sz="1200" dirty="0">
                <a:latin typeface="Inter" panose="020B0604020202020204" charset="0"/>
                <a:ea typeface="Inter" panose="020B0604020202020204" charset="0"/>
              </a:rPr>
              <a:t> (Popa Cristian Ioan, </a:t>
            </a:r>
            <a:r>
              <a:rPr lang="ro-RO" sz="1200" b="1" dirty="0">
                <a:latin typeface="Inter" panose="020B0604020202020204" charset="0"/>
                <a:ea typeface="Inter" panose="020B0604020202020204" charset="0"/>
              </a:rPr>
              <a:t>Stavilă Andrei</a:t>
            </a:r>
            <a:r>
              <a:rPr lang="ro-RO" sz="1200" dirty="0">
                <a:latin typeface="Inter" panose="020B0604020202020204" charset="0"/>
                <a:ea typeface="Inter" panose="020B0604020202020204" charset="0"/>
              </a:rPr>
              <a:t>, Ardelean Adrian), </a:t>
            </a:r>
            <a:r>
              <a:rPr lang="ro-RO" sz="1200" i="1" dirty="0">
                <a:latin typeface="Inter" panose="020B0604020202020204" charset="0"/>
                <a:ea typeface="Inter" panose="020B0604020202020204" charset="0"/>
              </a:rPr>
              <a:t>Cimitirele recente ale Vinţului de Jos. O contribuţie arheologică</a:t>
            </a:r>
            <a:r>
              <a:rPr lang="ro-RO" sz="1200" dirty="0">
                <a:latin typeface="Inter" panose="020B0604020202020204" charset="0"/>
                <a:ea typeface="Inter" panose="020B0604020202020204" charset="0"/>
              </a:rPr>
              <a:t>, în „Apulum”, LVIII, 2, 2021, p. 337-375 (CEEOL).</a:t>
            </a:r>
            <a:endParaRPr lang="en-US" sz="1200" spc="24"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30</a:t>
            </a:r>
            <a:endParaRPr lang="en-US" sz="1103" spc="22" dirty="0">
              <a:solidFill>
                <a:srgbClr val="164F84"/>
              </a:solidFill>
              <a:latin typeface="Inter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706942"/>
            <a:ext cx="6424414" cy="6686446"/>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Cronici</a:t>
            </a:r>
            <a:r>
              <a:rPr lang="en-US" sz="1400" b="1" spc="22" dirty="0">
                <a:solidFill>
                  <a:srgbClr val="000000"/>
                </a:solidFill>
                <a:latin typeface="Inter"/>
              </a:rPr>
              <a:t> </a:t>
            </a:r>
            <a:r>
              <a:rPr lang="en-US" sz="1400" b="1" spc="22" dirty="0" err="1">
                <a:solidFill>
                  <a:srgbClr val="000000"/>
                </a:solidFill>
                <a:latin typeface="Inter"/>
              </a:rPr>
              <a:t>literare</a:t>
            </a:r>
            <a:r>
              <a:rPr lang="en-US" sz="1400" b="1" spc="22" dirty="0">
                <a:solidFill>
                  <a:srgbClr val="000000"/>
                </a:solidFill>
                <a:latin typeface="Inter"/>
              </a:rPr>
              <a:t>, </a:t>
            </a:r>
            <a:r>
              <a:rPr lang="en-US" sz="1400" b="1" spc="22" dirty="0" err="1">
                <a:solidFill>
                  <a:srgbClr val="000000"/>
                </a:solidFill>
                <a:latin typeface="Inter"/>
              </a:rPr>
              <a:t>recenzii</a:t>
            </a:r>
            <a:r>
              <a:rPr lang="en-US" sz="1400" b="1" spc="22" dirty="0">
                <a:solidFill>
                  <a:srgbClr val="000000"/>
                </a:solidFill>
                <a:latin typeface="Inter"/>
              </a:rPr>
              <a:t>, </a:t>
            </a:r>
            <a:r>
              <a:rPr lang="en-US" sz="1400" b="1" spc="22" dirty="0" err="1">
                <a:solidFill>
                  <a:srgbClr val="000000"/>
                </a:solidFill>
                <a:latin typeface="Inter"/>
              </a:rPr>
              <a:t>răspunsuri</a:t>
            </a:r>
            <a:r>
              <a:rPr lang="en-US" sz="1400" b="1" spc="22" dirty="0">
                <a:solidFill>
                  <a:srgbClr val="000000"/>
                </a:solidFill>
                <a:latin typeface="Inter"/>
              </a:rPr>
              <a:t> la </a:t>
            </a:r>
            <a:r>
              <a:rPr lang="en-US" sz="1400" b="1" spc="22" dirty="0" err="1">
                <a:solidFill>
                  <a:srgbClr val="000000"/>
                </a:solidFill>
                <a:latin typeface="Inter"/>
              </a:rPr>
              <a:t>anchete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Orizont</a:t>
            </a:r>
            <a:r>
              <a:rPr lang="en-US" sz="1400" b="1" spc="22" dirty="0">
                <a:solidFill>
                  <a:srgbClr val="000000"/>
                </a:solidFill>
                <a:latin typeface="Inter"/>
              </a:rPr>
              <a:t>”, </a:t>
            </a:r>
            <a:r>
              <a:rPr lang="en-US" sz="1400" b="1" spc="22" dirty="0" err="1">
                <a:solidFill>
                  <a:srgbClr val="000000"/>
                </a:solidFill>
                <a:latin typeface="Inter"/>
              </a:rPr>
              <a:t>revistă</a:t>
            </a:r>
            <a:r>
              <a:rPr lang="en-US" sz="1400" b="1" spc="22" dirty="0">
                <a:solidFill>
                  <a:srgbClr val="000000"/>
                </a:solidFill>
                <a:latin typeface="Inter"/>
              </a:rPr>
              <a:t> </a:t>
            </a:r>
            <a:r>
              <a:rPr lang="en-US" sz="1400" b="1" spc="22" dirty="0" err="1">
                <a:solidFill>
                  <a:srgbClr val="000000"/>
                </a:solidFill>
                <a:latin typeface="Inter"/>
              </a:rPr>
              <a:t>indexată</a:t>
            </a:r>
            <a:r>
              <a:rPr lang="en-US" sz="1400" b="1" spc="22" dirty="0">
                <a:solidFill>
                  <a:srgbClr val="000000"/>
                </a:solidFill>
                <a:latin typeface="Inter"/>
              </a:rPr>
              <a:t> EBSCO (</a:t>
            </a:r>
            <a:r>
              <a:rPr lang="en-US" sz="1400" b="1" spc="22" dirty="0" err="1">
                <a:solidFill>
                  <a:srgbClr val="000000"/>
                </a:solidFill>
                <a:latin typeface="Inter"/>
              </a:rPr>
              <a:t>Revistă</a:t>
            </a:r>
            <a:r>
              <a:rPr lang="en-US" sz="1400" b="1" spc="22" dirty="0">
                <a:solidFill>
                  <a:srgbClr val="000000"/>
                </a:solidFill>
                <a:latin typeface="Inter"/>
              </a:rPr>
              <a:t> a </a:t>
            </a:r>
            <a:r>
              <a:rPr lang="en-US" sz="1400" b="1" spc="22" dirty="0" err="1">
                <a:solidFill>
                  <a:srgbClr val="000000"/>
                </a:solidFill>
                <a:latin typeface="Inter"/>
              </a:rPr>
              <a:t>Uniunii</a:t>
            </a:r>
            <a:r>
              <a:rPr lang="en-US" sz="1400" b="1" spc="22" dirty="0">
                <a:solidFill>
                  <a:srgbClr val="000000"/>
                </a:solidFill>
                <a:latin typeface="Inter"/>
              </a:rPr>
              <a:t> </a:t>
            </a:r>
            <a:r>
              <a:rPr lang="en-US" sz="1400" b="1" spc="22" dirty="0" err="1">
                <a:solidFill>
                  <a:srgbClr val="000000"/>
                </a:solidFill>
                <a:latin typeface="Inter"/>
              </a:rPr>
              <a:t>Scriitorilor</a:t>
            </a:r>
            <a:r>
              <a:rPr lang="en-US" sz="1400" b="1" spc="22" dirty="0">
                <a:solidFill>
                  <a:srgbClr val="000000"/>
                </a:solidFill>
                <a:latin typeface="Inter"/>
              </a:rPr>
              <a:t> din </a:t>
            </a:r>
            <a:r>
              <a:rPr lang="en-US" sz="1400" b="1" spc="22" dirty="0" err="1">
                <a:solidFill>
                  <a:srgbClr val="000000"/>
                </a:solidFill>
                <a:latin typeface="Inter"/>
              </a:rPr>
              <a:t>România</a:t>
            </a:r>
            <a:r>
              <a:rPr lang="en-US" sz="1400" b="1" spc="22" dirty="0">
                <a:solidFill>
                  <a:srgbClr val="000000"/>
                </a:solidFill>
                <a:latin typeface="Inter"/>
              </a:rPr>
              <a:t>, </a:t>
            </a:r>
            <a:r>
              <a:rPr lang="en-US" sz="1400" b="1" spc="22" dirty="0" err="1">
                <a:solidFill>
                  <a:srgbClr val="000000"/>
                </a:solidFill>
                <a:latin typeface="Inter"/>
              </a:rPr>
              <a:t>serie</a:t>
            </a:r>
            <a:r>
              <a:rPr lang="en-US" sz="1400" b="1" spc="22" dirty="0">
                <a:solidFill>
                  <a:srgbClr val="000000"/>
                </a:solidFill>
                <a:latin typeface="Inter"/>
              </a:rPr>
              <a:t> </a:t>
            </a:r>
            <a:r>
              <a:rPr lang="en-US" sz="1400" b="1" spc="22" dirty="0" err="1">
                <a:solidFill>
                  <a:srgbClr val="000000"/>
                </a:solidFill>
                <a:latin typeface="Inter"/>
              </a:rPr>
              <a:t>nouă</a:t>
            </a:r>
            <a:r>
              <a:rPr lang="en-US" sz="1400" b="1" spc="22" dirty="0">
                <a:solidFill>
                  <a:srgbClr val="000000"/>
                </a:solidFill>
                <a:latin typeface="Inter"/>
              </a:rPr>
              <a:t>, </a:t>
            </a:r>
            <a:r>
              <a:rPr lang="en-US" sz="1400" b="1" spc="22" dirty="0" err="1">
                <a:solidFill>
                  <a:srgbClr val="000000"/>
                </a:solidFill>
                <a:latin typeface="Inter"/>
              </a:rPr>
              <a:t>anul</a:t>
            </a:r>
            <a:r>
              <a:rPr lang="en-US" sz="1400" b="1" spc="22" dirty="0">
                <a:solidFill>
                  <a:srgbClr val="000000"/>
                </a:solidFill>
                <a:latin typeface="Inter"/>
              </a:rPr>
              <a:t> XXXII, ISSN 0030 560 X).</a:t>
            </a: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Reverii universitare</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ianuarie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 (1665),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http://revistaorizont.ro/arhiva/ianuarie2021.pdf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Eterna bună cuviință</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 (1666), p. 23,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http://revistaorizont.ro/arhiva/februarie2021.pdf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Pro și contra</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(1667),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http://revistaorizont.ro/arhiva/martie2021.pdf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Regalitatea sintezei</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4 (1668),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http://revistaorizont.ro/arhiva/aprilie2021.pdf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Labirinturi deschise către cer</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6"/>
              </a:rPr>
              <a:t>http://revistaorizont.ro/arhiva/mai2021.pdf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Gândire și credință</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iunie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 (1670),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http://revistaorizont.ro/arhiva/iunie2021.pdf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Munca</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echipă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 (1671),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8"/>
              </a:rPr>
              <a:t>http://revistaorizont.ro/arhiva/iulie2021.pdf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Darul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perseverenței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august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8 (1672),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9"/>
              </a:rPr>
              <a:t>http://revistaorizont.ro/arhiva/august2021.pdf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Vremuri și slove</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septembrie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9 (1673),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0"/>
              </a:rPr>
              <a:t>http://revistaorizont.ro/arhiva/septembrie2021.pdf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Vremuri aureolate de slove</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octombrie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 (1674),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1"/>
              </a:rPr>
              <a:t>http://revistaorizont.ro/arhiva/octombrie2021.pdf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Caleidoscop etnic</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(1675),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2"/>
              </a:rPr>
              <a:t>http://revistaorizont.ro/arhiva/noiembrie2021.pdf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 ce ne bazăm în cultură</a:t>
            </a:r>
            <a:r>
              <a:rPr lang="ro-RO"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 (1676),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3"/>
              </a:rPr>
              <a:t>http://revistaorizont.ro/arhiva/decembrie2021.pdf</a:t>
            </a:r>
            <a:r>
              <a:rPr lang="en-US" sz="1200" dirty="0">
                <a:latin typeface="Inter" panose="020B0604020202020204" charset="0"/>
                <a:ea typeface="Inter" panose="020B0604020202020204" charset="0"/>
              </a:rPr>
              <a:t>.</a:t>
            </a:r>
            <a:endParaRPr lang="ro-RO" sz="1200" dirty="0">
              <a:latin typeface="Inter" panose="020B0604020202020204" charset="0"/>
              <a:ea typeface="Inter" panose="020B0604020202020204" charset="0"/>
            </a:endParaRPr>
          </a:p>
          <a:p>
            <a:pPr lvl="0" indent="271463" algn="just">
              <a:buFont typeface="+mj-lt"/>
              <a:buAutoNum type="arabicPeriod"/>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Școala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agresivității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noastre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ianuarie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 (1665), p. 24,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http://revistaorizont.ro/arhiva/ianuarie2021.pdf</a:t>
            </a:r>
            <a:r>
              <a:rPr lang="en-US" sz="1200" dirty="0">
                <a:latin typeface="Inter" panose="020B0604020202020204" charset="0"/>
                <a:ea typeface="Inter" panose="020B0604020202020204" charset="0"/>
              </a:rPr>
              <a:t>. </a:t>
            </a:r>
          </a:p>
          <a:p>
            <a:pPr lvl="0" indent="271463" algn="just">
              <a:buFont typeface="+mj-lt"/>
              <a:buAutoNum type="arabicPeriod"/>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Băiatul</a:t>
            </a:r>
            <a:r>
              <a:rPr lang="en-US" sz="1200" i="1" dirty="0">
                <a:latin typeface="Inter" panose="020B0604020202020204" charset="0"/>
                <a:ea typeface="Inter" panose="020B0604020202020204" charset="0"/>
              </a:rPr>
              <a:t> din </a:t>
            </a:r>
            <a:r>
              <a:rPr lang="en-US" sz="1200" i="1" dirty="0" err="1">
                <a:latin typeface="Inter" panose="020B0604020202020204" charset="0"/>
                <a:ea typeface="Inter" panose="020B0604020202020204" charset="0"/>
              </a:rPr>
              <a:t>salonul</a:t>
            </a:r>
            <a:r>
              <a:rPr lang="en-US" sz="1200" i="1" dirty="0">
                <a:latin typeface="Inter" panose="020B0604020202020204" charset="0"/>
                <a:ea typeface="Inter" panose="020B0604020202020204" charset="0"/>
              </a:rPr>
              <a:t> de fete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 (1666), p. 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http://revistaorizont.ro/arhiva/februarie2021.pdf</a:t>
            </a:r>
            <a:r>
              <a:rPr lang="en-US" sz="1200" dirty="0">
                <a:latin typeface="Inter" panose="020B0604020202020204" charset="0"/>
                <a:ea typeface="Inter" panose="020B0604020202020204" charset="0"/>
              </a:rPr>
              <a:t>. </a:t>
            </a:r>
          </a:p>
          <a:p>
            <a:pPr lvl="0" indent="271463" algn="just">
              <a:buFont typeface="+mj-lt"/>
              <a:buAutoNum type="arabicPeriod"/>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Cupluri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fără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emoții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 (1666), p. 9,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http://revistaorizont.ro/arhiva/februarie2021.pdf</a:t>
            </a:r>
            <a:r>
              <a:rPr lang="en-US" sz="1200" dirty="0">
                <a:latin typeface="Inter" panose="020B0604020202020204" charset="0"/>
                <a:ea typeface="Inter" panose="020B0604020202020204" charset="0"/>
              </a:rPr>
              <a:t>. </a:t>
            </a:r>
            <a:endParaRPr lang="en-US" sz="1103" spc="22" dirty="0">
              <a:solidFill>
                <a:srgbClr val="000000"/>
              </a:solidFill>
              <a:latin typeface="Inter"/>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a:t>
            </a:r>
            <a:r>
              <a:rPr lang="en-US" sz="1103" spc="22" dirty="0">
                <a:solidFill>
                  <a:srgbClr val="164F84"/>
                </a:solidFill>
                <a:latin typeface="Inter Bold"/>
              </a:rPr>
              <a:t>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706942"/>
            <a:ext cx="6424414" cy="673261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Cronici</a:t>
            </a:r>
            <a:r>
              <a:rPr lang="en-US" sz="1400" b="1" spc="22" dirty="0">
                <a:solidFill>
                  <a:srgbClr val="000000"/>
                </a:solidFill>
                <a:latin typeface="Inter"/>
              </a:rPr>
              <a:t> </a:t>
            </a:r>
            <a:r>
              <a:rPr lang="en-US" sz="1400" b="1" spc="22" dirty="0" err="1">
                <a:solidFill>
                  <a:srgbClr val="000000"/>
                </a:solidFill>
                <a:latin typeface="Inter"/>
              </a:rPr>
              <a:t>literare</a:t>
            </a:r>
            <a:r>
              <a:rPr lang="en-US" sz="1400" b="1" spc="22" dirty="0">
                <a:solidFill>
                  <a:srgbClr val="000000"/>
                </a:solidFill>
                <a:latin typeface="Inter"/>
              </a:rPr>
              <a:t>, </a:t>
            </a:r>
            <a:r>
              <a:rPr lang="en-US" sz="1400" b="1" spc="22" dirty="0" err="1">
                <a:solidFill>
                  <a:srgbClr val="000000"/>
                </a:solidFill>
                <a:latin typeface="Inter"/>
              </a:rPr>
              <a:t>recenzii</a:t>
            </a:r>
            <a:r>
              <a:rPr lang="en-US" sz="1400" b="1" spc="22" dirty="0">
                <a:solidFill>
                  <a:srgbClr val="000000"/>
                </a:solidFill>
                <a:latin typeface="Inter"/>
              </a:rPr>
              <a:t>, </a:t>
            </a:r>
            <a:r>
              <a:rPr lang="en-US" sz="1400" b="1" spc="22" dirty="0" err="1">
                <a:solidFill>
                  <a:srgbClr val="000000"/>
                </a:solidFill>
                <a:latin typeface="Inter"/>
              </a:rPr>
              <a:t>răspunsuri</a:t>
            </a:r>
            <a:r>
              <a:rPr lang="en-US" sz="1400" b="1" spc="22" dirty="0">
                <a:solidFill>
                  <a:srgbClr val="000000"/>
                </a:solidFill>
                <a:latin typeface="Inter"/>
              </a:rPr>
              <a:t> la </a:t>
            </a:r>
            <a:r>
              <a:rPr lang="en-US" sz="1400" b="1" spc="22" dirty="0" err="1">
                <a:solidFill>
                  <a:srgbClr val="000000"/>
                </a:solidFill>
                <a:latin typeface="Inter"/>
              </a:rPr>
              <a:t>anchete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Orizont</a:t>
            </a:r>
            <a:r>
              <a:rPr lang="en-US" sz="1400" b="1" spc="22" dirty="0">
                <a:solidFill>
                  <a:srgbClr val="000000"/>
                </a:solidFill>
                <a:latin typeface="Inter"/>
              </a:rPr>
              <a:t>”, </a:t>
            </a:r>
            <a:r>
              <a:rPr lang="en-US" sz="1400" b="1" spc="22" dirty="0" err="1">
                <a:solidFill>
                  <a:srgbClr val="000000"/>
                </a:solidFill>
                <a:latin typeface="Inter"/>
              </a:rPr>
              <a:t>revistă</a:t>
            </a:r>
            <a:r>
              <a:rPr lang="en-US" sz="1400" b="1" spc="22" dirty="0">
                <a:solidFill>
                  <a:srgbClr val="000000"/>
                </a:solidFill>
                <a:latin typeface="Inter"/>
              </a:rPr>
              <a:t> </a:t>
            </a:r>
            <a:r>
              <a:rPr lang="en-US" sz="1400" b="1" spc="22" dirty="0" err="1">
                <a:solidFill>
                  <a:srgbClr val="000000"/>
                </a:solidFill>
                <a:latin typeface="Inter"/>
              </a:rPr>
              <a:t>indexată</a:t>
            </a:r>
            <a:r>
              <a:rPr lang="en-US" sz="1400" b="1" spc="22" dirty="0">
                <a:solidFill>
                  <a:srgbClr val="000000"/>
                </a:solidFill>
                <a:latin typeface="Inter"/>
              </a:rPr>
              <a:t> EBSCO (</a:t>
            </a:r>
            <a:r>
              <a:rPr lang="en-US" sz="1400" b="1" spc="22" dirty="0" err="1">
                <a:solidFill>
                  <a:srgbClr val="000000"/>
                </a:solidFill>
                <a:latin typeface="Inter"/>
              </a:rPr>
              <a:t>Revistă</a:t>
            </a:r>
            <a:r>
              <a:rPr lang="en-US" sz="1400" b="1" spc="22" dirty="0">
                <a:solidFill>
                  <a:srgbClr val="000000"/>
                </a:solidFill>
                <a:latin typeface="Inter"/>
              </a:rPr>
              <a:t> a </a:t>
            </a:r>
            <a:r>
              <a:rPr lang="en-US" sz="1400" b="1" spc="22" dirty="0" err="1">
                <a:solidFill>
                  <a:srgbClr val="000000"/>
                </a:solidFill>
                <a:latin typeface="Inter"/>
              </a:rPr>
              <a:t>Uniunii</a:t>
            </a:r>
            <a:r>
              <a:rPr lang="en-US" sz="1400" b="1" spc="22" dirty="0">
                <a:solidFill>
                  <a:srgbClr val="000000"/>
                </a:solidFill>
                <a:latin typeface="Inter"/>
              </a:rPr>
              <a:t> </a:t>
            </a:r>
            <a:r>
              <a:rPr lang="en-US" sz="1400" b="1" spc="22" dirty="0" err="1">
                <a:solidFill>
                  <a:srgbClr val="000000"/>
                </a:solidFill>
                <a:latin typeface="Inter"/>
              </a:rPr>
              <a:t>Scriitorilor</a:t>
            </a:r>
            <a:r>
              <a:rPr lang="en-US" sz="1400" b="1" spc="22" dirty="0">
                <a:solidFill>
                  <a:srgbClr val="000000"/>
                </a:solidFill>
                <a:latin typeface="Inter"/>
              </a:rPr>
              <a:t> din </a:t>
            </a:r>
            <a:r>
              <a:rPr lang="en-US" sz="1400" b="1" spc="22" dirty="0" err="1">
                <a:solidFill>
                  <a:srgbClr val="000000"/>
                </a:solidFill>
                <a:latin typeface="Inter"/>
              </a:rPr>
              <a:t>România</a:t>
            </a:r>
            <a:r>
              <a:rPr lang="en-US" sz="1400" b="1" spc="22" dirty="0">
                <a:solidFill>
                  <a:srgbClr val="000000"/>
                </a:solidFill>
                <a:latin typeface="Inter"/>
              </a:rPr>
              <a:t>, </a:t>
            </a:r>
            <a:r>
              <a:rPr lang="en-US" sz="1400" b="1" spc="22" dirty="0" err="1">
                <a:solidFill>
                  <a:srgbClr val="000000"/>
                </a:solidFill>
                <a:latin typeface="Inter"/>
              </a:rPr>
              <a:t>serie</a:t>
            </a:r>
            <a:r>
              <a:rPr lang="en-US" sz="1400" b="1" spc="22" dirty="0">
                <a:solidFill>
                  <a:srgbClr val="000000"/>
                </a:solidFill>
                <a:latin typeface="Inter"/>
              </a:rPr>
              <a:t> </a:t>
            </a:r>
            <a:r>
              <a:rPr lang="en-US" sz="1400" b="1" spc="22" dirty="0" err="1">
                <a:solidFill>
                  <a:srgbClr val="000000"/>
                </a:solidFill>
                <a:latin typeface="Inter"/>
              </a:rPr>
              <a:t>nouă</a:t>
            </a:r>
            <a:r>
              <a:rPr lang="en-US" sz="1400" b="1" spc="22" dirty="0">
                <a:solidFill>
                  <a:srgbClr val="000000"/>
                </a:solidFill>
                <a:latin typeface="Inter"/>
              </a:rPr>
              <a:t>, </a:t>
            </a:r>
            <a:r>
              <a:rPr lang="en-US" sz="1400" b="1" spc="22" dirty="0" err="1">
                <a:solidFill>
                  <a:srgbClr val="000000"/>
                </a:solidFill>
                <a:latin typeface="Inter"/>
              </a:rPr>
              <a:t>anul</a:t>
            </a:r>
            <a:r>
              <a:rPr lang="en-US" sz="1400" b="1" spc="22" dirty="0">
                <a:solidFill>
                  <a:srgbClr val="000000"/>
                </a:solidFill>
                <a:latin typeface="Inter"/>
              </a:rPr>
              <a:t> XXXII, ISSN 0030 560 X).</a:t>
            </a: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Actrița</a:t>
            </a:r>
            <a:r>
              <a:rPr lang="en-US" sz="1200" i="1" dirty="0">
                <a:latin typeface="Inter" panose="020B0604020202020204" charset="0"/>
                <a:ea typeface="Inter" panose="020B0604020202020204" charset="0"/>
              </a:rPr>
              <a:t> care a </a:t>
            </a:r>
            <a:r>
              <a:rPr lang="en-US" sz="1200" i="1" dirty="0" err="1">
                <a:latin typeface="Inter" panose="020B0604020202020204" charset="0"/>
                <a:ea typeface="Inter" panose="020B0604020202020204" charset="0"/>
              </a:rPr>
              <a:t>refuzat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Hollywoodul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(1667), p. 10,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http://revistaorizont.ro/arhiva/martie2021.pdf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Ghici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pățim</a:t>
            </a:r>
            <a:r>
              <a:rPr lang="en-US" sz="1200" i="1" dirty="0">
                <a:latin typeface="Inter" panose="020B0604020202020204" charset="0"/>
                <a:ea typeface="Inter" panose="020B0604020202020204" charset="0"/>
              </a:rPr>
              <a:t> la </a:t>
            </a:r>
            <a:r>
              <a:rPr lang="en-US" sz="1200" i="1" dirty="0" err="1">
                <a:latin typeface="Inter" panose="020B0604020202020204" charset="0"/>
                <a:ea typeface="Inter" panose="020B0604020202020204" charset="0"/>
              </a:rPr>
              <a:t>cină</a:t>
            </a:r>
            <a:r>
              <a:rPr lang="en-US" sz="1200" i="1"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(1667), p. 10,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http://revistaorizont.ro/arhiva/martie2021.pdf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Tot </a:t>
            </a:r>
            <a:r>
              <a:rPr lang="en-US" sz="1200" i="1" dirty="0" err="1">
                <a:latin typeface="Inter" panose="020B0604020202020204" charset="0"/>
                <a:ea typeface="Inter" panose="020B0604020202020204" charset="0"/>
              </a:rPr>
              <a:t>american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4 (1668),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http://revistaorizont.ro/arhiva/aprilie2021.pdf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Cioburi</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4 (1668),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http://revistaorizont.ro/arhiva/aprilie2021.pdf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Efemeride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http://revistaorizont.ro/arhiva/mai2021.pdf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Ultima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divă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http://revistaorizont.ro/arhiva/mai2021.pdf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 tango </a:t>
            </a:r>
            <a:r>
              <a:rPr lang="en-US" sz="1200" i="1" dirty="0" err="1">
                <a:latin typeface="Inter" panose="020B0604020202020204" charset="0"/>
                <a:ea typeface="Inter" panose="020B0604020202020204" charset="0"/>
              </a:rPr>
              <a:t>celtic</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iunie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 (1670), p. 16-17,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http://revistaorizont.ro/arhiva/iunie2021.pdf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Nici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călare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nici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jos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 (1671), p. 7,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6"/>
              </a:rPr>
              <a:t>http://revistaorizont.ro/arhiva/iulie2021.pdf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Annus</a:t>
            </a:r>
            <a:r>
              <a:rPr lang="en-US" sz="1200" i="1" dirty="0">
                <a:latin typeface="Inter" panose="020B0604020202020204" charset="0"/>
                <a:ea typeface="Inter" panose="020B0604020202020204" charset="0"/>
              </a:rPr>
              <a:t> mirabilis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septembrie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9 (1673),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http://revistaorizont.ro/arhiva/septembrie2021.pdf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Afganistan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dragostea</a:t>
            </a:r>
            <a:r>
              <a:rPr lang="en-US" sz="1200" i="1" dirty="0">
                <a:latin typeface="Inter" panose="020B0604020202020204" charset="0"/>
                <a:ea typeface="Inter" panose="020B0604020202020204" charset="0"/>
              </a:rPr>
              <a:t> mea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septembrie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9 (1673),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http://revistaorizont.ro/arhiva/septembrie2021.pdf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Occidentali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aspirații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orientali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obiceiuri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octombrie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 (1674),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8"/>
              </a:rPr>
              <a:t>http://revistaorizont.ro/arhiva/octombrie2021.pdf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Medicul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dintre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lumi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(1675),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9"/>
              </a:rPr>
              <a:t>http://revistaorizont.ro/arhiva/noiembrie2021.pdf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Mișcarea</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rezistență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(1675),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9"/>
              </a:rPr>
              <a:t>http://revistaorizont.ro/arhiva/noiembrie2021.pdf</a:t>
            </a:r>
            <a:r>
              <a:rPr lang="en-US" sz="1200" dirty="0">
                <a:latin typeface="Inter" panose="020B0604020202020204" charset="0"/>
                <a:ea typeface="Inter" panose="020B0604020202020204" charset="0"/>
              </a:rPr>
              <a:t>. </a:t>
            </a:r>
          </a:p>
          <a:p>
            <a:pPr lvl="0"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Parc</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tematic</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 (1676),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0"/>
              </a:rPr>
              <a:t>http://revistaorizont.ro/arhiva/decembrie2021.pdf</a:t>
            </a:r>
            <a:r>
              <a:rPr lang="en-US" sz="1200" dirty="0">
                <a:latin typeface="Inter" panose="020B0604020202020204" charset="0"/>
                <a:ea typeface="Inter" panose="020B0604020202020204" charset="0"/>
              </a:rPr>
              <a:t>.</a:t>
            </a:r>
          </a:p>
          <a:p>
            <a:pPr indent="271463" algn="just">
              <a:lnSpc>
                <a:spcPts val="1540"/>
              </a:lnSpc>
              <a:buFont typeface="+mj-lt"/>
              <a:buAutoNum type="arabicPeriod" startAt="16"/>
            </a:pPr>
            <a:r>
              <a:rPr lang="en-US" sz="1200" b="1" dirty="0" err="1">
                <a:latin typeface="Inter" panose="020B0604020202020204" charset="0"/>
                <a:ea typeface="Inter" panose="020B0604020202020204" charset="0"/>
              </a:rPr>
              <a:t>Alexandru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Budac</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Vară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germană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 (1676), p. 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0"/>
              </a:rPr>
              <a:t>http://revistaorizont.ro/arhiva/decembrie2021.pdf</a:t>
            </a:r>
            <a:r>
              <a:rPr lang="en-US" sz="1200" dirty="0">
                <a:latin typeface="Inter" panose="020B0604020202020204" charset="0"/>
                <a:ea typeface="Inter" panose="020B0604020202020204" charset="0"/>
              </a:rPr>
              <a:t>.</a:t>
            </a:r>
            <a:endParaRPr lang="en-US" sz="1200" spc="22"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32</a:t>
            </a:r>
            <a:endParaRPr lang="en-US" sz="1103" spc="22" dirty="0">
              <a:solidFill>
                <a:srgbClr val="164F84"/>
              </a:solidFill>
              <a:latin typeface="Inter Bold"/>
            </a:endParaRPr>
          </a:p>
        </p:txBody>
      </p:sp>
    </p:spTree>
    <p:extLst>
      <p:ext uri="{BB962C8B-B14F-4D97-AF65-F5344CB8AC3E}">
        <p14:creationId xmlns:p14="http://schemas.microsoft.com/office/powerpoint/2010/main" val="81222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706942"/>
            <a:ext cx="6424414" cy="654025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Cronici</a:t>
            </a:r>
            <a:r>
              <a:rPr lang="en-US" sz="1400" b="1" spc="22" dirty="0">
                <a:solidFill>
                  <a:srgbClr val="000000"/>
                </a:solidFill>
                <a:latin typeface="Inter"/>
              </a:rPr>
              <a:t> </a:t>
            </a:r>
            <a:r>
              <a:rPr lang="en-US" sz="1400" b="1" spc="22" dirty="0" err="1">
                <a:solidFill>
                  <a:srgbClr val="000000"/>
                </a:solidFill>
                <a:latin typeface="Inter"/>
              </a:rPr>
              <a:t>literare</a:t>
            </a:r>
            <a:r>
              <a:rPr lang="en-US" sz="1400" b="1" spc="22" dirty="0">
                <a:solidFill>
                  <a:srgbClr val="000000"/>
                </a:solidFill>
                <a:latin typeface="Inter"/>
              </a:rPr>
              <a:t>, </a:t>
            </a:r>
            <a:r>
              <a:rPr lang="en-US" sz="1400" b="1" spc="22" dirty="0" err="1">
                <a:solidFill>
                  <a:srgbClr val="000000"/>
                </a:solidFill>
                <a:latin typeface="Inter"/>
              </a:rPr>
              <a:t>recenzii</a:t>
            </a:r>
            <a:r>
              <a:rPr lang="en-US" sz="1400" b="1" spc="22" dirty="0">
                <a:solidFill>
                  <a:srgbClr val="000000"/>
                </a:solidFill>
                <a:latin typeface="Inter"/>
              </a:rPr>
              <a:t>, </a:t>
            </a:r>
            <a:r>
              <a:rPr lang="en-US" sz="1400" b="1" spc="22" dirty="0" err="1">
                <a:solidFill>
                  <a:srgbClr val="000000"/>
                </a:solidFill>
                <a:latin typeface="Inter"/>
              </a:rPr>
              <a:t>răspunsuri</a:t>
            </a:r>
            <a:r>
              <a:rPr lang="en-US" sz="1400" b="1" spc="22" dirty="0">
                <a:solidFill>
                  <a:srgbClr val="000000"/>
                </a:solidFill>
                <a:latin typeface="Inter"/>
              </a:rPr>
              <a:t> la </a:t>
            </a:r>
            <a:r>
              <a:rPr lang="en-US" sz="1400" b="1" spc="22" dirty="0" err="1">
                <a:solidFill>
                  <a:srgbClr val="000000"/>
                </a:solidFill>
                <a:latin typeface="Inter"/>
              </a:rPr>
              <a:t>anchete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Orizont</a:t>
            </a:r>
            <a:r>
              <a:rPr lang="en-US" sz="1400" b="1" spc="22" dirty="0">
                <a:solidFill>
                  <a:srgbClr val="000000"/>
                </a:solidFill>
                <a:latin typeface="Inter"/>
              </a:rPr>
              <a:t>”, </a:t>
            </a:r>
            <a:r>
              <a:rPr lang="en-US" sz="1400" b="1" spc="22" dirty="0" err="1">
                <a:solidFill>
                  <a:srgbClr val="000000"/>
                </a:solidFill>
                <a:latin typeface="Inter"/>
              </a:rPr>
              <a:t>revistă</a:t>
            </a:r>
            <a:r>
              <a:rPr lang="en-US" sz="1400" b="1" spc="22" dirty="0">
                <a:solidFill>
                  <a:srgbClr val="000000"/>
                </a:solidFill>
                <a:latin typeface="Inter"/>
              </a:rPr>
              <a:t> </a:t>
            </a:r>
            <a:r>
              <a:rPr lang="en-US" sz="1400" b="1" spc="22" dirty="0" err="1">
                <a:solidFill>
                  <a:srgbClr val="000000"/>
                </a:solidFill>
                <a:latin typeface="Inter"/>
              </a:rPr>
              <a:t>indexată</a:t>
            </a:r>
            <a:r>
              <a:rPr lang="en-US" sz="1400" b="1" spc="22" dirty="0">
                <a:solidFill>
                  <a:srgbClr val="000000"/>
                </a:solidFill>
                <a:latin typeface="Inter"/>
              </a:rPr>
              <a:t> EBSCO (</a:t>
            </a:r>
            <a:r>
              <a:rPr lang="en-US" sz="1400" b="1" spc="22" dirty="0" err="1">
                <a:solidFill>
                  <a:srgbClr val="000000"/>
                </a:solidFill>
                <a:latin typeface="Inter"/>
              </a:rPr>
              <a:t>Revistă</a:t>
            </a:r>
            <a:r>
              <a:rPr lang="en-US" sz="1400" b="1" spc="22" dirty="0">
                <a:solidFill>
                  <a:srgbClr val="000000"/>
                </a:solidFill>
                <a:latin typeface="Inter"/>
              </a:rPr>
              <a:t> a </a:t>
            </a:r>
            <a:r>
              <a:rPr lang="en-US" sz="1400" b="1" spc="22" dirty="0" err="1">
                <a:solidFill>
                  <a:srgbClr val="000000"/>
                </a:solidFill>
                <a:latin typeface="Inter"/>
              </a:rPr>
              <a:t>Uniunii</a:t>
            </a:r>
            <a:r>
              <a:rPr lang="en-US" sz="1400" b="1" spc="22" dirty="0">
                <a:solidFill>
                  <a:srgbClr val="000000"/>
                </a:solidFill>
                <a:latin typeface="Inter"/>
              </a:rPr>
              <a:t> </a:t>
            </a:r>
            <a:r>
              <a:rPr lang="en-US" sz="1400" b="1" spc="22" dirty="0" err="1">
                <a:solidFill>
                  <a:srgbClr val="000000"/>
                </a:solidFill>
                <a:latin typeface="Inter"/>
              </a:rPr>
              <a:t>Scriitorilor</a:t>
            </a:r>
            <a:r>
              <a:rPr lang="en-US" sz="1400" b="1" spc="22" dirty="0">
                <a:solidFill>
                  <a:srgbClr val="000000"/>
                </a:solidFill>
                <a:latin typeface="Inter"/>
              </a:rPr>
              <a:t> din </a:t>
            </a:r>
            <a:r>
              <a:rPr lang="en-US" sz="1400" b="1" spc="22" dirty="0" err="1">
                <a:solidFill>
                  <a:srgbClr val="000000"/>
                </a:solidFill>
                <a:latin typeface="Inter"/>
              </a:rPr>
              <a:t>România</a:t>
            </a:r>
            <a:r>
              <a:rPr lang="en-US" sz="1400" b="1" spc="22" dirty="0">
                <a:solidFill>
                  <a:srgbClr val="000000"/>
                </a:solidFill>
                <a:latin typeface="Inter"/>
              </a:rPr>
              <a:t>, </a:t>
            </a:r>
            <a:r>
              <a:rPr lang="en-US" sz="1400" b="1" spc="22" dirty="0" err="1">
                <a:solidFill>
                  <a:srgbClr val="000000"/>
                </a:solidFill>
                <a:latin typeface="Inter"/>
              </a:rPr>
              <a:t>serie</a:t>
            </a:r>
            <a:r>
              <a:rPr lang="en-US" sz="1400" b="1" spc="22" dirty="0">
                <a:solidFill>
                  <a:srgbClr val="000000"/>
                </a:solidFill>
                <a:latin typeface="Inter"/>
              </a:rPr>
              <a:t> </a:t>
            </a:r>
            <a:r>
              <a:rPr lang="en-US" sz="1400" b="1" spc="22" dirty="0" err="1">
                <a:solidFill>
                  <a:srgbClr val="000000"/>
                </a:solidFill>
                <a:latin typeface="Inter"/>
              </a:rPr>
              <a:t>nouă</a:t>
            </a:r>
            <a:r>
              <a:rPr lang="en-US" sz="1400" b="1" spc="22" dirty="0">
                <a:solidFill>
                  <a:srgbClr val="000000"/>
                </a:solidFill>
                <a:latin typeface="Inter"/>
              </a:rPr>
              <a:t>, </a:t>
            </a:r>
            <a:r>
              <a:rPr lang="en-US" sz="1400" b="1" spc="22" dirty="0" err="1">
                <a:solidFill>
                  <a:srgbClr val="000000"/>
                </a:solidFill>
                <a:latin typeface="Inter"/>
              </a:rPr>
              <a:t>anul</a:t>
            </a:r>
            <a:r>
              <a:rPr lang="en-US" sz="1400" b="1" spc="22" dirty="0">
                <a:solidFill>
                  <a:srgbClr val="000000"/>
                </a:solidFill>
                <a:latin typeface="Inter"/>
              </a:rPr>
              <a:t> XXXII, ISSN 0030 560 X).</a:t>
            </a: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startAt="31"/>
            </a:pPr>
            <a:r>
              <a:rPr lang="en-US" sz="1200" b="1" dirty="0">
                <a:latin typeface="Inter" panose="020B0604020202020204" charset="0"/>
                <a:ea typeface="Inter" panose="020B0604020202020204" charset="0"/>
              </a:rPr>
              <a:t>Adina </a:t>
            </a:r>
            <a:r>
              <a:rPr lang="en-US" sz="1200" b="1" dirty="0" err="1">
                <a:latin typeface="Inter" panose="020B0604020202020204" charset="0"/>
                <a:ea typeface="Inter" panose="020B0604020202020204" charset="0"/>
              </a:rPr>
              <a:t>Chirilă</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Un „</a:t>
            </a:r>
            <a:r>
              <a:rPr lang="en-US" sz="1200" i="1" dirty="0" err="1">
                <a:latin typeface="Inter" panose="020B0604020202020204" charset="0"/>
                <a:ea typeface="Inter" panose="020B0604020202020204" charset="0"/>
              </a:rPr>
              <a:t>anacronism</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evitat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 (1671), p. 22,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http://revistaorizont.ro/arhiva/iulie2021.pdf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răspuns</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ancheta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realizată</a:t>
            </a:r>
            <a:r>
              <a:rPr lang="en-US" sz="1200" dirty="0">
                <a:latin typeface="Inter" panose="020B0604020202020204" charset="0"/>
                <a:ea typeface="Inter" panose="020B0604020202020204" charset="0"/>
              </a:rPr>
              <a:t> de Robert </a:t>
            </a:r>
            <a:r>
              <a:rPr lang="en-US" sz="1200" dirty="0" err="1">
                <a:latin typeface="Inter" panose="020B0604020202020204" charset="0"/>
                <a:ea typeface="Inter" panose="020B0604020202020204" charset="0"/>
              </a:rPr>
              <a:t>Șerban</a:t>
            </a:r>
            <a:r>
              <a:rPr lang="en-US" sz="1200" dirty="0">
                <a:latin typeface="Inter" panose="020B0604020202020204" charset="0"/>
                <a:ea typeface="Inter" panose="020B0604020202020204" charset="0"/>
              </a:rPr>
              <a:t>: „ Cu cine nu </a:t>
            </a:r>
            <a:r>
              <a:rPr lang="en-US" sz="1200" dirty="0" err="1">
                <a:latin typeface="Inter" panose="020B0604020202020204" charset="0"/>
                <a:ea typeface="Inter" panose="020B0604020202020204" charset="0"/>
              </a:rPr>
              <a:t>ați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vrea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vă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întâlniți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nici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măcar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Paradis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6,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http://revistaorizont.ro/arhiva/mai2021.pdf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răspuns</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ancheta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realizată</a:t>
            </a:r>
            <a:r>
              <a:rPr lang="en-US" sz="1200" dirty="0">
                <a:latin typeface="Inter" panose="020B0604020202020204" charset="0"/>
                <a:ea typeface="Inter" panose="020B0604020202020204" charset="0"/>
              </a:rPr>
              <a:t> de Cristian </a:t>
            </a:r>
            <a:r>
              <a:rPr lang="en-US" sz="1200" dirty="0" err="1">
                <a:latin typeface="Inter" panose="020B0604020202020204" charset="0"/>
                <a:ea typeface="Inter" panose="020B0604020202020204" charset="0"/>
              </a:rPr>
              <a:t>Pătrășconiu</a:t>
            </a:r>
            <a:r>
              <a:rPr lang="en-US" sz="1200" dirty="0">
                <a:latin typeface="Inter" panose="020B0604020202020204" charset="0"/>
                <a:ea typeface="Inter" panose="020B0604020202020204" charset="0"/>
              </a:rPr>
              <a:t>: „Care </a:t>
            </a:r>
            <a:r>
              <a:rPr lang="en-US" sz="1200" dirty="0" err="1">
                <a:latin typeface="Inter" panose="020B0604020202020204" charset="0"/>
                <a:ea typeface="Inter" panose="020B0604020202020204" charset="0"/>
              </a:rPr>
              <a:t>este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cartea</a:t>
            </a:r>
            <a:r>
              <a:rPr lang="en-US" sz="1200" dirty="0">
                <a:latin typeface="Inter" panose="020B0604020202020204" charset="0"/>
                <a:ea typeface="Inter" panose="020B0604020202020204" charset="0"/>
              </a:rPr>
              <a:t> la care </a:t>
            </a:r>
            <a:r>
              <a:rPr lang="en-US" sz="1200" dirty="0" err="1">
                <a:latin typeface="Inter" panose="020B0604020202020204" charset="0"/>
                <a:ea typeface="Inter" panose="020B0604020202020204" charset="0"/>
              </a:rPr>
              <a:t>ați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plâns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iunie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 (1670), p. 6,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http://revistaorizont.ro/arhiva/iunie2021.pdf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alte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povești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clasici</a:t>
            </a:r>
            <a:r>
              <a:rPr lang="en-US" sz="1200" i="1" dirty="0">
                <a:latin typeface="Inter" panose="020B0604020202020204" charset="0"/>
                <a:ea typeface="Inter" panose="020B0604020202020204" charset="0"/>
              </a:rPr>
              <a:t> (2)</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ianuarie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 (1665),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http://revistaorizont.ro/arhiva/ianuarie2021.pdf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stil</a:t>
            </a:r>
            <a:r>
              <a:rPr lang="en-US" sz="1200" i="1" dirty="0">
                <a:latin typeface="Inter" panose="020B0604020202020204" charset="0"/>
                <a:ea typeface="Inter" panose="020B0604020202020204" charset="0"/>
              </a:rPr>
              <a:t> (1)</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 (1666), p. 21,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6"/>
              </a:rPr>
              <a:t>http://revistaorizont.ro/arhiva/februarie2021.pdf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stil</a:t>
            </a:r>
            <a:r>
              <a:rPr lang="en-US" sz="1200" i="1" dirty="0">
                <a:latin typeface="Inter" panose="020B0604020202020204" charset="0"/>
                <a:ea typeface="Inter" panose="020B0604020202020204" charset="0"/>
              </a:rPr>
              <a:t> (2)</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 (1667),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http://revistaorizont.ro/arhiva/martie2021.pdf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stil</a:t>
            </a:r>
            <a:r>
              <a:rPr lang="en-US" sz="1200" i="1" dirty="0">
                <a:latin typeface="Inter" panose="020B0604020202020204" charset="0"/>
                <a:ea typeface="Inter" panose="020B0604020202020204" charset="0"/>
              </a:rPr>
              <a:t> (3)</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4 (1668),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http://revistaorizont.ro/arhiva/aprilie2021.pdf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stil</a:t>
            </a:r>
            <a:r>
              <a:rPr lang="en-US" sz="1200" i="1" dirty="0">
                <a:latin typeface="Inter" panose="020B0604020202020204" charset="0"/>
                <a:ea typeface="Inter" panose="020B0604020202020204" charset="0"/>
              </a:rPr>
              <a:t> (4)</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8"/>
              </a:rPr>
              <a:t>http://revistaorizont.ro/arhiva/mai2021.pdf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dedicații</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stil</a:t>
            </a:r>
            <a:r>
              <a:rPr lang="en-US" sz="1200" i="1" dirty="0">
                <a:latin typeface="Inter" panose="020B0604020202020204" charset="0"/>
                <a:ea typeface="Inter" panose="020B0604020202020204" charset="0"/>
              </a:rPr>
              <a:t> (5)</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iunie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 (1670),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http://revistaorizont.ro/arhiva/iunie2021.pdf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un </a:t>
            </a:r>
            <a:r>
              <a:rPr lang="en-US" sz="1200" i="1" dirty="0" err="1">
                <a:latin typeface="Inter" panose="020B0604020202020204" charset="0"/>
                <a:ea typeface="Inter" panose="020B0604020202020204" charset="0"/>
              </a:rPr>
              <a:t>interludiu</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vară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 (1671),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http://revistaorizont.ro/arhiva/iulie2021.pdf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un </a:t>
            </a:r>
            <a:r>
              <a:rPr lang="en-US" sz="1200" i="1" dirty="0" err="1">
                <a:latin typeface="Inter" panose="020B0604020202020204" charset="0"/>
                <a:ea typeface="Inter" panose="020B0604020202020204" charset="0"/>
              </a:rPr>
              <a:t>semn</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prietenie</a:t>
            </a:r>
            <a:r>
              <a:rPr lang="en-US" sz="1200" i="1" dirty="0">
                <a:latin typeface="Inter" panose="020B0604020202020204" charset="0"/>
                <a:ea typeface="Inter" panose="020B0604020202020204" charset="0"/>
              </a:rPr>
              <a:t> (1)</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august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8 (1672),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9"/>
              </a:rPr>
              <a:t>http://revistaorizont.ro/arhiva/august2021.pdf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31"/>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un </a:t>
            </a:r>
            <a:r>
              <a:rPr lang="en-US" sz="1200" i="1" dirty="0" err="1">
                <a:latin typeface="Inter" panose="020B0604020202020204" charset="0"/>
                <a:ea typeface="Inter" panose="020B0604020202020204" charset="0"/>
              </a:rPr>
              <a:t>semn</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prietenie</a:t>
            </a:r>
            <a:r>
              <a:rPr lang="en-US" sz="1200" i="1" dirty="0">
                <a:latin typeface="Inter" panose="020B0604020202020204" charset="0"/>
                <a:ea typeface="Inter" panose="020B0604020202020204" charset="0"/>
              </a:rPr>
              <a:t> (2)</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septembrie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9 (1673),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10"/>
              </a:rPr>
              <a:t>http://revistaorizont.ro/arhiva/septembrie2021.pdf</a:t>
            </a:r>
            <a:r>
              <a:rPr lang="en-US" sz="1200" dirty="0">
                <a:latin typeface="Inter" panose="020B0604020202020204" charset="0"/>
                <a:ea typeface="Inter" panose="020B0604020202020204" charset="0"/>
              </a:rPr>
              <a:t>.</a:t>
            </a: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33</a:t>
            </a:r>
            <a:endParaRPr lang="en-US" sz="1103" spc="22" dirty="0">
              <a:solidFill>
                <a:srgbClr val="164F84"/>
              </a:solidFill>
              <a:latin typeface="Inter Bold"/>
            </a:endParaRPr>
          </a:p>
        </p:txBody>
      </p:sp>
    </p:spTree>
    <p:extLst>
      <p:ext uri="{BB962C8B-B14F-4D97-AF65-F5344CB8AC3E}">
        <p14:creationId xmlns:p14="http://schemas.microsoft.com/office/powerpoint/2010/main" val="600845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706942"/>
            <a:ext cx="6424414" cy="5193729"/>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Cronici</a:t>
            </a:r>
            <a:r>
              <a:rPr lang="en-US" sz="1400" b="1" spc="22" dirty="0">
                <a:solidFill>
                  <a:srgbClr val="000000"/>
                </a:solidFill>
                <a:latin typeface="Inter"/>
              </a:rPr>
              <a:t> </a:t>
            </a:r>
            <a:r>
              <a:rPr lang="en-US" sz="1400" b="1" spc="22" dirty="0" err="1">
                <a:solidFill>
                  <a:srgbClr val="000000"/>
                </a:solidFill>
                <a:latin typeface="Inter"/>
              </a:rPr>
              <a:t>literare</a:t>
            </a:r>
            <a:r>
              <a:rPr lang="en-US" sz="1400" b="1" spc="22" dirty="0">
                <a:solidFill>
                  <a:srgbClr val="000000"/>
                </a:solidFill>
                <a:latin typeface="Inter"/>
              </a:rPr>
              <a:t>, </a:t>
            </a:r>
            <a:r>
              <a:rPr lang="en-US" sz="1400" b="1" spc="22" dirty="0" err="1">
                <a:solidFill>
                  <a:srgbClr val="000000"/>
                </a:solidFill>
                <a:latin typeface="Inter"/>
              </a:rPr>
              <a:t>recenzii</a:t>
            </a:r>
            <a:r>
              <a:rPr lang="en-US" sz="1400" b="1" spc="22" dirty="0">
                <a:solidFill>
                  <a:srgbClr val="000000"/>
                </a:solidFill>
                <a:latin typeface="Inter"/>
              </a:rPr>
              <a:t>, </a:t>
            </a:r>
            <a:r>
              <a:rPr lang="en-US" sz="1400" b="1" spc="22" dirty="0" err="1">
                <a:solidFill>
                  <a:srgbClr val="000000"/>
                </a:solidFill>
                <a:latin typeface="Inter"/>
              </a:rPr>
              <a:t>răspunsuri</a:t>
            </a:r>
            <a:r>
              <a:rPr lang="en-US" sz="1400" b="1" spc="22" dirty="0">
                <a:solidFill>
                  <a:srgbClr val="000000"/>
                </a:solidFill>
                <a:latin typeface="Inter"/>
              </a:rPr>
              <a:t> la </a:t>
            </a:r>
            <a:r>
              <a:rPr lang="en-US" sz="1400" b="1" spc="22" dirty="0" err="1">
                <a:solidFill>
                  <a:srgbClr val="000000"/>
                </a:solidFill>
                <a:latin typeface="Inter"/>
              </a:rPr>
              <a:t>anchete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Orizont</a:t>
            </a:r>
            <a:r>
              <a:rPr lang="en-US" sz="1400" b="1" spc="22" dirty="0">
                <a:solidFill>
                  <a:srgbClr val="000000"/>
                </a:solidFill>
                <a:latin typeface="Inter"/>
              </a:rPr>
              <a:t>”, </a:t>
            </a:r>
            <a:r>
              <a:rPr lang="en-US" sz="1400" b="1" spc="22" dirty="0" err="1">
                <a:solidFill>
                  <a:srgbClr val="000000"/>
                </a:solidFill>
                <a:latin typeface="Inter"/>
              </a:rPr>
              <a:t>revistă</a:t>
            </a:r>
            <a:r>
              <a:rPr lang="en-US" sz="1400" b="1" spc="22" dirty="0">
                <a:solidFill>
                  <a:srgbClr val="000000"/>
                </a:solidFill>
                <a:latin typeface="Inter"/>
              </a:rPr>
              <a:t> </a:t>
            </a:r>
            <a:r>
              <a:rPr lang="en-US" sz="1400" b="1" spc="22" dirty="0" err="1">
                <a:solidFill>
                  <a:srgbClr val="000000"/>
                </a:solidFill>
                <a:latin typeface="Inter"/>
              </a:rPr>
              <a:t>indexată</a:t>
            </a:r>
            <a:r>
              <a:rPr lang="en-US" sz="1400" b="1" spc="22" dirty="0">
                <a:solidFill>
                  <a:srgbClr val="000000"/>
                </a:solidFill>
                <a:latin typeface="Inter"/>
              </a:rPr>
              <a:t> EBSCO (</a:t>
            </a:r>
            <a:r>
              <a:rPr lang="en-US" sz="1400" b="1" spc="22" dirty="0" err="1">
                <a:solidFill>
                  <a:srgbClr val="000000"/>
                </a:solidFill>
                <a:latin typeface="Inter"/>
              </a:rPr>
              <a:t>Revistă</a:t>
            </a:r>
            <a:r>
              <a:rPr lang="en-US" sz="1400" b="1" spc="22" dirty="0">
                <a:solidFill>
                  <a:srgbClr val="000000"/>
                </a:solidFill>
                <a:latin typeface="Inter"/>
              </a:rPr>
              <a:t> a </a:t>
            </a:r>
            <a:r>
              <a:rPr lang="en-US" sz="1400" b="1" spc="22" dirty="0" err="1">
                <a:solidFill>
                  <a:srgbClr val="000000"/>
                </a:solidFill>
                <a:latin typeface="Inter"/>
              </a:rPr>
              <a:t>Uniunii</a:t>
            </a:r>
            <a:r>
              <a:rPr lang="en-US" sz="1400" b="1" spc="22" dirty="0">
                <a:solidFill>
                  <a:srgbClr val="000000"/>
                </a:solidFill>
                <a:latin typeface="Inter"/>
              </a:rPr>
              <a:t> </a:t>
            </a:r>
            <a:r>
              <a:rPr lang="en-US" sz="1400" b="1" spc="22" dirty="0" err="1">
                <a:solidFill>
                  <a:srgbClr val="000000"/>
                </a:solidFill>
                <a:latin typeface="Inter"/>
              </a:rPr>
              <a:t>Scriitorilor</a:t>
            </a:r>
            <a:r>
              <a:rPr lang="en-US" sz="1400" b="1" spc="22" dirty="0">
                <a:solidFill>
                  <a:srgbClr val="000000"/>
                </a:solidFill>
                <a:latin typeface="Inter"/>
              </a:rPr>
              <a:t> din </a:t>
            </a:r>
            <a:r>
              <a:rPr lang="en-US" sz="1400" b="1" spc="22" dirty="0" err="1">
                <a:solidFill>
                  <a:srgbClr val="000000"/>
                </a:solidFill>
                <a:latin typeface="Inter"/>
              </a:rPr>
              <a:t>România</a:t>
            </a:r>
            <a:r>
              <a:rPr lang="en-US" sz="1400" b="1" spc="22" dirty="0">
                <a:solidFill>
                  <a:srgbClr val="000000"/>
                </a:solidFill>
                <a:latin typeface="Inter"/>
              </a:rPr>
              <a:t>, </a:t>
            </a:r>
            <a:r>
              <a:rPr lang="en-US" sz="1400" b="1" spc="22" dirty="0" err="1">
                <a:solidFill>
                  <a:srgbClr val="000000"/>
                </a:solidFill>
                <a:latin typeface="Inter"/>
              </a:rPr>
              <a:t>serie</a:t>
            </a:r>
            <a:r>
              <a:rPr lang="en-US" sz="1400" b="1" spc="22" dirty="0">
                <a:solidFill>
                  <a:srgbClr val="000000"/>
                </a:solidFill>
                <a:latin typeface="Inter"/>
              </a:rPr>
              <a:t> </a:t>
            </a:r>
            <a:r>
              <a:rPr lang="en-US" sz="1400" b="1" spc="22" dirty="0" err="1">
                <a:solidFill>
                  <a:srgbClr val="000000"/>
                </a:solidFill>
                <a:latin typeface="Inter"/>
              </a:rPr>
              <a:t>nouă</a:t>
            </a:r>
            <a:r>
              <a:rPr lang="en-US" sz="1400" b="1" spc="22" dirty="0">
                <a:solidFill>
                  <a:srgbClr val="000000"/>
                </a:solidFill>
                <a:latin typeface="Inter"/>
              </a:rPr>
              <a:t>, </a:t>
            </a:r>
            <a:r>
              <a:rPr lang="en-US" sz="1400" b="1" spc="22" dirty="0" err="1">
                <a:solidFill>
                  <a:srgbClr val="000000"/>
                </a:solidFill>
                <a:latin typeface="Inter"/>
              </a:rPr>
              <a:t>anul</a:t>
            </a:r>
            <a:r>
              <a:rPr lang="en-US" sz="1400" b="1" spc="22" dirty="0">
                <a:solidFill>
                  <a:srgbClr val="000000"/>
                </a:solidFill>
                <a:latin typeface="Inter"/>
              </a:rPr>
              <a:t> XXXII, ISSN 0030 560 X).</a:t>
            </a: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startAt="43"/>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dedicația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pierdută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octombrie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 (1674),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http://revistaorizont.ro/arhiva/octombrie2021.pdf.</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43"/>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Toamna</a:t>
            </a:r>
            <a:r>
              <a:rPr lang="en-US" sz="1200" i="1" dirty="0">
                <a:latin typeface="Inter" panose="020B0604020202020204" charset="0"/>
                <a:ea typeface="Inter" panose="020B0604020202020204" charset="0"/>
              </a:rPr>
              <a:t> se </a:t>
            </a:r>
            <a:r>
              <a:rPr lang="en-US" sz="1200" i="1" dirty="0" err="1">
                <a:latin typeface="Inter" panose="020B0604020202020204" charset="0"/>
                <a:ea typeface="Inter" panose="020B0604020202020204" charset="0"/>
              </a:rPr>
              <a:t>numără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Nobelurile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(1675),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http://revistaorizont.ro/arhiva/noiembrie2021.pdf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Plăcerile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cărții-obiect</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cărți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prețioase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 (1676), p. 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http://revistaorizont.ro/arhiva/decembrie2021.pdf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A </a:t>
            </a:r>
            <a:r>
              <a:rPr lang="en-US" sz="1200" i="1" dirty="0" err="1">
                <a:latin typeface="Inter" panose="020B0604020202020204" charset="0"/>
                <a:ea typeface="Inter" panose="020B0604020202020204" charset="0"/>
              </a:rPr>
              <a:t>muri</a:t>
            </a:r>
            <a:r>
              <a:rPr lang="en-US" sz="1200" i="1" dirty="0">
                <a:latin typeface="Inter" panose="020B0604020202020204" charset="0"/>
                <a:ea typeface="Inter" panose="020B0604020202020204" charset="0"/>
              </a:rPr>
              <a:t> nu e o </a:t>
            </a:r>
            <a:r>
              <a:rPr lang="en-US" sz="1200" i="1" dirty="0" err="1">
                <a:latin typeface="Inter" panose="020B0604020202020204" charset="0"/>
                <a:ea typeface="Inter" panose="020B0604020202020204" charset="0"/>
              </a:rPr>
              <a:t>artă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ianuarie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 (1665), p. 25,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5"/>
              </a:rPr>
              <a:t>http://revistaorizont.ro/arhiva/ianuarie2021.pdf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Problema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Gregor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Samsa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mai</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5 (1669), p. 26,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6"/>
              </a:rPr>
              <a:t>http://revistaorizont.ro/arhiva/mai2021.pdf</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Deșertul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mamei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iunie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6 (1670), p. 27,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7"/>
              </a:rPr>
              <a:t>http://revistaorizont.ro/arhiva/iunie2021.pdf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Etajul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mecanismelor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defecte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 (1671), p. 27,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8"/>
              </a:rPr>
              <a:t>http://revistaorizont.ro/arhiva/iulie2021.pdf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Ultimele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scrisori</a:t>
            </a:r>
            <a:r>
              <a:rPr lang="en-US" sz="1200" i="1" dirty="0">
                <a:latin typeface="Inter" panose="020B0604020202020204" charset="0"/>
                <a:ea typeface="Inter" panose="020B0604020202020204" charset="0"/>
              </a:rPr>
              <a:t> ale </a:t>
            </a:r>
            <a:r>
              <a:rPr lang="en-US" sz="1200" i="1" dirty="0" err="1">
                <a:latin typeface="Inter" panose="020B0604020202020204" charset="0"/>
                <a:ea typeface="Inter" panose="020B0604020202020204" charset="0"/>
              </a:rPr>
              <a:t>Sylviei</a:t>
            </a:r>
            <a:r>
              <a:rPr lang="en-US" sz="1200" i="1" dirty="0">
                <a:latin typeface="Inter" panose="020B0604020202020204" charset="0"/>
                <a:ea typeface="Inter" panose="020B0604020202020204" charset="0"/>
              </a:rPr>
              <a:t> Plath</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august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8 (1672), p. 24,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9"/>
              </a:rPr>
              <a:t>http://revistaorizont.ro/arhiva/august2021.pdf</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Literatură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medicină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octombrie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 (1674), p. 23,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http://revistaorizont.ro/arhiva/octombrie2021.pdf.</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43"/>
            </a:pPr>
            <a:r>
              <a:rPr lang="en-US" sz="1200" b="1" dirty="0">
                <a:latin typeface="Inter" panose="020B0604020202020204" charset="0"/>
                <a:ea typeface="Inter" panose="020B0604020202020204" charset="0"/>
              </a:rPr>
              <a:t>Gabriela </a:t>
            </a:r>
            <a:r>
              <a:rPr lang="en-US" sz="1200" b="1" dirty="0" err="1">
                <a:latin typeface="Inter" panose="020B0604020202020204" charset="0"/>
                <a:ea typeface="Inter" panose="020B0604020202020204" charset="0"/>
              </a:rPr>
              <a:t>Glăvan</a:t>
            </a:r>
            <a:r>
              <a:rPr lang="en-US" sz="1200" b="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Patografii</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familie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Orizont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11 (1675), p. 18,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http://revistaorizont.ro/arhiva/noiembrie2021.pdf</a:t>
            </a:r>
            <a:r>
              <a:rPr lang="en-US" sz="1200" dirty="0">
                <a:latin typeface="Inter" panose="020B0604020202020204" charset="0"/>
                <a:ea typeface="Inter" panose="020B0604020202020204" charset="0"/>
              </a:rPr>
              <a:t>.</a:t>
            </a: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34</a:t>
            </a:r>
            <a:endParaRPr lang="en-US" sz="1103" spc="22" dirty="0">
              <a:solidFill>
                <a:srgbClr val="164F84"/>
              </a:solidFill>
              <a:latin typeface="Inter Bold"/>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7250" y="7984682"/>
            <a:ext cx="2005499" cy="1342524"/>
          </a:xfrm>
          <a:prstGeom prst="rect">
            <a:avLst/>
          </a:prstGeom>
        </p:spPr>
      </p:pic>
    </p:spTree>
    <p:extLst>
      <p:ext uri="{BB962C8B-B14F-4D97-AF65-F5344CB8AC3E}">
        <p14:creationId xmlns:p14="http://schemas.microsoft.com/office/powerpoint/2010/main" val="1831354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634789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C.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a:t>
            </a:r>
            <a:r>
              <a:rPr lang="en-US" sz="1400" b="1" spc="22" dirty="0" err="1">
                <a:solidFill>
                  <a:srgbClr val="000000"/>
                </a:solidFill>
                <a:latin typeface="Inter"/>
              </a:rPr>
              <a:t>colective</a:t>
            </a:r>
            <a:r>
              <a:rPr lang="en-US" sz="1400" b="1" spc="22" dirty="0">
                <a:solidFill>
                  <a:srgbClr val="000000"/>
                </a:solidFill>
                <a:latin typeface="Inter"/>
              </a:rPr>
              <a:t> </a:t>
            </a:r>
            <a:r>
              <a:rPr lang="en-US" sz="1400" b="1" spc="22" dirty="0" err="1">
                <a:solidFill>
                  <a:srgbClr val="000000"/>
                </a:solidFill>
                <a:latin typeface="Inter"/>
              </a:rPr>
              <a:t>ocazionale</a:t>
            </a:r>
            <a:r>
              <a:rPr lang="en-US" sz="1400" b="1" spc="22" dirty="0">
                <a:solidFill>
                  <a:srgbClr val="000000"/>
                </a:solidFill>
                <a:latin typeface="Inter"/>
              </a:rPr>
              <a:t>, </a:t>
            </a:r>
            <a:r>
              <a:rPr lang="en-US" sz="1400" b="1" spc="22" dirty="0" err="1">
                <a:solidFill>
                  <a:srgbClr val="000000"/>
                </a:solidFill>
                <a:latin typeface="Inter"/>
              </a:rPr>
              <a:t>omagiale</a:t>
            </a:r>
            <a:r>
              <a:rPr lang="en-US" sz="1400" b="1" spc="22" dirty="0">
                <a:solidFill>
                  <a:srgbClr val="000000"/>
                </a:solidFill>
                <a:latin typeface="Inter"/>
              </a:rPr>
              <a:t>, </a:t>
            </a:r>
            <a:r>
              <a:rPr lang="en-US" sz="1400" b="1" i="1" spc="22" dirty="0">
                <a:solidFill>
                  <a:srgbClr val="000000"/>
                </a:solidFill>
                <a:latin typeface="Inter"/>
              </a:rPr>
              <a:t>in memoriam</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de </a:t>
            </a:r>
            <a:r>
              <a:rPr lang="en-US" sz="1400" b="1" spc="22" dirty="0" err="1">
                <a:solidFill>
                  <a:srgbClr val="000000"/>
                </a:solidFill>
                <a:latin typeface="Inter"/>
              </a:rPr>
              <a:t>comunicări</a:t>
            </a:r>
            <a:r>
              <a:rPr lang="en-US" sz="1400" b="1" spc="22" dirty="0">
                <a:solidFill>
                  <a:srgbClr val="000000"/>
                </a:solidFill>
                <a:latin typeface="Inter"/>
              </a:rPr>
              <a:t> </a:t>
            </a:r>
            <a:r>
              <a:rPr lang="en-US" sz="1400" b="1" spc="22" dirty="0" err="1">
                <a:solidFill>
                  <a:srgbClr val="000000"/>
                </a:solidFill>
                <a:latin typeface="Inter"/>
              </a:rPr>
              <a:t>prezentate</a:t>
            </a:r>
            <a:r>
              <a:rPr lang="en-US" sz="1400" b="1" spc="22" dirty="0">
                <a:solidFill>
                  <a:srgbClr val="000000"/>
                </a:solidFill>
                <a:latin typeface="Inter"/>
              </a:rPr>
              <a:t> la </a:t>
            </a:r>
            <a:r>
              <a:rPr lang="en-US" sz="1400" b="1" spc="22" dirty="0" err="1">
                <a:solidFill>
                  <a:srgbClr val="000000"/>
                </a:solidFill>
                <a:latin typeface="Inter"/>
              </a:rPr>
              <a:t>manifestări</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interne </a:t>
            </a:r>
            <a:r>
              <a:rPr lang="en-US" sz="1400" b="1" spc="22" dirty="0" err="1">
                <a:solidFill>
                  <a:srgbClr val="000000"/>
                </a:solidFill>
                <a:latin typeface="Inter"/>
              </a:rPr>
              <a:t>şi</a:t>
            </a:r>
            <a:r>
              <a:rPr lang="en-US" sz="1400" b="1" spc="22" dirty="0">
                <a:solidFill>
                  <a:srgbClr val="000000"/>
                </a:solidFill>
                <a:latin typeface="Inter"/>
              </a:rPr>
              <a:t> </a:t>
            </a:r>
            <a:r>
              <a:rPr lang="en-US" sz="1400" b="1" spc="22" dirty="0" err="1">
                <a:solidFill>
                  <a:srgbClr val="000000"/>
                </a:solidFill>
                <a:latin typeface="Inter"/>
              </a:rPr>
              <a:t>internaţionale</a:t>
            </a:r>
            <a:endParaRPr lang="ro-RO" sz="1400" b="1" spc="22" dirty="0">
              <a:solidFill>
                <a:srgbClr val="000000"/>
              </a:solidFill>
              <a:latin typeface="Inter"/>
            </a:endParaRP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Trudnica și binecuvântata împlinire a faptelor bune</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Arhierie și filantropie. Înaltpreasfințitul Părinte Mitropolit Ioan Selejan la 7 decenii de existență. Omul păcii și al mângâierii</a:t>
            </a:r>
            <a:r>
              <a:rPr lang="ro-RO" sz="1200" dirty="0">
                <a:latin typeface="Inter" panose="020B0604020202020204" charset="0"/>
                <a:ea typeface="Inter" panose="020B0604020202020204" charset="0"/>
              </a:rPr>
              <a:t>, coord. pr. dr. Ionel Popescu, pr. Mircea Szilagyi, conf. dr. Claudiu T. Arieșan, pr. Dr. Daniel Alic, Editura Partoș, Centrul de Studii Banatice, Timișoara, 2021, ISBN 978-606-040-047-9, p. 74-76.</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Florina-Maria Băcilă</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Trăirea în comuniune cu Dumnezeu – expresie a unicității în poezia lui Traian Dorz</a:t>
            </a:r>
            <a:r>
              <a:rPr lang="ro-RO" sz="1200" dirty="0">
                <a:latin typeface="Inter" panose="020B0604020202020204" charset="0"/>
                <a:ea typeface="Inter" panose="020B0604020202020204" charset="0"/>
              </a:rPr>
              <a:t>, în Ionel Popescu, Mircea Szilagyi, Claudiu Arieșan, Daniel Alic (coord.), </a:t>
            </a:r>
            <a:r>
              <a:rPr lang="ro-RO" sz="1200" i="1" dirty="0">
                <a:latin typeface="Inter" panose="020B0604020202020204" charset="0"/>
                <a:ea typeface="Inter" panose="020B0604020202020204" charset="0"/>
              </a:rPr>
              <a:t>Arhierie și filantropie. Înaltpreasfințitul Părinte Mitropolit Ioan Selejan la 7 decenii de viață – omul păcii și al mângâierii</a:t>
            </a:r>
            <a:r>
              <a:rPr lang="ro-RO" sz="1200" dirty="0">
                <a:latin typeface="Inter" panose="020B0604020202020204" charset="0"/>
                <a:ea typeface="Inter" panose="020B0604020202020204" charset="0"/>
              </a:rPr>
              <a:t>, Timișoara, Editura Partoș, Vârșeț, Centrul de Studii Banatice, 2021, p. 224-229.</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Reveriile unui voiajor imaginar</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Miscellanea philologica graeca et latina. In honorem Floricae Bechet magno cum gaudio gratiaque</a:t>
            </a:r>
            <a:r>
              <a:rPr lang="ro-RO" sz="1200" dirty="0">
                <a:latin typeface="Inter" panose="020B0604020202020204" charset="0"/>
                <a:ea typeface="Inter" panose="020B0604020202020204" charset="0"/>
              </a:rPr>
              <a:t>. Coordonatoare: Ioana Munteanu, Simona Nicolae, București, Editura Universității din București, 2021, p. 100-107. ISBN 978-606-16-1272-7.</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Peisaje înalte, ascunse în suflete. Valeriu Sîrbu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in honorem</a:t>
            </a:r>
            <a:r>
              <a:rPr lang="ro-RO" sz="1200" dirty="0">
                <a:latin typeface="Inter" panose="020B0604020202020204" charset="0"/>
                <a:ea typeface="Inter" panose="020B0604020202020204" charset="0"/>
              </a:rPr>
              <a:t>, în </a:t>
            </a:r>
            <a:r>
              <a:rPr lang="ro-RO" sz="1200" i="1" dirty="0">
                <a:latin typeface="Inter" panose="020B0604020202020204" charset="0"/>
                <a:ea typeface="Inter" panose="020B0604020202020204" charset="0"/>
              </a:rPr>
              <a:t>Arheovest. Interdisciplinaritate în arheologie și istorie. In honorem Valeriu Sîrbu</a:t>
            </a:r>
            <a:r>
              <a:rPr lang="ro-RO" sz="1200" dirty="0">
                <a:latin typeface="Inter" panose="020B0604020202020204" charset="0"/>
                <a:ea typeface="Inter" panose="020B0604020202020204" charset="0"/>
              </a:rPr>
              <a:t>, IX.1, Cluj-Napoca, Editura Mega, p. XVII-XXIII. ISBN 978-606-020-407-7. </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Despre un dicționar de termeni cioranieni</a:t>
            </a:r>
            <a:r>
              <a:rPr lang="ro-RO" sz="1200" dirty="0">
                <a:latin typeface="Inter" panose="020B0604020202020204" charset="0"/>
                <a:ea typeface="Inter" panose="020B0604020202020204" charset="0"/>
              </a:rPr>
              <a:t>, în Irma Carannante, Giovanni Rotiroti, Ciprian Vălcan (coord</a:t>
            </a:r>
            <a:r>
              <a:rPr lang="ro-RO" sz="1200" i="1" dirty="0">
                <a:latin typeface="Inter" panose="020B0604020202020204" charset="0"/>
                <a:ea typeface="Inter" panose="020B0604020202020204" charset="0"/>
              </a:rPr>
              <a:t>.), Emil Cioran. Zile de studiu la Napoli/Giornate di studio a Napoli, 2019-2020</a:t>
            </a:r>
            <a:r>
              <a:rPr lang="ro-RO" sz="1200" dirty="0">
                <a:latin typeface="Inter" panose="020B0604020202020204" charset="0"/>
                <a:ea typeface="Inter" panose="020B0604020202020204" charset="0"/>
              </a:rPr>
              <a:t>, Milano, Criterion Editrice &amp; Timișoara, Editura Universității de Vest, 2021, p. 63-69, ISBN: 978-973-125-831-7.</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Mircea Ivănescu. Pădurea de mesteceni – o metaforă a lecturii</a:t>
            </a:r>
            <a:r>
              <a:rPr lang="ro-RO" sz="1200" dirty="0">
                <a:latin typeface="Inter" panose="020B0604020202020204" charset="0"/>
                <a:ea typeface="Inter" panose="020B0604020202020204" charset="0"/>
              </a:rPr>
              <a:t>, în lucrările conferinței GIDNI 8, </a:t>
            </a:r>
            <a:r>
              <a:rPr lang="ro-RO" sz="1200" i="1" dirty="0">
                <a:latin typeface="Inter" panose="020B0604020202020204" charset="0"/>
                <a:ea typeface="Inter" panose="020B0604020202020204" charset="0"/>
              </a:rPr>
              <a:t>The Shades of Globalisation. Identity and Dialogue in an Intercultural World </a:t>
            </a:r>
            <a:r>
              <a:rPr lang="ro-RO" sz="1200" dirty="0">
                <a:latin typeface="Inter" panose="020B0604020202020204" charset="0"/>
                <a:ea typeface="Inter" panose="020B0604020202020204" charset="0"/>
              </a:rPr>
              <a:t>(Editor: Iulian Boldea), Section: </a:t>
            </a:r>
            <a:r>
              <a:rPr lang="ro-RO" sz="1200" i="1" dirty="0">
                <a:latin typeface="Inter" panose="020B0604020202020204" charset="0"/>
                <a:ea typeface="Inter" panose="020B0604020202020204" charset="0"/>
              </a:rPr>
              <a:t>Language and Discourse</a:t>
            </a:r>
            <a:r>
              <a:rPr lang="ro-RO" sz="1200" dirty="0">
                <a:latin typeface="Inter" panose="020B0604020202020204" charset="0"/>
                <a:ea typeface="Inter" panose="020B0604020202020204" charset="0"/>
              </a:rPr>
              <a:t>, Târgu-Mureș, Arhipelag XXI Press, 2021, ISBN: 978-606-93691-3-5, p. 50-56, disponibil online la </a:t>
            </a:r>
            <a:r>
              <a:rPr lang="ro-RO" sz="1200" u="sng" dirty="0">
                <a:latin typeface="Inter" panose="020B0604020202020204" charset="0"/>
                <a:ea typeface="Inter" panose="020B0604020202020204" charset="0"/>
                <a:hlinkClick r:id="rId2"/>
              </a:rPr>
              <a:t>http://asociatia-alpha.ro/gidni/08-2021/GIDNI-08-Lang-e.pdf</a:t>
            </a:r>
            <a:r>
              <a:rPr lang="ro-RO"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Pergament de tăcere auriferă</a:t>
            </a:r>
            <a:r>
              <a:rPr lang="ro-RO" sz="1200" dirty="0">
                <a:latin typeface="Inter" panose="020B0604020202020204" charset="0"/>
                <a:ea typeface="Inter" panose="020B0604020202020204" charset="0"/>
              </a:rPr>
              <a:t>, Prefață la Florina Băcilă, </a:t>
            </a:r>
            <a:r>
              <a:rPr lang="ro-RO" sz="1200" i="1" dirty="0">
                <a:latin typeface="Inter" panose="020B0604020202020204" charset="0"/>
                <a:ea typeface="Inter" panose="020B0604020202020204" charset="0"/>
              </a:rPr>
              <a:t>Dorziana – Poemul (ne)cuvântului mărturisitor</a:t>
            </a:r>
            <a:r>
              <a:rPr lang="ro-RO" sz="1200" dirty="0">
                <a:latin typeface="Inter" panose="020B0604020202020204" charset="0"/>
                <a:ea typeface="Inter" panose="020B0604020202020204" charset="0"/>
              </a:rPr>
              <a:t>, Timișoara, Editura Cosmopolitan-Art, 2021.</a:t>
            </a:r>
            <a:endParaRPr lang="en-US" sz="1103" spc="22" dirty="0">
              <a:solidFill>
                <a:srgbClr val="000000"/>
              </a:solidFill>
              <a:latin typeface="Inter"/>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35</a:t>
            </a:r>
            <a:endParaRPr lang="en-US" sz="1103" spc="22" dirty="0">
              <a:solidFill>
                <a:srgbClr val="164F84"/>
              </a:solidFill>
              <a:latin typeface="Inter 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654025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C.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a:t>
            </a:r>
            <a:r>
              <a:rPr lang="en-US" sz="1400" b="1" spc="22" dirty="0" err="1">
                <a:solidFill>
                  <a:srgbClr val="000000"/>
                </a:solidFill>
                <a:latin typeface="Inter"/>
              </a:rPr>
              <a:t>colective</a:t>
            </a:r>
            <a:r>
              <a:rPr lang="en-US" sz="1400" b="1" spc="22" dirty="0">
                <a:solidFill>
                  <a:srgbClr val="000000"/>
                </a:solidFill>
                <a:latin typeface="Inter"/>
              </a:rPr>
              <a:t> </a:t>
            </a:r>
            <a:r>
              <a:rPr lang="en-US" sz="1400" b="1" spc="22" dirty="0" err="1">
                <a:solidFill>
                  <a:srgbClr val="000000"/>
                </a:solidFill>
                <a:latin typeface="Inter"/>
              </a:rPr>
              <a:t>ocazionale</a:t>
            </a:r>
            <a:r>
              <a:rPr lang="en-US" sz="1400" b="1" spc="22" dirty="0">
                <a:solidFill>
                  <a:srgbClr val="000000"/>
                </a:solidFill>
                <a:latin typeface="Inter"/>
              </a:rPr>
              <a:t>, </a:t>
            </a:r>
            <a:r>
              <a:rPr lang="en-US" sz="1400" b="1" spc="22" dirty="0" err="1">
                <a:solidFill>
                  <a:srgbClr val="000000"/>
                </a:solidFill>
                <a:latin typeface="Inter"/>
              </a:rPr>
              <a:t>omagiale</a:t>
            </a:r>
            <a:r>
              <a:rPr lang="en-US" sz="1400" b="1" spc="22" dirty="0">
                <a:solidFill>
                  <a:srgbClr val="000000"/>
                </a:solidFill>
                <a:latin typeface="Inter"/>
              </a:rPr>
              <a:t>, </a:t>
            </a:r>
            <a:r>
              <a:rPr lang="en-US" sz="1400" b="1" i="1" spc="22" dirty="0">
                <a:solidFill>
                  <a:srgbClr val="000000"/>
                </a:solidFill>
                <a:latin typeface="Inter"/>
              </a:rPr>
              <a:t>in memoriam</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de </a:t>
            </a:r>
            <a:r>
              <a:rPr lang="en-US" sz="1400" b="1" spc="22" dirty="0" err="1">
                <a:solidFill>
                  <a:srgbClr val="000000"/>
                </a:solidFill>
                <a:latin typeface="Inter"/>
              </a:rPr>
              <a:t>comunicări</a:t>
            </a:r>
            <a:r>
              <a:rPr lang="en-US" sz="1400" b="1" spc="22" dirty="0">
                <a:solidFill>
                  <a:srgbClr val="000000"/>
                </a:solidFill>
                <a:latin typeface="Inter"/>
              </a:rPr>
              <a:t> </a:t>
            </a:r>
            <a:r>
              <a:rPr lang="en-US" sz="1400" b="1" spc="22" dirty="0" err="1">
                <a:solidFill>
                  <a:srgbClr val="000000"/>
                </a:solidFill>
                <a:latin typeface="Inter"/>
              </a:rPr>
              <a:t>prezentate</a:t>
            </a:r>
            <a:r>
              <a:rPr lang="en-US" sz="1400" b="1" spc="22" dirty="0">
                <a:solidFill>
                  <a:srgbClr val="000000"/>
                </a:solidFill>
                <a:latin typeface="Inter"/>
              </a:rPr>
              <a:t> la </a:t>
            </a:r>
            <a:r>
              <a:rPr lang="en-US" sz="1400" b="1" spc="22" dirty="0" err="1">
                <a:solidFill>
                  <a:srgbClr val="000000"/>
                </a:solidFill>
                <a:latin typeface="Inter"/>
              </a:rPr>
              <a:t>manifestări</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interne </a:t>
            </a:r>
            <a:r>
              <a:rPr lang="en-US" sz="1400" b="1" spc="22" dirty="0" err="1">
                <a:solidFill>
                  <a:srgbClr val="000000"/>
                </a:solidFill>
                <a:latin typeface="Inter"/>
              </a:rPr>
              <a:t>şi</a:t>
            </a:r>
            <a:r>
              <a:rPr lang="en-US" sz="1400" b="1" spc="22" dirty="0">
                <a:solidFill>
                  <a:srgbClr val="000000"/>
                </a:solidFill>
                <a:latin typeface="Inter"/>
              </a:rPr>
              <a:t> </a:t>
            </a:r>
            <a:r>
              <a:rPr lang="en-US" sz="1400" b="1" spc="22" dirty="0" err="1">
                <a:solidFill>
                  <a:srgbClr val="000000"/>
                </a:solidFill>
                <a:latin typeface="Inter"/>
              </a:rPr>
              <a:t>internaţionale</a:t>
            </a:r>
            <a:endParaRPr lang="ro-RO" sz="1400" b="1" spc="22" dirty="0">
              <a:solidFill>
                <a:srgbClr val="000000"/>
              </a:solidFill>
              <a:latin typeface="Inter"/>
            </a:endParaRPr>
          </a:p>
          <a:p>
            <a:pPr algn="just">
              <a:lnSpc>
                <a:spcPts val="1544"/>
              </a:lnSpc>
            </a:pPr>
            <a:endParaRPr lang="ro-RO" sz="1103" spc="22" dirty="0">
              <a:solidFill>
                <a:srgbClr val="000000"/>
              </a:solidFill>
              <a:latin typeface="Inter"/>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Ecuația poetică sau despre poetizatul creației lui Valeriu Matei</a:t>
            </a:r>
            <a:r>
              <a:rPr lang="ro-RO" sz="1200" dirty="0">
                <a:latin typeface="Inter" panose="020B0604020202020204" charset="0"/>
                <a:ea typeface="Inter" panose="020B0604020202020204" charset="0"/>
              </a:rPr>
              <a:t>, la </a:t>
            </a:r>
            <a:r>
              <a:rPr lang="ro-RO" sz="1200" i="1" dirty="0">
                <a:latin typeface="Inter" panose="020B0604020202020204" charset="0"/>
                <a:ea typeface="Inter" panose="020B0604020202020204" charset="0"/>
              </a:rPr>
              <a:t>Colocviul Internațional de Științe ale Limbajului „Eugeniu Coșeriu”</a:t>
            </a:r>
            <a:r>
              <a:rPr lang="ro-RO" sz="1200" dirty="0">
                <a:latin typeface="Inter" panose="020B0604020202020204" charset="0"/>
                <a:ea typeface="Inter" panose="020B0604020202020204" charset="0"/>
              </a:rPr>
              <a:t>. Ediția a XVI-a. </a:t>
            </a:r>
            <a:r>
              <a:rPr lang="ro-RO" sz="1200" i="1" dirty="0">
                <a:latin typeface="Inter" panose="020B0604020202020204" charset="0"/>
                <a:ea typeface="Inter" panose="020B0604020202020204" charset="0"/>
              </a:rPr>
              <a:t>Eugeniu Coșeriu Centenar. Limbă, creativitate, cultură – structuri de rezistență ale ființei umane</a:t>
            </a:r>
            <a:r>
              <a:rPr lang="ro-RO" sz="1200" dirty="0">
                <a:latin typeface="Inter" panose="020B0604020202020204" charset="0"/>
                <a:ea typeface="Inter" panose="020B0604020202020204" charset="0"/>
              </a:rPr>
              <a:t>, Chișinău, Universitatea de Stat a Moldovei, 2021, p. 25-34. ISBN 978-9975-158-66-4.</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Caseta de valori</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Despre opera lui Eugen Dorcescu</a:t>
            </a:r>
            <a:r>
              <a:rPr lang="ro-RO" sz="1200" dirty="0">
                <a:latin typeface="Inter" panose="020B0604020202020204" charset="0"/>
                <a:ea typeface="Inter" panose="020B0604020202020204" charset="0"/>
              </a:rPr>
              <a:t>, Timișoara, Ed. Mirton, 2021, p. 408-413.</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Despre un poem al iubirii</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Despre opera lui Eugen Dorcescu</a:t>
            </a:r>
            <a:r>
              <a:rPr lang="ro-RO" sz="1200" dirty="0">
                <a:latin typeface="Inter" panose="020B0604020202020204" charset="0"/>
                <a:ea typeface="Inter" panose="020B0604020202020204" charset="0"/>
              </a:rPr>
              <a:t>, Timișoara, Ed. Mirton, 2021, p. 394-402.</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Borchin-Dorcescu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Despre sinestezii</a:t>
            </a:r>
            <a:r>
              <a:rPr lang="ro-RO" sz="1200" dirty="0">
                <a:latin typeface="Inter" panose="020B0604020202020204" charset="0"/>
                <a:ea typeface="Inter" panose="020B0604020202020204" charset="0"/>
              </a:rPr>
              <a:t>, în Emil Grama, </a:t>
            </a:r>
            <a:r>
              <a:rPr lang="ro-RO" sz="1200" i="1" dirty="0">
                <a:latin typeface="Inter" panose="020B0604020202020204" charset="0"/>
                <a:ea typeface="Inter" panose="020B0604020202020204" charset="0"/>
              </a:rPr>
              <a:t>Eseu plastic la poezia lui Eugen Dorcescu</a:t>
            </a:r>
            <a:r>
              <a:rPr lang="ro-RO" sz="1200" dirty="0">
                <a:latin typeface="Inter" panose="020B0604020202020204" charset="0"/>
                <a:ea typeface="Inter" panose="020B0604020202020204" charset="0"/>
              </a:rPr>
              <a:t>, Timișoara, Ed. Eurostampa, 2021, p. 5-22.</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Între vis și iluzie în Orașul pleșuv al Mariei Pongracz</a:t>
            </a:r>
            <a:r>
              <a:rPr lang="ro-RO" sz="1200" dirty="0">
                <a:latin typeface="Inter" panose="020B0604020202020204" charset="0"/>
                <a:ea typeface="Inter" panose="020B0604020202020204" charset="0"/>
              </a:rPr>
              <a:t>, în </a:t>
            </a:r>
            <a:r>
              <a:rPr lang="ro-RO" sz="1200" i="1" dirty="0">
                <a:latin typeface="Inter" panose="020B0604020202020204" charset="0"/>
                <a:ea typeface="Inter" panose="020B0604020202020204" charset="0"/>
              </a:rPr>
              <a:t>Clubul de la Timișoara, Marika</a:t>
            </a:r>
            <a:r>
              <a:rPr lang="ro-RO" sz="1200" dirty="0">
                <a:latin typeface="Inter" panose="020B0604020202020204" charset="0"/>
                <a:ea typeface="Inter" panose="020B0604020202020204" charset="0"/>
              </a:rPr>
              <a:t>, volum omagial dedicat scriitoarei Maria Pongracz-Popescu, Timișoara, Editura Eubeea, 2021, p. 25-45.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Mitropolitul Ioan Selejan al Banatului în convorbiri duhovnicești</a:t>
            </a:r>
            <a:r>
              <a:rPr lang="ro-RO" sz="1200" dirty="0">
                <a:latin typeface="Inter" panose="020B0604020202020204" charset="0"/>
                <a:ea typeface="Inter" panose="020B0604020202020204" charset="0"/>
              </a:rPr>
              <a:t>, în </a:t>
            </a:r>
            <a:r>
              <a:rPr lang="ro-RO" sz="1200" i="1" dirty="0">
                <a:latin typeface="Inter" panose="020B0604020202020204" charset="0"/>
                <a:ea typeface="Inter" panose="020B0604020202020204" charset="0"/>
              </a:rPr>
              <a:t>Arhierie și filantropie. Înaltpreasfințitul Părinte Mitropolit Ioan Selejan la 7 decenii de viață</a:t>
            </a:r>
            <a:r>
              <a:rPr lang="ro-RO" sz="1200" dirty="0">
                <a:latin typeface="Inter" panose="020B0604020202020204" charset="0"/>
                <a:ea typeface="Inter" panose="020B0604020202020204" charset="0"/>
              </a:rPr>
              <a:t>, Timișoara, Ed. Partoș, 2021, p. 244-253.</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„Natalul Montségur…”</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Despre opera lui Eugen Dorcescu</a:t>
            </a:r>
            <a:r>
              <a:rPr lang="ro-RO" sz="1200" dirty="0">
                <a:latin typeface="Inter" panose="020B0604020202020204" charset="0"/>
                <a:ea typeface="Inter" panose="020B0604020202020204" charset="0"/>
              </a:rPr>
              <a:t>, Timișoara, Ed. Mirton, 2021, p. 413-423.</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Părintele Profesor Nicolae Neaga – personaj literar</a:t>
            </a:r>
            <a:r>
              <a:rPr lang="ro-RO" sz="1200" dirty="0">
                <a:latin typeface="Inter" panose="020B0604020202020204" charset="0"/>
                <a:ea typeface="Inter" panose="020B0604020202020204" charset="0"/>
              </a:rPr>
              <a:t>, în Preot dr. Valentin Bugariu (coord.), </a:t>
            </a:r>
            <a:r>
              <a:rPr lang="ro-RO" sz="1200" i="1" dirty="0">
                <a:latin typeface="Inter" panose="020B0604020202020204" charset="0"/>
                <a:ea typeface="Inter" panose="020B0604020202020204" charset="0"/>
              </a:rPr>
              <a:t>Credință. Educație. Tradiție</a:t>
            </a:r>
            <a:r>
              <a:rPr lang="ro-RO" sz="1200" dirty="0">
                <a:latin typeface="Inter" panose="020B0604020202020204" charset="0"/>
                <a:ea typeface="Inter" panose="020B0604020202020204" charset="0"/>
              </a:rPr>
              <a:t>, Timișoara, Ed. Eurobit, 2021, p. 23-32.</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Poetizarea unui text sapiențial celebru: Ecclesiastul în stihuirea lui Eugen Dorcescu</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Eugen Dorcescu în „Timișoara”</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Ed.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2021, p. 204-215.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Poetul sub cerul Genezei</a:t>
            </a:r>
            <a:r>
              <a:rPr lang="ro-RO" sz="1200" dirty="0">
                <a:latin typeface="Inter" panose="020B0604020202020204" charset="0"/>
                <a:ea typeface="Inter" panose="020B0604020202020204" charset="0"/>
              </a:rPr>
              <a:t>, în ***, Despre opera lui Eugen Dorcescu, Timișoara, Ed. Mirton, 2021, p. 423-430.</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8"/>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Psalmul 1 în stihuirea interpretativă și artistică. Abordare contrastivă</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Eugen Dorcescu în „Timișoara”</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Ed. </a:t>
            </a:r>
            <a:r>
              <a:rPr lang="fr-FR" sz="1200" dirty="0" err="1">
                <a:latin typeface="Inter" panose="020B0604020202020204" charset="0"/>
                <a:ea typeface="Inter" panose="020B0604020202020204" charset="0"/>
              </a:rPr>
              <a:t>Mirton</a:t>
            </a:r>
            <a:r>
              <a:rPr lang="fr-FR"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2021, p. 184-204.</a:t>
            </a:r>
            <a:endParaRPr lang="en-US" sz="1200" dirty="0">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36</a:t>
            </a:r>
            <a:endParaRPr lang="en-US" sz="1103" spc="22" dirty="0">
              <a:solidFill>
                <a:srgbClr val="164F84"/>
              </a:solidFill>
              <a:latin typeface="Inter Bold"/>
            </a:endParaRPr>
          </a:p>
        </p:txBody>
      </p:sp>
    </p:spTree>
    <p:extLst>
      <p:ext uri="{BB962C8B-B14F-4D97-AF65-F5344CB8AC3E}">
        <p14:creationId xmlns:p14="http://schemas.microsoft.com/office/powerpoint/2010/main" val="42658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720134"/>
            <a:ext cx="6424414" cy="673261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C.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a:t>
            </a:r>
            <a:r>
              <a:rPr lang="en-US" sz="1400" b="1" spc="22" dirty="0" err="1">
                <a:solidFill>
                  <a:srgbClr val="000000"/>
                </a:solidFill>
                <a:latin typeface="Inter"/>
              </a:rPr>
              <a:t>colective</a:t>
            </a:r>
            <a:r>
              <a:rPr lang="en-US" sz="1400" b="1" spc="22" dirty="0">
                <a:solidFill>
                  <a:srgbClr val="000000"/>
                </a:solidFill>
                <a:latin typeface="Inter"/>
              </a:rPr>
              <a:t> </a:t>
            </a:r>
            <a:r>
              <a:rPr lang="en-US" sz="1400" b="1" spc="22" dirty="0" err="1">
                <a:solidFill>
                  <a:srgbClr val="000000"/>
                </a:solidFill>
                <a:latin typeface="Inter"/>
              </a:rPr>
              <a:t>ocazionale</a:t>
            </a:r>
            <a:r>
              <a:rPr lang="en-US" sz="1400" b="1" spc="22" dirty="0">
                <a:solidFill>
                  <a:srgbClr val="000000"/>
                </a:solidFill>
                <a:latin typeface="Inter"/>
              </a:rPr>
              <a:t>, </a:t>
            </a:r>
            <a:r>
              <a:rPr lang="en-US" sz="1400" b="1" spc="22" dirty="0" err="1">
                <a:solidFill>
                  <a:srgbClr val="000000"/>
                </a:solidFill>
                <a:latin typeface="Inter"/>
              </a:rPr>
              <a:t>omagiale</a:t>
            </a:r>
            <a:r>
              <a:rPr lang="en-US" sz="1400" b="1" spc="22" dirty="0">
                <a:solidFill>
                  <a:srgbClr val="000000"/>
                </a:solidFill>
                <a:latin typeface="Inter"/>
              </a:rPr>
              <a:t>, </a:t>
            </a:r>
            <a:r>
              <a:rPr lang="en-US" sz="1400" b="1" i="1" spc="22" dirty="0">
                <a:solidFill>
                  <a:srgbClr val="000000"/>
                </a:solidFill>
                <a:latin typeface="Inter"/>
              </a:rPr>
              <a:t>in memoriam</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de </a:t>
            </a:r>
            <a:r>
              <a:rPr lang="en-US" sz="1400" b="1" spc="22" dirty="0" err="1">
                <a:solidFill>
                  <a:srgbClr val="000000"/>
                </a:solidFill>
                <a:latin typeface="Inter"/>
              </a:rPr>
              <a:t>comunicări</a:t>
            </a:r>
            <a:r>
              <a:rPr lang="en-US" sz="1400" b="1" spc="22" dirty="0">
                <a:solidFill>
                  <a:srgbClr val="000000"/>
                </a:solidFill>
                <a:latin typeface="Inter"/>
              </a:rPr>
              <a:t> </a:t>
            </a:r>
            <a:r>
              <a:rPr lang="en-US" sz="1400" b="1" spc="22" dirty="0" err="1">
                <a:solidFill>
                  <a:srgbClr val="000000"/>
                </a:solidFill>
                <a:latin typeface="Inter"/>
              </a:rPr>
              <a:t>prezentate</a:t>
            </a:r>
            <a:r>
              <a:rPr lang="en-US" sz="1400" b="1" spc="22" dirty="0">
                <a:solidFill>
                  <a:srgbClr val="000000"/>
                </a:solidFill>
                <a:latin typeface="Inter"/>
              </a:rPr>
              <a:t> la </a:t>
            </a:r>
            <a:r>
              <a:rPr lang="en-US" sz="1400" b="1" spc="22" dirty="0" err="1">
                <a:solidFill>
                  <a:srgbClr val="000000"/>
                </a:solidFill>
                <a:latin typeface="Inter"/>
              </a:rPr>
              <a:t>manifestări</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interne </a:t>
            </a:r>
            <a:r>
              <a:rPr lang="en-US" sz="1400" b="1" spc="22" dirty="0" err="1">
                <a:solidFill>
                  <a:srgbClr val="000000"/>
                </a:solidFill>
                <a:latin typeface="Inter"/>
              </a:rPr>
              <a:t>şi</a:t>
            </a:r>
            <a:r>
              <a:rPr lang="en-US" sz="1400" b="1" spc="22" dirty="0">
                <a:solidFill>
                  <a:srgbClr val="000000"/>
                </a:solidFill>
                <a:latin typeface="Inter"/>
              </a:rPr>
              <a:t> </a:t>
            </a:r>
            <a:r>
              <a:rPr lang="en-US" sz="1400" b="1" spc="22" dirty="0" err="1">
                <a:solidFill>
                  <a:srgbClr val="000000"/>
                </a:solidFill>
                <a:latin typeface="Inter"/>
              </a:rPr>
              <a:t>internaţionale</a:t>
            </a:r>
            <a:endParaRPr lang="ro-RO" sz="1400" b="1" spc="22" dirty="0">
              <a:solidFill>
                <a:srgbClr val="000000"/>
              </a:solidFill>
              <a:latin typeface="Inter"/>
            </a:endParaRPr>
          </a:p>
          <a:p>
            <a:pPr algn="just">
              <a:lnSpc>
                <a:spcPts val="1540"/>
              </a:lnSpc>
            </a:pPr>
            <a:endParaRPr lang="ro-RO" sz="1200" spc="22" dirty="0">
              <a:solidFill>
                <a:srgbClr val="000000"/>
              </a:solidFill>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Secțiunea de aur</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Despre opera lui Eugen Dorcescu</a:t>
            </a:r>
            <a:r>
              <a:rPr lang="ro-RO" sz="1200" dirty="0">
                <a:latin typeface="Inter" panose="020B0604020202020204" charset="0"/>
                <a:ea typeface="Inter" panose="020B0604020202020204" charset="0"/>
              </a:rPr>
              <a:t>, Timișoara, Ed. Mirton, 2021, p. 402-408.</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Mirela-Ioana Dorcescu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Troița familiei…</a:t>
            </a:r>
            <a:r>
              <a:rPr lang="ro-RO" sz="1200" dirty="0">
                <a:latin typeface="Inter" panose="020B0604020202020204" charset="0"/>
                <a:ea typeface="Inter" panose="020B0604020202020204" charset="0"/>
              </a:rPr>
              <a:t>, în ***, </a:t>
            </a:r>
            <a:r>
              <a:rPr lang="ro-RO" sz="1200" i="1" dirty="0">
                <a:latin typeface="Inter" panose="020B0604020202020204" charset="0"/>
                <a:ea typeface="Inter" panose="020B0604020202020204" charset="0"/>
              </a:rPr>
              <a:t>Despre opera lui Eugen Dorcescu</a:t>
            </a:r>
            <a:r>
              <a:rPr lang="ro-RO" sz="1200" dirty="0">
                <a:latin typeface="Inter" panose="020B0604020202020204" charset="0"/>
                <a:ea typeface="Inter" panose="020B0604020202020204" charset="0"/>
              </a:rPr>
              <a:t>, Timișoara, Ed. Mirton, 2021, p. 430-445.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Pentru deconstruirea unui topos: Fata Pădurii</a:t>
            </a:r>
            <a:r>
              <a:rPr lang="ro-RO" sz="1200" dirty="0">
                <a:latin typeface="Inter" panose="020B0604020202020204" charset="0"/>
                <a:ea typeface="Inter" panose="020B0604020202020204" charset="0"/>
              </a:rPr>
              <a:t>, în „Memoria satului românesc”, an XIX, 2021, Timișoara, p. 147 – 156.</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Prof. univ. dr. Doina Comloșan, opt decenii de la naștere</a:t>
            </a:r>
            <a:r>
              <a:rPr lang="ro-RO" sz="1200" dirty="0">
                <a:latin typeface="Inter" panose="020B0604020202020204" charset="0"/>
                <a:ea typeface="Inter" panose="020B0604020202020204" charset="0"/>
              </a:rPr>
              <a:t>, în „Studii și comunicări de etnologie”, tomul XXXV/ 2021, p. 171-175.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Cunoștințe și valori ale unei femei din Europa de răsărit la începutul mileniului trei. Analiză de caz: M. V. / Doamna Mia din Kuštilj / Coștei</a:t>
            </a:r>
            <a:r>
              <a:rPr lang="ro-RO" sz="1200" dirty="0">
                <a:latin typeface="Inter" panose="020B0604020202020204" charset="0"/>
                <a:ea typeface="Inter" panose="020B0604020202020204" charset="0"/>
              </a:rPr>
              <a:t>, în „Anuarul Arhivei de Folclor”, Cluj-Napoca, Institutul Arhiva de Folclor al Academiei Române, an. XXV, 2021, p. 73 – 89.</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Dubla configurare a sensului în proverbele românești despre hrană. Analiză de caz: corpusul Iuliu Zanne</a:t>
            </a:r>
            <a:r>
              <a:rPr lang="ro-RO" sz="1200" dirty="0">
                <a:latin typeface="Inter" panose="020B0604020202020204" charset="0"/>
                <a:ea typeface="Inter" panose="020B0604020202020204" charset="0"/>
              </a:rPr>
              <a:t>, în </a:t>
            </a:r>
            <a:r>
              <a:rPr lang="ro-RO" sz="1200" i="1" dirty="0">
                <a:latin typeface="Inter" panose="020B0604020202020204" charset="0"/>
                <a:ea typeface="Inter" panose="020B0604020202020204" charset="0"/>
              </a:rPr>
              <a:t>Caietele Sextil Pușcariu V</a:t>
            </a:r>
            <a:r>
              <a:rPr lang="ro-RO" sz="1200" dirty="0">
                <a:latin typeface="Inter" panose="020B0604020202020204" charset="0"/>
                <a:ea typeface="Inter" panose="020B0604020202020204" charset="0"/>
              </a:rPr>
              <a:t>. Actele Conferinței Internaționale „Zilele Sextil Pușcariu”. Ediția a V-a, Cluj-Napoca, 9‒10 septembrie 2021, Cluj-Napoca, Scriptor - Argonaut, 2021. ISSN 2393-526X, ISSN-L 2393-526X.</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Eutimiu Ștefan Lifa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The Political Organization of the Population North of the Lower Danube in the First Millennium</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Identities in Globalisation. Intercultural Perspectives</a:t>
            </a:r>
            <a:r>
              <a:rPr lang="ro-RO" sz="1200" dirty="0">
                <a:latin typeface="Inter" panose="020B0604020202020204" charset="0"/>
                <a:ea typeface="Inter" panose="020B0604020202020204" charset="0"/>
              </a:rPr>
              <a:t>, Section: History, Political Sciences, International Relations, ISBN: 978-606-93691-3-5, Edited by The Alpha Institute for Multicultural Studies, Tîrgu Mureș, ”Arhipelag XXI” Press, 2021, p. 94-102, disponibil online la </a:t>
            </a:r>
            <a:r>
              <a:rPr lang="ro-RO" sz="1200" u="sng" dirty="0">
                <a:latin typeface="Inter" panose="020B0604020202020204" charset="0"/>
                <a:ea typeface="Inter" panose="020B0604020202020204" charset="0"/>
                <a:hlinkClick r:id="rId2"/>
              </a:rPr>
              <a:t>https://asociatia-alpha.ro/gidni/08-2021/GIDNI-08-Hist-d.pdf</a:t>
            </a:r>
            <a:r>
              <a:rPr lang="ro-RO"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ro-RO" sz="1200" b="1" dirty="0">
                <a:latin typeface="Inter" panose="020B0604020202020204" charset="0"/>
                <a:ea typeface="Inter" panose="020B0604020202020204" charset="0"/>
              </a:rPr>
              <a:t>Eutimiu Ștefan Lifa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About Religion and Politics in the European Middle Ages</a:t>
            </a:r>
            <a:r>
              <a:rPr lang="ro-RO" sz="1200" dirty="0">
                <a:latin typeface="Inter" panose="020B0604020202020204" charset="0"/>
                <a:ea typeface="Inter" panose="020B0604020202020204" charset="0"/>
              </a:rPr>
              <a:t>, în </a:t>
            </a:r>
            <a:r>
              <a:rPr lang="fr-FR" sz="1200" dirty="0" err="1">
                <a:latin typeface="Inter" panose="020B0604020202020204" charset="0"/>
                <a:ea typeface="Inter" panose="020B0604020202020204" charset="0"/>
              </a:rPr>
              <a:t>I.Boldea</a:t>
            </a:r>
            <a:r>
              <a:rPr lang="fr-FR" sz="1200" dirty="0">
                <a:latin typeface="Inter" panose="020B0604020202020204" charset="0"/>
                <a:ea typeface="Inter" panose="020B0604020202020204" charset="0"/>
              </a:rPr>
              <a:t>, C. </a:t>
            </a:r>
            <a:r>
              <a:rPr lang="fr-FR" sz="1200" dirty="0" err="1">
                <a:latin typeface="Inter" panose="020B0604020202020204" charset="0"/>
                <a:ea typeface="Inter" panose="020B0604020202020204" charset="0"/>
              </a:rPr>
              <a:t>Sigmirean</a:t>
            </a:r>
            <a:r>
              <a:rPr lang="fr-FR" sz="1200" dirty="0">
                <a:latin typeface="Inter" panose="020B0604020202020204" charset="0"/>
                <a:ea typeface="Inter" panose="020B0604020202020204" charset="0"/>
              </a:rPr>
              <a:t>, D-M Buda (Ed.), Reading </a:t>
            </a:r>
            <a:r>
              <a:rPr lang="fr-FR" sz="1200" dirty="0" err="1">
                <a:latin typeface="Inter" panose="020B0604020202020204" charset="0"/>
                <a:ea typeface="Inter" panose="020B0604020202020204" charset="0"/>
              </a:rPr>
              <a:t>Multiculturalism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Human</a:t>
            </a:r>
            <a:r>
              <a:rPr lang="fr-FR" sz="1200" dirty="0">
                <a:latin typeface="Inter" panose="020B0604020202020204" charset="0"/>
                <a:ea typeface="Inter" panose="020B0604020202020204" charset="0"/>
              </a:rPr>
              <a:t> and Social Perspectives</a:t>
            </a:r>
            <a:r>
              <a:rPr lang="ro-RO" sz="1200" dirty="0">
                <a:latin typeface="Inter" panose="020B0604020202020204" charset="0"/>
                <a:ea typeface="Inter" panose="020B0604020202020204" charset="0"/>
              </a:rPr>
              <a:t>, Section: History, Political Sciences and International Relations,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Mureş, ”</a:t>
            </a:r>
            <a:r>
              <a:rPr lang="fr-FR" sz="1200" dirty="0" err="1">
                <a:latin typeface="Inter" panose="020B0604020202020204" charset="0"/>
                <a:ea typeface="Inter" panose="020B0604020202020204" charset="0"/>
              </a:rPr>
              <a:t>Arhipelag</a:t>
            </a:r>
            <a:r>
              <a:rPr lang="fr-FR" sz="1200" dirty="0">
                <a:latin typeface="Inter" panose="020B0604020202020204" charset="0"/>
                <a:ea typeface="Inter" panose="020B0604020202020204" charset="0"/>
              </a:rPr>
              <a:t> XXI” </a:t>
            </a:r>
            <a:r>
              <a:rPr lang="fr-FR" sz="1200" dirty="0" err="1">
                <a:latin typeface="Inter" panose="020B0604020202020204" charset="0"/>
                <a:ea typeface="Inter" panose="020B0604020202020204" charset="0"/>
              </a:rPr>
              <a:t>Press</a:t>
            </a:r>
            <a:r>
              <a:rPr lang="fr-FR" sz="1200" dirty="0">
                <a:latin typeface="Inter" panose="020B0604020202020204" charset="0"/>
                <a:ea typeface="Inter" panose="020B0604020202020204" charset="0"/>
              </a:rPr>
              <a:t>, 2021</a:t>
            </a:r>
            <a:r>
              <a:rPr lang="ro-RO" sz="1200" dirty="0">
                <a:latin typeface="Inter" panose="020B0604020202020204" charset="0"/>
                <a:ea typeface="Inter" panose="020B0604020202020204" charset="0"/>
              </a:rPr>
              <a:t> ISBN: 978-606-93691-9-7, p. 40-45, disponibil online la </a:t>
            </a:r>
            <a:r>
              <a:rPr lang="ro-RO" sz="1200" u="sng" dirty="0">
                <a:latin typeface="Inter" panose="020B0604020202020204" charset="0"/>
                <a:ea typeface="Inter" panose="020B0604020202020204" charset="0"/>
                <a:hlinkClick r:id="rId3"/>
              </a:rPr>
              <a:t>http://asociatia-alpha.ro/ldmd/09-2021/LDMD-09%20Hist-b.pdf</a:t>
            </a:r>
            <a:r>
              <a:rPr lang="ro-RO" sz="1200" dirty="0">
                <a:latin typeface="Inter" panose="020B0604020202020204" charset="0"/>
                <a:ea typeface="Inter" panose="020B0604020202020204" charset="0"/>
              </a:rPr>
              <a:t>.</a:t>
            </a:r>
          </a:p>
          <a:p>
            <a:pPr indent="271463" algn="just">
              <a:lnSpc>
                <a:spcPts val="1540"/>
              </a:lnSpc>
              <a:buFont typeface="+mj-lt"/>
              <a:buAutoNum type="arabicPeriod" startAt="19"/>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Impactul culturii media americane asupra regimului comunist din România şi din Sud-Estul Europei</a:t>
            </a:r>
            <a:r>
              <a:rPr lang="ro-RO" sz="1200" dirty="0">
                <a:latin typeface="Inter" panose="020B0604020202020204" charset="0"/>
                <a:ea typeface="Inter" panose="020B0604020202020204" charset="0"/>
              </a:rPr>
              <a:t>, în vol. </a:t>
            </a:r>
            <a:r>
              <a:rPr lang="ro-RO" sz="1200" i="1" dirty="0">
                <a:latin typeface="Inter" panose="020B0604020202020204" charset="0"/>
                <a:ea typeface="Inter" panose="020B0604020202020204" charset="0"/>
              </a:rPr>
              <a:t>30 de ani de învăţământ jurnalistic şi de comunicare în Estul Europei</a:t>
            </a:r>
            <a:r>
              <a:rPr lang="ro-RO" sz="1200" dirty="0">
                <a:latin typeface="Inter" panose="020B0604020202020204" charset="0"/>
                <a:ea typeface="Inter" panose="020B0604020202020204" charset="0"/>
              </a:rPr>
              <a:t>, editori: Romina Surugiu, Adriana Ştefănel, Nicoleta Apostol, Bucureşti, Ed. Tritonic Books, 2021, p. 191-203.</a:t>
            </a:r>
            <a:endParaRPr lang="ro-RO" sz="1103" spc="22" dirty="0">
              <a:solidFill>
                <a:srgbClr val="000000"/>
              </a:solidFill>
              <a:latin typeface="Inter"/>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37</a:t>
            </a:r>
            <a:endParaRPr lang="en-US" sz="1103" spc="22" dirty="0">
              <a:solidFill>
                <a:srgbClr val="164F84"/>
              </a:solidFill>
              <a:latin typeface="Inter Bold"/>
            </a:endParaRPr>
          </a:p>
        </p:txBody>
      </p:sp>
    </p:spTree>
    <p:extLst>
      <p:ext uri="{BB962C8B-B14F-4D97-AF65-F5344CB8AC3E}">
        <p14:creationId xmlns:p14="http://schemas.microsoft.com/office/powerpoint/2010/main" val="119586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 STUDII PUBLICATE </a:t>
            </a:r>
            <a:endParaRPr lang="ro-RO" sz="2647" spc="291" dirty="0">
              <a:solidFill>
                <a:srgbClr val="FFFFFF"/>
              </a:solidFill>
              <a:latin typeface="Inter Bold"/>
            </a:endParaRPr>
          </a:p>
          <a:p>
            <a:pPr algn="ctr">
              <a:lnSpc>
                <a:spcPts val="3706"/>
              </a:lnSpc>
            </a:pPr>
            <a:r>
              <a:rPr lang="en-US" sz="2647" spc="291" dirty="0">
                <a:solidFill>
                  <a:srgbClr val="FFFFFF"/>
                </a:solidFill>
                <a:latin typeface="Inter Bold"/>
              </a:rPr>
              <a:t>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839313"/>
            <a:ext cx="6424414" cy="2821285"/>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C.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a:t>
            </a:r>
            <a:r>
              <a:rPr lang="en-US" sz="1400" b="1" spc="22" dirty="0" err="1">
                <a:solidFill>
                  <a:srgbClr val="000000"/>
                </a:solidFill>
                <a:latin typeface="Inter"/>
              </a:rPr>
              <a:t>colective</a:t>
            </a:r>
            <a:r>
              <a:rPr lang="en-US" sz="1400" b="1" spc="22" dirty="0">
                <a:solidFill>
                  <a:srgbClr val="000000"/>
                </a:solidFill>
                <a:latin typeface="Inter"/>
              </a:rPr>
              <a:t> </a:t>
            </a:r>
            <a:r>
              <a:rPr lang="en-US" sz="1400" b="1" spc="22" dirty="0" err="1">
                <a:solidFill>
                  <a:srgbClr val="000000"/>
                </a:solidFill>
                <a:latin typeface="Inter"/>
              </a:rPr>
              <a:t>ocazionale</a:t>
            </a:r>
            <a:r>
              <a:rPr lang="en-US" sz="1400" b="1" spc="22" dirty="0">
                <a:solidFill>
                  <a:srgbClr val="000000"/>
                </a:solidFill>
                <a:latin typeface="Inter"/>
              </a:rPr>
              <a:t>, </a:t>
            </a:r>
            <a:r>
              <a:rPr lang="en-US" sz="1400" b="1" spc="22" dirty="0" err="1">
                <a:solidFill>
                  <a:srgbClr val="000000"/>
                </a:solidFill>
                <a:latin typeface="Inter"/>
              </a:rPr>
              <a:t>omagiale</a:t>
            </a:r>
            <a:r>
              <a:rPr lang="en-US" sz="1400" b="1" spc="22" dirty="0">
                <a:solidFill>
                  <a:srgbClr val="000000"/>
                </a:solidFill>
                <a:latin typeface="Inter"/>
              </a:rPr>
              <a:t>, </a:t>
            </a:r>
            <a:r>
              <a:rPr lang="en-US" sz="1400" b="1" i="1" spc="22" dirty="0">
                <a:solidFill>
                  <a:srgbClr val="000000"/>
                </a:solidFill>
                <a:latin typeface="Inter"/>
              </a:rPr>
              <a:t>in memoriam</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volume de </a:t>
            </a:r>
            <a:r>
              <a:rPr lang="en-US" sz="1400" b="1" spc="22" dirty="0" err="1">
                <a:solidFill>
                  <a:srgbClr val="000000"/>
                </a:solidFill>
                <a:latin typeface="Inter"/>
              </a:rPr>
              <a:t>comunicări</a:t>
            </a:r>
            <a:r>
              <a:rPr lang="en-US" sz="1400" b="1" spc="22" dirty="0">
                <a:solidFill>
                  <a:srgbClr val="000000"/>
                </a:solidFill>
                <a:latin typeface="Inter"/>
              </a:rPr>
              <a:t> </a:t>
            </a:r>
            <a:r>
              <a:rPr lang="en-US" sz="1400" b="1" spc="22" dirty="0" err="1">
                <a:solidFill>
                  <a:srgbClr val="000000"/>
                </a:solidFill>
                <a:latin typeface="Inter"/>
              </a:rPr>
              <a:t>prezentate</a:t>
            </a:r>
            <a:r>
              <a:rPr lang="en-US" sz="1400" b="1" spc="22" dirty="0">
                <a:solidFill>
                  <a:srgbClr val="000000"/>
                </a:solidFill>
                <a:latin typeface="Inter"/>
              </a:rPr>
              <a:t> la </a:t>
            </a:r>
            <a:r>
              <a:rPr lang="en-US" sz="1400" b="1" spc="22" dirty="0" err="1">
                <a:solidFill>
                  <a:srgbClr val="000000"/>
                </a:solidFill>
                <a:latin typeface="Inter"/>
              </a:rPr>
              <a:t>manifestări</a:t>
            </a:r>
            <a:r>
              <a:rPr lang="en-US" sz="1400" b="1" spc="22" dirty="0">
                <a:solidFill>
                  <a:srgbClr val="000000"/>
                </a:solidFill>
                <a:latin typeface="Inter"/>
              </a:rPr>
              <a:t> </a:t>
            </a:r>
            <a:r>
              <a:rPr lang="en-US" sz="1400" b="1" spc="22" dirty="0" err="1">
                <a:solidFill>
                  <a:srgbClr val="000000"/>
                </a:solidFill>
                <a:latin typeface="Inter"/>
              </a:rPr>
              <a:t>ştiinţifice</a:t>
            </a:r>
            <a:r>
              <a:rPr lang="en-US" sz="1400" b="1" spc="22" dirty="0">
                <a:solidFill>
                  <a:srgbClr val="000000"/>
                </a:solidFill>
                <a:latin typeface="Inter"/>
              </a:rPr>
              <a:t> interne </a:t>
            </a:r>
            <a:r>
              <a:rPr lang="en-US" sz="1400" b="1" spc="22" dirty="0" err="1">
                <a:solidFill>
                  <a:srgbClr val="000000"/>
                </a:solidFill>
                <a:latin typeface="Inter"/>
              </a:rPr>
              <a:t>şi</a:t>
            </a:r>
            <a:r>
              <a:rPr lang="en-US" sz="1400" b="1" spc="22" dirty="0">
                <a:solidFill>
                  <a:srgbClr val="000000"/>
                </a:solidFill>
                <a:latin typeface="Inter"/>
              </a:rPr>
              <a:t> </a:t>
            </a:r>
            <a:r>
              <a:rPr lang="en-US" sz="1400" b="1" spc="22" dirty="0" err="1">
                <a:solidFill>
                  <a:srgbClr val="000000"/>
                </a:solidFill>
                <a:latin typeface="Inter"/>
              </a:rPr>
              <a:t>internaţionale</a:t>
            </a:r>
            <a:endParaRPr lang="ro-RO" sz="1400" b="1" spc="22" dirty="0">
              <a:solidFill>
                <a:srgbClr val="000000"/>
              </a:solidFill>
              <a:latin typeface="Inter"/>
            </a:endParaRPr>
          </a:p>
          <a:p>
            <a:pPr algn="just">
              <a:lnSpc>
                <a:spcPts val="1540"/>
              </a:lnSpc>
            </a:pPr>
            <a:endParaRPr lang="ro-RO" sz="1200" spc="22" dirty="0">
              <a:solidFill>
                <a:srgbClr val="000000"/>
              </a:solidFill>
              <a:latin typeface="Inter" panose="020B0604020202020204" charset="0"/>
              <a:ea typeface="Inter" panose="020B0604020202020204" charset="0"/>
            </a:endParaRPr>
          </a:p>
          <a:p>
            <a:pPr lvl="0" indent="271463" algn="just">
              <a:lnSpc>
                <a:spcPts val="1550"/>
              </a:lnSpc>
              <a:buFont typeface="+mj-lt"/>
              <a:buAutoNum type="arabicPeriod" startAt="28"/>
            </a:pPr>
            <a:r>
              <a:rPr lang="ro-RO" sz="1200" b="1" dirty="0">
                <a:latin typeface="Inter" panose="020B0604020202020204" charset="0"/>
                <a:ea typeface="Inter" panose="020B0604020202020204" charset="0"/>
              </a:rPr>
              <a:t>Nadia Obrocea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Video Game Terminology</a:t>
            </a:r>
            <a:r>
              <a:rPr lang="ro-RO" sz="1200" dirty="0">
                <a:latin typeface="Inter" panose="020B0604020202020204" charset="0"/>
                <a:ea typeface="Inter" panose="020B0604020202020204" charset="0"/>
              </a:rPr>
              <a:t>, în Iulian Boldea (Editor), </a:t>
            </a:r>
            <a:r>
              <a:rPr lang="ro-RO" sz="1200" i="1" dirty="0">
                <a:latin typeface="Inter" panose="020B0604020202020204" charset="0"/>
                <a:ea typeface="Inter" panose="020B0604020202020204" charset="0"/>
              </a:rPr>
              <a:t>The Shades of Globalisation. Identity and Dialogue in an Intercultural World. Language and Discourse</a:t>
            </a:r>
            <a:r>
              <a:rPr lang="ro-RO" sz="1200" dirty="0">
                <a:latin typeface="Inter" panose="020B0604020202020204" charset="0"/>
                <a:ea typeface="Inter" panose="020B0604020202020204" charset="0"/>
              </a:rPr>
              <a:t>, Târgu-Mureș, Arhipelag XXI Press, 2021, p. 136-144. ISBN: 978-606-93691-3-5, disponibil online la (</a:t>
            </a:r>
            <a:r>
              <a:rPr lang="ro-RO" sz="1200" u="sng" dirty="0">
                <a:latin typeface="Inter" panose="020B0604020202020204" charset="0"/>
                <a:ea typeface="Inter" panose="020B0604020202020204" charset="0"/>
                <a:hlinkClick r:id="rId2"/>
              </a:rPr>
              <a:t>http://asociatia-alpha.ro/gidni/08-2021/GIDNI-08-Lang-c.pdf</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271463" algn="just">
              <a:lnSpc>
                <a:spcPts val="1550"/>
              </a:lnSpc>
              <a:buFont typeface="+mj-lt"/>
              <a:buAutoNum type="arabicPeriod" startAt="28"/>
            </a:pP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Challenges in Compiling Expert Corpora for Academic Writing Support</a:t>
            </a:r>
            <a:r>
              <a:rPr lang="ro-RO" sz="1200" dirty="0">
                <a:latin typeface="Inter" panose="020B0604020202020204" charset="0"/>
                <a:ea typeface="Inter" panose="020B0604020202020204" charset="0"/>
              </a:rPr>
              <a:t>, publicat în “Conference Proceedings. The Future of Education 2022, Filodiritto Editore, 2021, p. 409-414, </a:t>
            </a:r>
            <a:r>
              <a:rPr lang="ro-RO" sz="1200" u="sng" dirty="0">
                <a:latin typeface="Inter" panose="020B0604020202020204" charset="0"/>
                <a:ea typeface="Inter" panose="020B0604020202020204" charset="0"/>
                <a:hlinkClick r:id="rId3"/>
              </a:rPr>
              <a:t>https://conference.pixel-online.net/FOE/files/foe/ed0011/FP/6917-ICT5260-FP-FOE11.pdf</a:t>
            </a:r>
            <a:r>
              <a:rPr lang="ro-RO" sz="1200" dirty="0">
                <a:latin typeface="Inter" panose="020B0604020202020204" charset="0"/>
                <a:ea typeface="Inter" panose="020B0604020202020204" charset="0"/>
              </a:rPr>
              <a:t> (co-autori: Mădălina Chitez, Valentina Mureșan, Bogdan Damian, Adrian Duciuc, Claudiu Gherasim, Ana-Maria Bucur).</a:t>
            </a:r>
            <a:endParaRPr lang="ro-RO" sz="1200" spc="22"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38</a:t>
            </a:r>
            <a:endParaRPr lang="en-US" sz="1103" spc="22" dirty="0">
              <a:solidFill>
                <a:srgbClr val="164F84"/>
              </a:solidFill>
              <a:latin typeface="Inter Bold"/>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67" y="6443805"/>
            <a:ext cx="3425761" cy="2283841"/>
          </a:xfrm>
          <a:prstGeom prst="rect">
            <a:avLst/>
          </a:prstGeom>
        </p:spPr>
      </p:pic>
    </p:spTree>
    <p:extLst>
      <p:ext uri="{BB962C8B-B14F-4D97-AF65-F5344CB8AC3E}">
        <p14:creationId xmlns:p14="http://schemas.microsoft.com/office/powerpoint/2010/main" val="1679856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V. STUDII PUBLICATE 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6347892"/>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D.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de </a:t>
            </a:r>
            <a:r>
              <a:rPr lang="en-US" sz="1400" b="1" spc="22" dirty="0" err="1">
                <a:solidFill>
                  <a:srgbClr val="000000"/>
                </a:solidFill>
                <a:latin typeface="Inter"/>
              </a:rPr>
              <a:t>specialitate</a:t>
            </a:r>
            <a:r>
              <a:rPr lang="en-US" sz="1400" b="1" spc="22" dirty="0">
                <a:solidFill>
                  <a:srgbClr val="000000"/>
                </a:solidFill>
                <a:latin typeface="Inter"/>
              </a:rPr>
              <a:t>, </a:t>
            </a:r>
            <a:r>
              <a:rPr lang="en-US" sz="1400" b="1" spc="22" dirty="0" err="1">
                <a:solidFill>
                  <a:srgbClr val="000000"/>
                </a:solidFill>
                <a:latin typeface="Inter"/>
              </a:rPr>
              <a:t>neindexate</a:t>
            </a:r>
            <a:r>
              <a:rPr lang="en-US" sz="1400" b="1" spc="22" dirty="0">
                <a:solidFill>
                  <a:srgbClr val="000000"/>
                </a:solidFill>
                <a:latin typeface="Inter"/>
              </a:rPr>
              <a:t>, cu ISSN</a:t>
            </a:r>
            <a:endParaRPr lang="ro-RO" sz="1400" b="1" spc="22" dirty="0">
              <a:solidFill>
                <a:srgbClr val="000000"/>
              </a:solidFill>
              <a:latin typeface="Inter"/>
            </a:endParaRPr>
          </a:p>
          <a:p>
            <a:pPr algn="just">
              <a:lnSpc>
                <a:spcPts val="1544"/>
              </a:lnSpc>
            </a:pPr>
            <a:endParaRPr lang="ro-RO" sz="1103" spc="22" dirty="0">
              <a:solidFill>
                <a:srgbClr val="000000"/>
              </a:solidFill>
              <a:latin typeface="Inter"/>
            </a:endParaRPr>
          </a:p>
          <a:p>
            <a:pPr algn="just">
              <a:lnSpc>
                <a:spcPts val="1544"/>
              </a:lnSpc>
            </a:pPr>
            <a:endParaRPr lang="ro-RO" sz="1103" spc="22" dirty="0">
              <a:solidFill>
                <a:srgbClr val="000000"/>
              </a:solidFill>
              <a:latin typeface="Inter"/>
            </a:endParaRPr>
          </a:p>
          <a:p>
            <a:pPr marL="0" lvl="1" indent="271463" algn="just">
              <a:lnSpc>
                <a:spcPts val="1540"/>
              </a:lnSpc>
              <a:buFont typeface="+mj-lt"/>
              <a:buAutoNum type="arabicPeriod"/>
            </a:pPr>
            <a:r>
              <a:rPr lang="en-US" sz="1200" b="1" dirty="0">
                <a:latin typeface="Inter" panose="020B0604020202020204" charset="0"/>
                <a:ea typeface="Inter" panose="020B0604020202020204" charset="0"/>
              </a:rPr>
              <a:t>Florina-Maria </a:t>
            </a:r>
            <a:r>
              <a:rPr lang="en-US" sz="1200" b="1" dirty="0" err="1">
                <a:latin typeface="Inter" panose="020B0604020202020204" charset="0"/>
                <a:ea typeface="Inter" panose="020B0604020202020204" charset="0"/>
              </a:rPr>
              <a:t>Băcilă</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Conceptul</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cântare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nouă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poezia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Traian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Dorz</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Ardealul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literar</a:t>
            </a:r>
            <a:r>
              <a:rPr lang="en-US" sz="1200" dirty="0">
                <a:latin typeface="Inter" panose="020B0604020202020204" charset="0"/>
                <a:ea typeface="Inter" panose="020B0604020202020204" charset="0"/>
              </a:rPr>
              <a:t>”, XXVI (2021),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1-2 (88-89), p. 99-102 (ISSN 1453-5327).</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Pompiliu</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Crăciunescu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Surâsul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tăia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iarba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cea</a:t>
            </a:r>
            <a:r>
              <a:rPr lang="en-US" sz="1200" i="1" dirty="0">
                <a:latin typeface="Inter" panose="020B0604020202020204" charset="0"/>
                <a:ea typeface="Inter" panose="020B0604020202020204" charset="0"/>
              </a:rPr>
              <a:t> rea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arta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Chișinău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33-34 (3962-63), 2 sept. 2021, p. 4. ISSN 1857-3835.</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a:t>
            </a:r>
            <a:r>
              <a:rPr lang="en-US" sz="1200" i="1" dirty="0" err="1">
                <a:latin typeface="Inter" panose="020B0604020202020204" charset="0"/>
                <a:ea typeface="Inter" panose="020B0604020202020204" charset="0"/>
              </a:rPr>
              <a:t>Atemporal</a:t>
            </a:r>
            <a:r>
              <a:rPr lang="en-US" sz="1200" i="1" dirty="0">
                <a:latin typeface="Inter" panose="020B0604020202020204" charset="0"/>
                <a:ea typeface="Inter" panose="020B0604020202020204" charset="0"/>
              </a:rPr>
              <a:t>” – un roman spiritual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Armonii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culturale</a:t>
            </a:r>
            <a:r>
              <a:rPr lang="en-US" sz="1200" dirty="0">
                <a:latin typeface="Inter" panose="020B0604020202020204" charset="0"/>
                <a:ea typeface="Inter" panose="020B0604020202020204" charset="0"/>
              </a:rPr>
              <a:t>”, 27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Cultura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tradițională</a:t>
            </a:r>
            <a:r>
              <a:rPr lang="en-US" sz="1200" i="1" dirty="0">
                <a:latin typeface="Inter" panose="020B0604020202020204" charset="0"/>
                <a:ea typeface="Inter" panose="020B0604020202020204" charset="0"/>
              </a:rPr>
              <a:t> din </a:t>
            </a:r>
            <a:r>
              <a:rPr lang="en-US" sz="1200" i="1" dirty="0" err="1">
                <a:latin typeface="Inter" panose="020B0604020202020204" charset="0"/>
                <a:ea typeface="Inter" panose="020B0604020202020204" charset="0"/>
              </a:rPr>
              <a:t>Arcani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Gorj</a:t>
            </a:r>
            <a:r>
              <a:rPr lang="en-US" sz="1200" i="1"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Confluențe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literare</a:t>
            </a:r>
            <a:r>
              <a:rPr lang="en-US" sz="1200" dirty="0">
                <a:latin typeface="Inter" panose="020B0604020202020204" charset="0"/>
                <a:ea typeface="Inter" panose="020B0604020202020204" charset="0"/>
              </a:rPr>
              <a:t>”, 6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Dramele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feminității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proza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Mariei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Pongrácz</a:t>
            </a:r>
            <a:r>
              <a:rPr lang="en-US" sz="1200" dirty="0">
                <a:latin typeface="Inter" panose="020B0604020202020204" charset="0"/>
                <a:ea typeface="Inter" panose="020B0604020202020204" charset="0"/>
              </a:rPr>
              <a:t>, I,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16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p. 10; II,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23 </a:t>
            </a:r>
            <a:r>
              <a:rPr lang="en-US" sz="1200" dirty="0" err="1">
                <a:latin typeface="Inter" panose="020B0604020202020204" charset="0"/>
                <a:ea typeface="Inter" panose="020B0604020202020204" charset="0"/>
              </a:rPr>
              <a:t>iulie</a:t>
            </a:r>
            <a:r>
              <a:rPr lang="en-US" sz="1200" dirty="0">
                <a:latin typeface="Inter" panose="020B0604020202020204" charset="0"/>
                <a:ea typeface="Inter" panose="020B0604020202020204" charset="0"/>
              </a:rPr>
              <a:t> 2021, p. 10.</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Eugen </a:t>
            </a:r>
            <a:r>
              <a:rPr lang="en-US" sz="1200" i="1" dirty="0" err="1">
                <a:latin typeface="Inter" panose="020B0604020202020204" charset="0"/>
                <a:ea typeface="Inter" panose="020B0604020202020204" charset="0"/>
              </a:rPr>
              <a:t>Dorcescu</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Timișoara</a:t>
            </a:r>
            <a:r>
              <a:rPr lang="en-US" sz="1200" i="1"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5 </a:t>
            </a:r>
            <a:r>
              <a:rPr lang="en-US" sz="1200" dirty="0" err="1">
                <a:latin typeface="Inter" panose="020B0604020202020204" charset="0"/>
                <a:ea typeface="Inter" panose="020B0604020202020204" charset="0"/>
              </a:rPr>
              <a:t>noiembrie</a:t>
            </a:r>
            <a:r>
              <a:rPr lang="en-US" sz="1200" dirty="0">
                <a:latin typeface="Inter" panose="020B0604020202020204" charset="0"/>
                <a:ea typeface="Inter" panose="020B0604020202020204" charset="0"/>
              </a:rPr>
              <a:t> 2021, p. 7.</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Omagierea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Poetului</a:t>
            </a:r>
            <a:r>
              <a:rPr lang="en-US" sz="1200" i="1" dirty="0">
                <a:latin typeface="Inter" panose="020B0604020202020204" charset="0"/>
                <a:ea typeface="Inter" panose="020B0604020202020204" charset="0"/>
              </a:rPr>
              <a:t> Eugen </a:t>
            </a:r>
            <a:r>
              <a:rPr lang="en-US" sz="1200" i="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Luceafărul</a:t>
            </a:r>
            <a:r>
              <a:rPr lang="en-US" sz="1200" dirty="0">
                <a:latin typeface="Inter" panose="020B0604020202020204" charset="0"/>
                <a:ea typeface="Inter" panose="020B0604020202020204" charset="0"/>
              </a:rPr>
              <a:t>”, 4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2021.</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Poetizarea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unui</a:t>
            </a:r>
            <a:r>
              <a:rPr lang="en-US" sz="1200" i="1" dirty="0">
                <a:latin typeface="Inter" panose="020B0604020202020204" charset="0"/>
                <a:ea typeface="Inter" panose="020B0604020202020204" charset="0"/>
              </a:rPr>
              <a:t> text </a:t>
            </a:r>
            <a:r>
              <a:rPr lang="en-US" sz="1200" i="1" dirty="0" err="1">
                <a:latin typeface="Inter" panose="020B0604020202020204" charset="0"/>
                <a:ea typeface="Inter" panose="020B0604020202020204" charset="0"/>
              </a:rPr>
              <a:t>sapiențial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celebru</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Ecclesiastul</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stihuirea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Eugen </a:t>
            </a:r>
            <a:r>
              <a:rPr lang="en-US" sz="1200" i="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I,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13 august 2021, p. 7; II,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20 august 2021, p. 7.</a:t>
            </a:r>
          </a:p>
          <a:p>
            <a:pPr marL="0" lvl="1" indent="271463" algn="just">
              <a:lnSpc>
                <a:spcPts val="1540"/>
              </a:lnSpc>
              <a:buFont typeface="+mj-lt"/>
              <a:buAutoNum type="arabicPeriod"/>
            </a:pPr>
            <a:r>
              <a:rPr lang="en-US" sz="1200" b="1" dirty="0" err="1">
                <a:latin typeface="Inter" panose="020B0604020202020204" charset="0"/>
                <a:ea typeface="Inter" panose="020B0604020202020204" charset="0"/>
              </a:rPr>
              <a:t>Mirela-Ioana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Dorcescu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Proza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lui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Petru</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Vasile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Tomoiagă</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î</a:t>
            </a:r>
            <a:r>
              <a:rPr lang="en-US" sz="1200" dirty="0">
                <a:latin typeface="Inter" panose="020B0604020202020204" charset="0"/>
                <a:ea typeface="Inter" panose="020B0604020202020204" charset="0"/>
              </a:rPr>
              <a:t>n „</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8 </a:t>
            </a:r>
            <a:r>
              <a:rPr lang="en-US" sz="1200" dirty="0" err="1">
                <a:latin typeface="Inter" panose="020B0604020202020204" charset="0"/>
                <a:ea typeface="Inter" panose="020B0604020202020204" charset="0"/>
              </a:rPr>
              <a:t>ianuarie</a:t>
            </a:r>
            <a:r>
              <a:rPr lang="en-US" sz="1200" dirty="0">
                <a:latin typeface="Inter" panose="020B0604020202020204" charset="0"/>
                <a:ea typeface="Inter" panose="020B0604020202020204" charset="0"/>
              </a:rPr>
              <a:t>, 2021, p. 8-9.</a:t>
            </a:r>
          </a:p>
          <a:p>
            <a:pPr marL="0" lvl="1" indent="271463" algn="just">
              <a:lnSpc>
                <a:spcPts val="1540"/>
              </a:lnSpc>
              <a:buFont typeface="+mj-lt"/>
              <a:buAutoNum type="arabicPeriod"/>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b="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Eminescu</a:t>
            </a:r>
            <a:r>
              <a:rPr lang="en-US" sz="1200" i="1" dirty="0">
                <a:latin typeface="Inter" panose="020B0604020202020204" charset="0"/>
                <a:ea typeface="Inter" panose="020B0604020202020204" charset="0"/>
              </a:rPr>
              <a:t>, la o </a:t>
            </a:r>
            <a:r>
              <a:rPr lang="en-US" sz="1200" i="1" dirty="0" err="1">
                <a:latin typeface="Inter" panose="020B0604020202020204" charset="0"/>
                <a:ea typeface="Inter" panose="020B0604020202020204" charset="0"/>
              </a:rPr>
              <a:t>altă</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traducere</a:t>
            </a:r>
            <a:r>
              <a:rPr lang="en-US"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î</a:t>
            </a:r>
            <a:r>
              <a:rPr lang="en-US" sz="1200" dirty="0">
                <a:latin typeface="Inter" panose="020B0604020202020204" charset="0"/>
                <a:ea typeface="Inter" panose="020B0604020202020204" charset="0"/>
              </a:rPr>
              <a:t>n „</a:t>
            </a:r>
            <a:r>
              <a:rPr lang="en-US" sz="1200" dirty="0" err="1">
                <a:latin typeface="Inter" panose="020B0604020202020204" charset="0"/>
                <a:ea typeface="Inter" panose="020B0604020202020204" charset="0"/>
              </a:rPr>
              <a:t>Observator</a:t>
            </a:r>
            <a:r>
              <a:rPr lang="en-US" sz="1200" dirty="0">
                <a:latin typeface="Inter" panose="020B0604020202020204" charset="0"/>
                <a:ea typeface="Inter" panose="020B0604020202020204" charset="0"/>
              </a:rPr>
              <a:t> cultural”, 13.01.2021,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1045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Mihai </a:t>
            </a:r>
            <a:r>
              <a:rPr lang="en-US" sz="1200" dirty="0" err="1">
                <a:latin typeface="Inter" panose="020B0604020202020204" charset="0"/>
                <a:ea typeface="Inter" panose="020B0604020202020204" charset="0"/>
              </a:rPr>
              <a:t>Eminescu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Poeme</a:t>
            </a:r>
            <a:r>
              <a:rPr lang="en-US" sz="1200" i="1" dirty="0">
                <a:latin typeface="Inter" panose="020B0604020202020204" charset="0"/>
                <a:ea typeface="Inter" panose="020B0604020202020204" charset="0"/>
              </a:rPr>
              <a:t>/</a:t>
            </a:r>
            <a:r>
              <a:rPr lang="en-US" sz="1200" i="1" dirty="0" err="1">
                <a:latin typeface="Inter" panose="020B0604020202020204" charset="0"/>
                <a:ea typeface="Inter" panose="020B0604020202020204" charset="0"/>
              </a:rPr>
              <a:t>Poèmes</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traducere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cuvânt-înainte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notă</a:t>
            </a:r>
            <a:r>
              <a:rPr lang="en-US" sz="1200" dirty="0">
                <a:latin typeface="Inter" panose="020B0604020202020204" charset="0"/>
                <a:ea typeface="Inter" panose="020B0604020202020204" charset="0"/>
              </a:rPr>
              <a:t> de Liliana </a:t>
            </a:r>
            <a:r>
              <a:rPr lang="en-US" sz="1200" dirty="0" err="1">
                <a:latin typeface="Inter" panose="020B0604020202020204" charset="0"/>
                <a:ea typeface="Inter" panose="020B0604020202020204" charset="0"/>
              </a:rPr>
              <a:t>Foșalău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ediție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bilingvă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București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Muzeul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Literaturii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române</a:t>
            </a:r>
            <a:r>
              <a:rPr lang="en-US" sz="1200" dirty="0">
                <a:latin typeface="Inter" panose="020B0604020202020204" charset="0"/>
                <a:ea typeface="Inter" panose="020B0604020202020204" charset="0"/>
              </a:rPr>
              <a:t>, 2018.],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2"/>
              </a:rPr>
              <a:t>https://www.observatorcultural.ro/articol/eminescu-la-o-alta-traducere/</a:t>
            </a:r>
            <a:r>
              <a:rPr lang="en-US" sz="1200" dirty="0">
                <a:latin typeface="Inter" panose="020B0604020202020204" charset="0"/>
                <a:ea typeface="Inter" panose="020B0604020202020204" charset="0"/>
              </a:rPr>
              <a:t>. </a:t>
            </a:r>
          </a:p>
          <a:p>
            <a:pPr marL="0" lvl="1" indent="271463" algn="just">
              <a:lnSpc>
                <a:spcPts val="1540"/>
              </a:lnSpc>
              <a:buFont typeface="+mj-lt"/>
              <a:buAutoNum type="arabicPeriod"/>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b="1"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Maria-</a:t>
            </a:r>
            <a:r>
              <a:rPr lang="en-US" sz="1200" i="1" dirty="0" err="1">
                <a:latin typeface="Inter" panose="020B0604020202020204" charset="0"/>
                <a:ea typeface="Inter" panose="020B0604020202020204" charset="0"/>
              </a:rPr>
              <a:t>Tereza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Uța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Lecția</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poezie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Observator</a:t>
            </a:r>
            <a:r>
              <a:rPr lang="en-US" sz="1200" dirty="0">
                <a:latin typeface="Inter" panose="020B0604020202020204" charset="0"/>
                <a:ea typeface="Inter" panose="020B0604020202020204" charset="0"/>
              </a:rPr>
              <a:t> cultural”, 7.04.2021,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1057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Rodica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Drăghincescu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Copilul</a:t>
            </a:r>
            <a:r>
              <a:rPr lang="en-US" sz="1200" i="1" dirty="0">
                <a:latin typeface="Inter" panose="020B0604020202020204" charset="0"/>
                <a:ea typeface="Inter" panose="020B0604020202020204" charset="0"/>
              </a:rPr>
              <a:t> cu </a:t>
            </a:r>
            <a:r>
              <a:rPr lang="en-US" sz="1200" i="1" dirty="0" err="1">
                <a:latin typeface="Inter" panose="020B0604020202020204" charset="0"/>
                <a:ea typeface="Inter" panose="020B0604020202020204" charset="0"/>
              </a:rPr>
              <a:t>piele</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iarnă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București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Tracus</a:t>
            </a:r>
            <a:r>
              <a:rPr lang="en-US" sz="1200" dirty="0">
                <a:latin typeface="Inter" panose="020B0604020202020204" charset="0"/>
                <a:ea typeface="Inter" panose="020B0604020202020204" charset="0"/>
              </a:rPr>
              <a:t> Arte, 2020.],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3"/>
              </a:rPr>
              <a:t>https://www.observatorcultural.ro/articol/maria-tereza-uta-lectia-de-poezie/</a:t>
            </a:r>
            <a:r>
              <a:rPr lang="en-US" sz="1200" dirty="0">
                <a:latin typeface="Inter" panose="020B0604020202020204" charset="0"/>
                <a:ea typeface="Inter" panose="020B0604020202020204" charset="0"/>
              </a:rPr>
              <a:t>.</a:t>
            </a:r>
            <a:endParaRPr lang="ro-RO" sz="1200" dirty="0">
              <a:latin typeface="Inter" panose="020B0604020202020204" charset="0"/>
              <a:ea typeface="Inter" panose="020B0604020202020204" charset="0"/>
            </a:endParaRPr>
          </a:p>
          <a:p>
            <a:pPr marL="0" lvl="1" indent="271463" algn="just">
              <a:lnSpc>
                <a:spcPts val="1540"/>
              </a:lnSpc>
              <a:buFont typeface="+mj-lt"/>
              <a:buAutoNum type="arabicPeriod"/>
            </a:pPr>
            <a:r>
              <a:rPr lang="en-US" sz="1200" b="1" dirty="0">
                <a:latin typeface="Inter" panose="020B0604020202020204" charset="0"/>
                <a:ea typeface="Inter" panose="020B0604020202020204" charset="0"/>
              </a:rPr>
              <a:t>Simona </a:t>
            </a:r>
            <a:r>
              <a:rPr lang="en-US" sz="1200" b="1" dirty="0" err="1">
                <a:latin typeface="Inter" panose="020B0604020202020204" charset="0"/>
                <a:ea typeface="Inter" panose="020B0604020202020204" charset="0"/>
              </a:rPr>
              <a:t>Constantinovici</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Plastic &amp; </a:t>
            </a:r>
            <a:r>
              <a:rPr lang="en-US" sz="1200" i="1" dirty="0" err="1">
                <a:latin typeface="Inter" panose="020B0604020202020204" charset="0"/>
                <a:ea typeface="Inter" panose="020B0604020202020204" charset="0"/>
              </a:rPr>
              <a:t>durere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LaPunkt</a:t>
            </a:r>
            <a:r>
              <a:rPr lang="en-US" sz="1200" dirty="0">
                <a:latin typeface="Inter" panose="020B0604020202020204" charset="0"/>
                <a:ea typeface="Inter" panose="020B0604020202020204" charset="0"/>
              </a:rPr>
              <a:t>”, 30 </a:t>
            </a:r>
            <a:r>
              <a:rPr lang="en-US" sz="1200" dirty="0" err="1">
                <a:latin typeface="Inter" panose="020B0604020202020204" charset="0"/>
                <a:ea typeface="Inter" panose="020B0604020202020204" charset="0"/>
              </a:rPr>
              <a:t>decembrie</a:t>
            </a:r>
            <a:r>
              <a:rPr lang="en-US" sz="1200" dirty="0">
                <a:latin typeface="Inter" panose="020B0604020202020204" charset="0"/>
                <a:ea typeface="Inter" panose="020B0604020202020204" charset="0"/>
              </a:rPr>
              <a:t> 2021, ISSN 2457 – 1202,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https://www.lapunkt.ro/2021/12/plastic-durere/</a:t>
            </a:r>
            <a:r>
              <a:rPr lang="en-US" sz="1200" dirty="0">
                <a:latin typeface="Inter" panose="020B0604020202020204" charset="0"/>
                <a:ea typeface="Inter" panose="020B0604020202020204" charset="0"/>
              </a:rPr>
              <a:t>. </a:t>
            </a:r>
            <a:endParaRPr lang="en-US" sz="1200" spc="22"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39</a:t>
            </a:r>
            <a:endParaRPr lang="en-US" sz="1103" spc="22" dirty="0">
              <a:solidFill>
                <a:srgbClr val="164F84"/>
              </a:solidFill>
              <a:latin typeface="Inter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979199" cy="161597"/>
          </a:xfrm>
        </p:grpSpPr>
        <p:sp>
          <p:nvSpPr>
            <p:cNvPr id="5" name="Freeform 5"/>
            <p:cNvSpPr/>
            <p:nvPr/>
          </p:nvSpPr>
          <p:spPr>
            <a:xfrm>
              <a:off x="0" y="0"/>
              <a:ext cx="3979199" cy="161597"/>
            </a:xfrm>
            <a:custGeom>
              <a:avLst/>
              <a:gdLst/>
              <a:ahLst/>
              <a:cxnLst/>
              <a:rect l="l" t="t" r="r" b="b"/>
              <a:pathLst>
                <a:path w="3979199" h="161597">
                  <a:moveTo>
                    <a:pt x="0" y="0"/>
                  </a:moveTo>
                  <a:lnTo>
                    <a:pt x="3979199" y="0"/>
                  </a:lnTo>
                  <a:lnTo>
                    <a:pt x="3979199" y="161597"/>
                  </a:lnTo>
                  <a:lnTo>
                    <a:pt x="0" y="16159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5026442" y="7340806"/>
            <a:ext cx="1965766" cy="1310511"/>
          </a:xfrm>
          <a:prstGeom prst="rect">
            <a:avLst/>
          </a:prstGeom>
        </p:spPr>
      </p:pic>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567793" y="3104476"/>
            <a:ext cx="6424415" cy="4039567"/>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panose="020B0604020202020204" charset="0"/>
                <a:ea typeface="Inter" panose="020B0604020202020204" charset="0"/>
              </a:rPr>
              <a:t>a. </a:t>
            </a:r>
            <a:r>
              <a:rPr lang="en-US" sz="1400" b="1" spc="22" dirty="0" err="1">
                <a:solidFill>
                  <a:srgbClr val="000000"/>
                </a:solidFill>
                <a:latin typeface="Inter" panose="020B0604020202020204" charset="0"/>
                <a:ea typeface="Inter" panose="020B0604020202020204" charset="0"/>
              </a:rPr>
              <a:t>În</a:t>
            </a:r>
            <a:r>
              <a:rPr lang="en-US" sz="1400" b="1" spc="22" dirty="0">
                <a:solidFill>
                  <a:srgbClr val="000000"/>
                </a:solidFill>
                <a:latin typeface="Inter" panose="020B0604020202020204" charset="0"/>
                <a:ea typeface="Inter" panose="020B0604020202020204" charset="0"/>
              </a:rPr>
              <a:t> </a:t>
            </a:r>
            <a:r>
              <a:rPr lang="en-US" sz="1400" b="1" spc="22" dirty="0" err="1">
                <a:solidFill>
                  <a:srgbClr val="000000"/>
                </a:solidFill>
                <a:latin typeface="Inter" panose="020B0604020202020204" charset="0"/>
                <a:ea typeface="Inter" panose="020B0604020202020204" charset="0"/>
              </a:rPr>
              <a:t>străinătate</a:t>
            </a:r>
            <a:r>
              <a:rPr lang="en-US" sz="1400" b="1" spc="22" dirty="0">
                <a:solidFill>
                  <a:srgbClr val="000000"/>
                </a:solidFill>
                <a:latin typeface="Inter" panose="020B0604020202020204" charset="0"/>
                <a:ea typeface="Inter" panose="020B0604020202020204" charset="0"/>
              </a:rPr>
              <a:t>:</a:t>
            </a:r>
          </a:p>
          <a:p>
            <a:pPr algn="just">
              <a:lnSpc>
                <a:spcPts val="1544"/>
              </a:lnSpc>
            </a:pPr>
            <a:endParaRPr lang="en-US" sz="1200" spc="22" dirty="0">
              <a:solidFill>
                <a:srgbClr val="000000"/>
              </a:solidFill>
              <a:latin typeface="Inter" panose="020B0604020202020204" charset="0"/>
              <a:ea typeface="Inter" panose="020B0604020202020204" charset="0"/>
            </a:endParaRPr>
          </a:p>
          <a:p>
            <a:pPr algn="just">
              <a:lnSpc>
                <a:spcPts val="1544"/>
              </a:lnSpc>
            </a:pPr>
            <a:r>
              <a:rPr lang="en-US" sz="1200" spc="22" dirty="0">
                <a:solidFill>
                  <a:srgbClr val="000000"/>
                </a:solidFill>
                <a:latin typeface="Inter" panose="020B0604020202020204" charset="0"/>
                <a:ea typeface="Inter" panose="020B0604020202020204" charset="0"/>
              </a:rPr>
              <a:t>1. </a:t>
            </a:r>
            <a:r>
              <a:rPr lang="en-US" sz="1200" b="1" spc="22" dirty="0" err="1">
                <a:solidFill>
                  <a:srgbClr val="000000"/>
                </a:solidFill>
                <a:latin typeface="Inter" panose="020B0604020202020204" charset="0"/>
                <a:ea typeface="Inter" panose="020B0604020202020204" charset="0"/>
              </a:rPr>
              <a:t>Claudiu</a:t>
            </a:r>
            <a:r>
              <a:rPr lang="en-US" sz="1200" b="1" spc="22" dirty="0">
                <a:solidFill>
                  <a:srgbClr val="000000"/>
                </a:solidFill>
                <a:latin typeface="Inter" panose="020B0604020202020204" charset="0"/>
                <a:ea typeface="Inter" panose="020B0604020202020204" charset="0"/>
              </a:rPr>
              <a:t> T. </a:t>
            </a:r>
            <a:r>
              <a:rPr lang="en-US" sz="1200" b="1" spc="22" dirty="0" err="1">
                <a:solidFill>
                  <a:srgbClr val="000000"/>
                </a:solidFill>
                <a:latin typeface="Inter" panose="020B0604020202020204" charset="0"/>
                <a:ea typeface="Inter" panose="020B0604020202020204" charset="0"/>
              </a:rPr>
              <a:t>Arieșan</a:t>
            </a:r>
            <a:r>
              <a:rPr lang="en-US" sz="1200" spc="22" dirty="0">
                <a:solidFill>
                  <a:srgbClr val="000000"/>
                </a:solidFill>
                <a:latin typeface="Inter" panose="020B0604020202020204" charset="0"/>
                <a:ea typeface="Inter" panose="020B0604020202020204" charset="0"/>
              </a:rPr>
              <a:t>, </a:t>
            </a:r>
            <a:r>
              <a:rPr lang="en-US" sz="1200" i="1" spc="22" dirty="0">
                <a:solidFill>
                  <a:srgbClr val="000000"/>
                </a:solidFill>
                <a:latin typeface="Inter" panose="020B0604020202020204" charset="0"/>
                <a:ea typeface="Inter" panose="020B0604020202020204" charset="0"/>
              </a:rPr>
              <a:t>Transformation and Continuity of Deportment in States of Crisis. The De </a:t>
            </a:r>
            <a:r>
              <a:rPr lang="en-US" sz="1200" i="1" spc="22" dirty="0" err="1">
                <a:solidFill>
                  <a:srgbClr val="000000"/>
                </a:solidFill>
                <a:latin typeface="Inter" panose="020B0604020202020204" charset="0"/>
                <a:ea typeface="Inter" panose="020B0604020202020204" charset="0"/>
              </a:rPr>
              <a:t>mortibus</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Persecutorum</a:t>
            </a:r>
            <a:r>
              <a:rPr lang="en-US" sz="1200" i="1" spc="22" dirty="0">
                <a:solidFill>
                  <a:srgbClr val="000000"/>
                </a:solidFill>
                <a:latin typeface="Inter" panose="020B0604020202020204" charset="0"/>
                <a:ea typeface="Inter" panose="020B0604020202020204" charset="0"/>
              </a:rPr>
              <a:t> of </a:t>
            </a:r>
            <a:r>
              <a:rPr lang="en-US" sz="1200" i="1" spc="22" dirty="0" err="1">
                <a:solidFill>
                  <a:srgbClr val="000000"/>
                </a:solidFill>
                <a:latin typeface="Inter" panose="020B0604020202020204" charset="0"/>
                <a:ea typeface="Inter" panose="020B0604020202020204" charset="0"/>
              </a:rPr>
              <a:t>Lactantius</a:t>
            </a:r>
            <a:r>
              <a:rPr lang="en-US" sz="1200" i="1" spc="22" dirty="0">
                <a:solidFill>
                  <a:srgbClr val="000000"/>
                </a:solidFill>
                <a:latin typeface="Inter" panose="020B0604020202020204" charset="0"/>
                <a:ea typeface="Inter" panose="020B0604020202020204" charset="0"/>
              </a:rPr>
              <a:t> as a Model for Modern Hermeneutics</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comunicare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susținută</a:t>
            </a:r>
            <a:r>
              <a:rPr lang="en-US" sz="1200" spc="22" dirty="0">
                <a:solidFill>
                  <a:srgbClr val="000000"/>
                </a:solidFill>
                <a:latin typeface="Inter" panose="020B0604020202020204" charset="0"/>
                <a:ea typeface="Inter" panose="020B0604020202020204" charset="0"/>
              </a:rPr>
              <a:t> la </a:t>
            </a:r>
            <a:r>
              <a:rPr lang="en-US" sz="1200" spc="22" dirty="0" err="1">
                <a:solidFill>
                  <a:srgbClr val="000000"/>
                </a:solidFill>
                <a:latin typeface="Inter" panose="020B0604020202020204" charset="0"/>
                <a:ea typeface="Inter" panose="020B0604020202020204" charset="0"/>
              </a:rPr>
              <a:t>Congresul</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Internațional</a:t>
            </a:r>
            <a:r>
              <a:rPr lang="en-US" sz="1200" spc="22" dirty="0">
                <a:solidFill>
                  <a:srgbClr val="000000"/>
                </a:solidFill>
                <a:latin typeface="Inter" panose="020B0604020202020204" charset="0"/>
                <a:ea typeface="Inter" panose="020B0604020202020204" charset="0"/>
              </a:rPr>
              <a:t> ”Creation. Transformation, Theology” al ESCT </a:t>
            </a:r>
            <a:r>
              <a:rPr lang="en-US" sz="1200" spc="22" dirty="0" err="1">
                <a:solidFill>
                  <a:srgbClr val="000000"/>
                </a:solidFill>
                <a:latin typeface="Inter" panose="020B0604020202020204" charset="0"/>
                <a:ea typeface="Inter" panose="020B0604020202020204" charset="0"/>
              </a:rPr>
              <a:t>și</a:t>
            </a:r>
            <a:r>
              <a:rPr lang="en-US" sz="1200" spc="22" dirty="0">
                <a:solidFill>
                  <a:srgbClr val="000000"/>
                </a:solidFill>
                <a:latin typeface="Inter" panose="020B0604020202020204" charset="0"/>
                <a:ea typeface="Inter" panose="020B0604020202020204" charset="0"/>
              </a:rPr>
              <a:t> al </a:t>
            </a:r>
            <a:r>
              <a:rPr lang="en-US" sz="1200" spc="22" dirty="0" err="1">
                <a:solidFill>
                  <a:srgbClr val="000000"/>
                </a:solidFill>
                <a:latin typeface="Inter" panose="020B0604020202020204" charset="0"/>
                <a:ea typeface="Inter" panose="020B0604020202020204" charset="0"/>
              </a:rPr>
              <a:t>Universității</a:t>
            </a:r>
            <a:r>
              <a:rPr lang="en-US" sz="1200" spc="22" dirty="0">
                <a:solidFill>
                  <a:srgbClr val="000000"/>
                </a:solidFill>
                <a:latin typeface="Inter" panose="020B0604020202020204" charset="0"/>
                <a:ea typeface="Inter" panose="020B0604020202020204" charset="0"/>
              </a:rPr>
              <a:t> din </a:t>
            </a:r>
            <a:r>
              <a:rPr lang="en-US" sz="1200" spc="22" dirty="0" err="1">
                <a:solidFill>
                  <a:srgbClr val="000000"/>
                </a:solidFill>
                <a:latin typeface="Inter" panose="020B0604020202020204" charset="0"/>
                <a:ea typeface="Inter" panose="020B0604020202020204" charset="0"/>
              </a:rPr>
              <a:t>Osnabrück</a:t>
            </a:r>
            <a:r>
              <a:rPr lang="en-US" sz="1200" spc="22" dirty="0">
                <a:solidFill>
                  <a:srgbClr val="000000"/>
                </a:solidFill>
                <a:latin typeface="Inter" panose="020B0604020202020204" charset="0"/>
                <a:ea typeface="Inter" panose="020B0604020202020204" charset="0"/>
              </a:rPr>
              <a:t>, Germania, 25-28 august 2021.</a:t>
            </a:r>
          </a:p>
          <a:p>
            <a:pPr algn="just">
              <a:lnSpc>
                <a:spcPts val="1544"/>
              </a:lnSpc>
            </a:pPr>
            <a:r>
              <a:rPr lang="en-US" sz="1200" spc="22" dirty="0">
                <a:solidFill>
                  <a:srgbClr val="000000"/>
                </a:solidFill>
                <a:latin typeface="Inter" panose="020B0604020202020204" charset="0"/>
                <a:ea typeface="Inter" panose="020B0604020202020204" charset="0"/>
              </a:rPr>
              <a:t>2. </a:t>
            </a:r>
            <a:r>
              <a:rPr lang="en-US" sz="1200" b="1" spc="22" dirty="0" err="1">
                <a:solidFill>
                  <a:srgbClr val="000000"/>
                </a:solidFill>
                <a:latin typeface="Inter" panose="020B0604020202020204" charset="0"/>
                <a:ea typeface="Inter" panose="020B0604020202020204" charset="0"/>
              </a:rPr>
              <a:t>Pompiliu</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Crăciunescu</a:t>
            </a:r>
            <a:r>
              <a:rPr lang="en-US" sz="1200"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Eminescu</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și</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problema</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culturii</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comunicare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susținută</a:t>
            </a:r>
            <a:r>
              <a:rPr lang="en-US" sz="1200" spc="22" dirty="0">
                <a:solidFill>
                  <a:srgbClr val="000000"/>
                </a:solidFill>
                <a:latin typeface="Inter" panose="020B0604020202020204" charset="0"/>
                <a:ea typeface="Inter" panose="020B0604020202020204" charset="0"/>
              </a:rPr>
              <a:t> la </a:t>
            </a:r>
            <a:r>
              <a:rPr lang="en-US" sz="1200" spc="22" dirty="0" err="1">
                <a:solidFill>
                  <a:srgbClr val="000000"/>
                </a:solidFill>
                <a:latin typeface="Inter" panose="020B0604020202020204" charset="0"/>
                <a:ea typeface="Inter" panose="020B0604020202020204" charset="0"/>
              </a:rPr>
              <a:t>Congresul</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Mondial</a:t>
            </a:r>
            <a:r>
              <a:rPr lang="en-US" sz="1200" spc="22" dirty="0">
                <a:solidFill>
                  <a:srgbClr val="000000"/>
                </a:solidFill>
                <a:latin typeface="Inter" panose="020B0604020202020204" charset="0"/>
                <a:ea typeface="Inter" panose="020B0604020202020204" charset="0"/>
              </a:rPr>
              <a:t> al </a:t>
            </a:r>
            <a:r>
              <a:rPr lang="en-US" sz="1200" spc="22" dirty="0" err="1">
                <a:solidFill>
                  <a:srgbClr val="000000"/>
                </a:solidFill>
                <a:latin typeface="Inter" panose="020B0604020202020204" charset="0"/>
                <a:ea typeface="Inter" panose="020B0604020202020204" charset="0"/>
              </a:rPr>
              <a:t>Eminescologilor</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ediția</a:t>
            </a:r>
            <a:r>
              <a:rPr lang="en-US" sz="1200" spc="22" dirty="0">
                <a:solidFill>
                  <a:srgbClr val="000000"/>
                </a:solidFill>
                <a:latin typeface="Inter" panose="020B0604020202020204" charset="0"/>
                <a:ea typeface="Inter" panose="020B0604020202020204" charset="0"/>
              </a:rPr>
              <a:t> a X-a (</a:t>
            </a:r>
            <a:r>
              <a:rPr lang="en-US" sz="1200" spc="22" dirty="0" err="1">
                <a:solidFill>
                  <a:srgbClr val="000000"/>
                </a:solidFill>
                <a:latin typeface="Inter" panose="020B0604020202020204" charset="0"/>
                <a:ea typeface="Inter" panose="020B0604020202020204" charset="0"/>
              </a:rPr>
              <a:t>organizator</a:t>
            </a:r>
            <a:r>
              <a:rPr lang="en-US" sz="1200" spc="22" dirty="0">
                <a:solidFill>
                  <a:srgbClr val="000000"/>
                </a:solidFill>
                <a:latin typeface="Inter" panose="020B0604020202020204" charset="0"/>
                <a:ea typeface="Inter" panose="020B0604020202020204" charset="0"/>
              </a:rPr>
              <a:t>: ICR </a:t>
            </a:r>
            <a:r>
              <a:rPr lang="en-US" sz="1200" spc="22" dirty="0" err="1">
                <a:solidFill>
                  <a:srgbClr val="000000"/>
                </a:solidFill>
                <a:latin typeface="Inter" panose="020B0604020202020204" charset="0"/>
                <a:ea typeface="Inter" panose="020B0604020202020204" charset="0"/>
              </a:rPr>
              <a:t>și</a:t>
            </a:r>
            <a:r>
              <a:rPr lang="en-US" sz="1200" spc="22" dirty="0">
                <a:solidFill>
                  <a:srgbClr val="000000"/>
                </a:solidFill>
                <a:latin typeface="Inter" panose="020B0604020202020204" charset="0"/>
                <a:ea typeface="Inter" panose="020B0604020202020204" charset="0"/>
              </a:rPr>
              <a:t> Academia de </a:t>
            </a:r>
            <a:r>
              <a:rPr lang="en-US" sz="1200" spc="22" dirty="0" err="1">
                <a:solidFill>
                  <a:srgbClr val="000000"/>
                </a:solidFill>
                <a:latin typeface="Inter" panose="020B0604020202020204" charset="0"/>
                <a:ea typeface="Inter" panose="020B0604020202020204" charset="0"/>
              </a:rPr>
              <a:t>Științe</a:t>
            </a:r>
            <a:r>
              <a:rPr lang="en-US" sz="1200" spc="22" dirty="0">
                <a:solidFill>
                  <a:srgbClr val="000000"/>
                </a:solidFill>
                <a:latin typeface="Inter" panose="020B0604020202020204" charset="0"/>
                <a:ea typeface="Inter" panose="020B0604020202020204" charset="0"/>
              </a:rPr>
              <a:t> a </a:t>
            </a:r>
            <a:r>
              <a:rPr lang="en-US" sz="1200" spc="22" dirty="0" err="1">
                <a:solidFill>
                  <a:srgbClr val="000000"/>
                </a:solidFill>
                <a:latin typeface="Inter" panose="020B0604020202020204" charset="0"/>
                <a:ea typeface="Inter" panose="020B0604020202020204" charset="0"/>
              </a:rPr>
              <a:t>Moldovei</a:t>
            </a:r>
            <a:r>
              <a:rPr lang="en-US" sz="1200"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Eminescu</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și</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lumea</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valorilor</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Centrul</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Internațional</a:t>
            </a:r>
            <a:r>
              <a:rPr lang="en-US" sz="1200" spc="22" dirty="0">
                <a:solidFill>
                  <a:srgbClr val="000000"/>
                </a:solidFill>
                <a:latin typeface="Inter" panose="020B0604020202020204" charset="0"/>
                <a:ea typeface="Inter" panose="020B0604020202020204" charset="0"/>
              </a:rPr>
              <a:t> Academic „Mihai </a:t>
            </a:r>
            <a:r>
              <a:rPr lang="en-US" sz="1200" spc="22" dirty="0" err="1">
                <a:solidFill>
                  <a:srgbClr val="000000"/>
                </a:solidFill>
                <a:latin typeface="Inter" panose="020B0604020202020204" charset="0"/>
                <a:ea typeface="Inter" panose="020B0604020202020204" charset="0"/>
              </a:rPr>
              <a:t>Eminescu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Chișinău</a:t>
            </a:r>
            <a:r>
              <a:rPr lang="en-US" sz="1200" spc="22" dirty="0">
                <a:solidFill>
                  <a:srgbClr val="000000"/>
                </a:solidFill>
                <a:latin typeface="Inter" panose="020B0604020202020204" charset="0"/>
                <a:ea typeface="Inter" panose="020B0604020202020204" charset="0"/>
              </a:rPr>
              <a:t>, 1 </a:t>
            </a:r>
            <a:r>
              <a:rPr lang="en-US" sz="1200" spc="22" dirty="0" err="1">
                <a:solidFill>
                  <a:srgbClr val="000000"/>
                </a:solidFill>
                <a:latin typeface="Inter" panose="020B0604020202020204" charset="0"/>
                <a:ea typeface="Inter" panose="020B0604020202020204" charset="0"/>
              </a:rPr>
              <a:t>septembrie</a:t>
            </a:r>
            <a:r>
              <a:rPr lang="en-US" sz="1200" spc="22" dirty="0">
                <a:solidFill>
                  <a:srgbClr val="000000"/>
                </a:solidFill>
                <a:latin typeface="Inter" panose="020B0604020202020204" charset="0"/>
                <a:ea typeface="Inter" panose="020B0604020202020204" charset="0"/>
              </a:rPr>
              <a:t> 2021.</a:t>
            </a:r>
          </a:p>
          <a:p>
            <a:pPr algn="just">
              <a:lnSpc>
                <a:spcPts val="1544"/>
              </a:lnSpc>
            </a:pPr>
            <a:r>
              <a:rPr lang="en-US" sz="1200" spc="22" dirty="0">
                <a:solidFill>
                  <a:srgbClr val="000000"/>
                </a:solidFill>
                <a:latin typeface="Inter" panose="020B0604020202020204" charset="0"/>
                <a:ea typeface="Inter" panose="020B0604020202020204" charset="0"/>
              </a:rPr>
              <a:t>3. </a:t>
            </a:r>
            <a:r>
              <a:rPr lang="en-US" sz="1200" b="1" spc="22" dirty="0" err="1">
                <a:solidFill>
                  <a:srgbClr val="000000"/>
                </a:solidFill>
                <a:latin typeface="Inter" panose="020B0604020202020204" charset="0"/>
                <a:ea typeface="Inter" panose="020B0604020202020204" charset="0"/>
              </a:rPr>
              <a:t>Pompiliu</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Crăciunescu</a:t>
            </a:r>
            <a:r>
              <a:rPr lang="en-US" sz="1200"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Ecuația</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poetică</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sau</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despre</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imanența</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inefabilului</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Valeriu</a:t>
            </a:r>
            <a:r>
              <a:rPr lang="en-US" sz="1200" i="1"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Matei</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comunicare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susținută</a:t>
            </a:r>
            <a:r>
              <a:rPr lang="en-US" sz="1200" spc="22" dirty="0">
                <a:solidFill>
                  <a:srgbClr val="000000"/>
                </a:solidFill>
                <a:latin typeface="Inter" panose="020B0604020202020204" charset="0"/>
                <a:ea typeface="Inter" panose="020B0604020202020204" charset="0"/>
              </a:rPr>
              <a:t> la </a:t>
            </a:r>
            <a:r>
              <a:rPr lang="en-US" sz="1200" spc="22" dirty="0" err="1">
                <a:solidFill>
                  <a:srgbClr val="000000"/>
                </a:solidFill>
                <a:latin typeface="Inter" panose="020B0604020202020204" charset="0"/>
                <a:ea typeface="Inter" panose="020B0604020202020204" charset="0"/>
              </a:rPr>
              <a:t>Colocviul</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Internațional</a:t>
            </a:r>
            <a:r>
              <a:rPr lang="en-US" sz="1200" spc="22" dirty="0">
                <a:solidFill>
                  <a:srgbClr val="000000"/>
                </a:solidFill>
                <a:latin typeface="Inter" panose="020B0604020202020204" charset="0"/>
                <a:ea typeface="Inter" panose="020B0604020202020204" charset="0"/>
              </a:rPr>
              <a:t> de </a:t>
            </a:r>
            <a:r>
              <a:rPr lang="en-US" sz="1200" spc="22" dirty="0" err="1">
                <a:solidFill>
                  <a:srgbClr val="000000"/>
                </a:solidFill>
                <a:latin typeface="Inter" panose="020B0604020202020204" charset="0"/>
                <a:ea typeface="Inter" panose="020B0604020202020204" charset="0"/>
              </a:rPr>
              <a:t>Științe</a:t>
            </a:r>
            <a:r>
              <a:rPr lang="en-US" sz="1200" spc="22" dirty="0">
                <a:solidFill>
                  <a:srgbClr val="000000"/>
                </a:solidFill>
                <a:latin typeface="Inter" panose="020B0604020202020204" charset="0"/>
                <a:ea typeface="Inter" panose="020B0604020202020204" charset="0"/>
              </a:rPr>
              <a:t> ale </a:t>
            </a:r>
            <a:r>
              <a:rPr lang="en-US" sz="1200" spc="22" dirty="0" err="1">
                <a:solidFill>
                  <a:srgbClr val="000000"/>
                </a:solidFill>
                <a:latin typeface="Inter" panose="020B0604020202020204" charset="0"/>
                <a:ea typeface="Inter" panose="020B0604020202020204" charset="0"/>
              </a:rPr>
              <a:t>Limbajului</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Eugeniu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Coșeriu</a:t>
            </a:r>
            <a:r>
              <a:rPr lang="en-US" sz="1200" spc="22" dirty="0">
                <a:solidFill>
                  <a:srgbClr val="000000"/>
                </a:solidFill>
                <a:latin typeface="Inter" panose="020B0604020202020204" charset="0"/>
                <a:ea typeface="Inter" panose="020B0604020202020204" charset="0"/>
              </a:rPr>
              <a:t>” (CISL), </a:t>
            </a:r>
            <a:r>
              <a:rPr lang="en-US" sz="1200" spc="22" dirty="0" err="1">
                <a:solidFill>
                  <a:srgbClr val="000000"/>
                </a:solidFill>
                <a:latin typeface="Inter" panose="020B0604020202020204" charset="0"/>
                <a:ea typeface="Inter" panose="020B0604020202020204" charset="0"/>
              </a:rPr>
              <a:t>ediția</a:t>
            </a:r>
            <a:r>
              <a:rPr lang="en-US" sz="1200" spc="22" dirty="0">
                <a:solidFill>
                  <a:srgbClr val="000000"/>
                </a:solidFill>
                <a:latin typeface="Inter" panose="020B0604020202020204" charset="0"/>
                <a:ea typeface="Inter" panose="020B0604020202020204" charset="0"/>
              </a:rPr>
              <a:t> a XVI-a. </a:t>
            </a:r>
            <a:r>
              <a:rPr lang="en-US" sz="1200" spc="22" dirty="0" err="1">
                <a:solidFill>
                  <a:srgbClr val="000000"/>
                </a:solidFill>
                <a:latin typeface="Inter" panose="020B0604020202020204" charset="0"/>
                <a:ea typeface="Inter" panose="020B0604020202020204" charset="0"/>
              </a:rPr>
              <a:t>Eugeniu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Coșeriu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Centenar</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Universitatea</a:t>
            </a:r>
            <a:r>
              <a:rPr lang="en-US" sz="1200" spc="22" dirty="0">
                <a:solidFill>
                  <a:srgbClr val="000000"/>
                </a:solidFill>
                <a:latin typeface="Inter" panose="020B0604020202020204" charset="0"/>
                <a:ea typeface="Inter" panose="020B0604020202020204" charset="0"/>
              </a:rPr>
              <a:t> de Stat din Moldova, </a:t>
            </a:r>
            <a:r>
              <a:rPr lang="en-US" sz="1200" spc="22" dirty="0" err="1">
                <a:solidFill>
                  <a:srgbClr val="000000"/>
                </a:solidFill>
                <a:latin typeface="Inter" panose="020B0604020202020204" charset="0"/>
                <a:ea typeface="Inter" panose="020B0604020202020204" charset="0"/>
              </a:rPr>
              <a:t>Chișinău</a:t>
            </a:r>
            <a:r>
              <a:rPr lang="en-US" sz="1200" spc="22" dirty="0">
                <a:solidFill>
                  <a:srgbClr val="000000"/>
                </a:solidFill>
                <a:latin typeface="Inter" panose="020B0604020202020204" charset="0"/>
                <a:ea typeface="Inter" panose="020B0604020202020204" charset="0"/>
              </a:rPr>
              <a:t>, 24-25 </a:t>
            </a:r>
            <a:r>
              <a:rPr lang="en-US" sz="1200" spc="22" dirty="0" err="1">
                <a:solidFill>
                  <a:srgbClr val="000000"/>
                </a:solidFill>
                <a:latin typeface="Inter" panose="020B0604020202020204" charset="0"/>
                <a:ea typeface="Inter" panose="020B0604020202020204" charset="0"/>
              </a:rPr>
              <a:t>septembrie</a:t>
            </a:r>
            <a:r>
              <a:rPr lang="en-US" sz="1200" spc="22" dirty="0">
                <a:solidFill>
                  <a:srgbClr val="000000"/>
                </a:solidFill>
                <a:latin typeface="Inter" panose="020B0604020202020204" charset="0"/>
                <a:ea typeface="Inter" panose="020B0604020202020204" charset="0"/>
              </a:rPr>
              <a:t> 2021. </a:t>
            </a:r>
          </a:p>
          <a:p>
            <a:pPr algn="just">
              <a:lnSpc>
                <a:spcPts val="1544"/>
              </a:lnSpc>
            </a:pPr>
            <a:r>
              <a:rPr lang="en-US" sz="1200" spc="22" dirty="0">
                <a:solidFill>
                  <a:srgbClr val="000000"/>
                </a:solidFill>
                <a:latin typeface="Inter" panose="020B0604020202020204" charset="0"/>
                <a:ea typeface="Inter" panose="020B0604020202020204" charset="0"/>
              </a:rPr>
              <a:t>4. </a:t>
            </a:r>
            <a:r>
              <a:rPr lang="en-US" sz="1200" b="1" spc="22" dirty="0" err="1">
                <a:solidFill>
                  <a:srgbClr val="000000"/>
                </a:solidFill>
                <a:latin typeface="Inter" panose="020B0604020202020204" charset="0"/>
                <a:ea typeface="Inter" panose="020B0604020202020204" charset="0"/>
              </a:rPr>
              <a:t>Pompiliu</a:t>
            </a:r>
            <a:r>
              <a:rPr lang="en-US" sz="1200" b="1" spc="22" dirty="0">
                <a:solidFill>
                  <a:srgbClr val="000000"/>
                </a:solidFill>
                <a:latin typeface="Inter" panose="020B0604020202020204" charset="0"/>
                <a:ea typeface="Inter" panose="020B0604020202020204" charset="0"/>
              </a:rPr>
              <a:t> </a:t>
            </a:r>
            <a:r>
              <a:rPr lang="en-US" sz="1200" b="1" spc="22" dirty="0" err="1">
                <a:solidFill>
                  <a:srgbClr val="000000"/>
                </a:solidFill>
                <a:latin typeface="Inter" panose="020B0604020202020204" charset="0"/>
                <a:ea typeface="Inter" panose="020B0604020202020204" charset="0"/>
              </a:rPr>
              <a:t>Crăciunescu</a:t>
            </a:r>
            <a:r>
              <a:rPr lang="en-US" sz="1200" spc="22" dirty="0">
                <a:solidFill>
                  <a:srgbClr val="000000"/>
                </a:solidFill>
                <a:latin typeface="Inter" panose="020B0604020202020204" charset="0"/>
                <a:ea typeface="Inter" panose="020B0604020202020204" charset="0"/>
              </a:rPr>
              <a:t>, </a:t>
            </a:r>
            <a:r>
              <a:rPr lang="en-US" sz="1200" i="1" spc="22" dirty="0" err="1">
                <a:solidFill>
                  <a:srgbClr val="000000"/>
                </a:solidFill>
                <a:latin typeface="Inter" panose="020B0604020202020204" charset="0"/>
                <a:ea typeface="Inter" panose="020B0604020202020204" charset="0"/>
              </a:rPr>
              <a:t>Spațiul</a:t>
            </a:r>
            <a:r>
              <a:rPr lang="en-US" sz="1200" i="1" spc="22" dirty="0">
                <a:solidFill>
                  <a:srgbClr val="000000"/>
                </a:solidFill>
                <a:latin typeface="Inter" panose="020B0604020202020204" charset="0"/>
                <a:ea typeface="Inter" panose="020B0604020202020204" charset="0"/>
              </a:rPr>
              <a:t> de </a:t>
            </a:r>
            <a:r>
              <a:rPr lang="en-US" sz="1200" i="1" spc="22" dirty="0" err="1">
                <a:solidFill>
                  <a:srgbClr val="000000"/>
                </a:solidFill>
                <a:latin typeface="Inter" panose="020B0604020202020204" charset="0"/>
                <a:ea typeface="Inter" panose="020B0604020202020204" charset="0"/>
              </a:rPr>
              <a:t>joc</a:t>
            </a:r>
            <a:r>
              <a:rPr lang="en-US" sz="1200" i="1" spc="22" dirty="0">
                <a:solidFill>
                  <a:srgbClr val="000000"/>
                </a:solidFill>
                <a:latin typeface="Inter" panose="020B0604020202020204" charset="0"/>
                <a:ea typeface="Inter" panose="020B0604020202020204" charset="0"/>
              </a:rPr>
              <a:t> al </a:t>
            </a:r>
            <a:r>
              <a:rPr lang="en-US" sz="1200" i="1" spc="22" dirty="0" err="1">
                <a:solidFill>
                  <a:srgbClr val="000000"/>
                </a:solidFill>
                <a:latin typeface="Inter" panose="020B0604020202020204" charset="0"/>
                <a:ea typeface="Inter" panose="020B0604020202020204" charset="0"/>
              </a:rPr>
              <a:t>tradiției</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comunicare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susținută</a:t>
            </a:r>
            <a:r>
              <a:rPr lang="en-US" sz="1200" spc="22" dirty="0">
                <a:solidFill>
                  <a:srgbClr val="000000"/>
                </a:solidFill>
                <a:latin typeface="Inter" panose="020B0604020202020204" charset="0"/>
                <a:ea typeface="Inter" panose="020B0604020202020204" charset="0"/>
              </a:rPr>
              <a:t> la </a:t>
            </a:r>
            <a:r>
              <a:rPr lang="en-US" sz="1200" spc="22" dirty="0" err="1">
                <a:solidFill>
                  <a:srgbClr val="000000"/>
                </a:solidFill>
                <a:latin typeface="Inter" panose="020B0604020202020204" charset="0"/>
                <a:ea typeface="Inter" panose="020B0604020202020204" charset="0"/>
              </a:rPr>
              <a:t>Simpozionul</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ştiinţific</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Posteritatea</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critică</a:t>
            </a:r>
            <a:r>
              <a:rPr lang="en-US" sz="1200" spc="22" dirty="0">
                <a:solidFill>
                  <a:srgbClr val="000000"/>
                </a:solidFill>
                <a:latin typeface="Inter" panose="020B0604020202020204" charset="0"/>
                <a:ea typeface="Inter" panose="020B0604020202020204" charset="0"/>
              </a:rPr>
              <a:t> a </a:t>
            </a:r>
            <a:r>
              <a:rPr lang="en-US" sz="1200" spc="22" dirty="0" err="1">
                <a:solidFill>
                  <a:srgbClr val="000000"/>
                </a:solidFill>
                <a:latin typeface="Inter" panose="020B0604020202020204" charset="0"/>
                <a:ea typeface="Inter" panose="020B0604020202020204" charset="0"/>
              </a:rPr>
              <a:t>lui</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Grigore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Vieru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Institutul</a:t>
            </a:r>
            <a:r>
              <a:rPr lang="en-US" sz="1200" spc="22" dirty="0">
                <a:solidFill>
                  <a:srgbClr val="000000"/>
                </a:solidFill>
                <a:latin typeface="Inter" panose="020B0604020202020204" charset="0"/>
                <a:ea typeface="Inter" panose="020B0604020202020204" charset="0"/>
              </a:rPr>
              <a:t> de </a:t>
            </a:r>
            <a:r>
              <a:rPr lang="en-US" sz="1200" spc="22" dirty="0" err="1">
                <a:solidFill>
                  <a:srgbClr val="000000"/>
                </a:solidFill>
                <a:latin typeface="Inter" panose="020B0604020202020204" charset="0"/>
                <a:ea typeface="Inter" panose="020B0604020202020204" charset="0"/>
              </a:rPr>
              <a:t>Filologie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Română</a:t>
            </a:r>
            <a:r>
              <a:rPr lang="en-US" sz="1200" spc="22" dirty="0">
                <a:solidFill>
                  <a:srgbClr val="000000"/>
                </a:solidFill>
                <a:latin typeface="Inter" panose="020B0604020202020204" charset="0"/>
                <a:ea typeface="Inter" panose="020B0604020202020204" charset="0"/>
              </a:rPr>
              <a:t> „Bogdan </a:t>
            </a:r>
            <a:r>
              <a:rPr lang="en-US" sz="1200" spc="22" dirty="0" err="1">
                <a:solidFill>
                  <a:srgbClr val="000000"/>
                </a:solidFill>
                <a:latin typeface="Inter" panose="020B0604020202020204" charset="0"/>
                <a:ea typeface="Inter" panose="020B0604020202020204" charset="0"/>
              </a:rPr>
              <a:t>Petriceicu-Hasdeu</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Chișinău</a:t>
            </a:r>
            <a:r>
              <a:rPr lang="en-US" sz="1200" spc="22" dirty="0">
                <a:solidFill>
                  <a:srgbClr val="000000"/>
                </a:solidFill>
                <a:latin typeface="Inter" panose="020B0604020202020204" charset="0"/>
                <a:ea typeface="Inter" panose="020B0604020202020204" charset="0"/>
              </a:rPr>
              <a:t>, 24 </a:t>
            </a:r>
            <a:r>
              <a:rPr lang="en-US" sz="1200" spc="22" dirty="0" err="1">
                <a:solidFill>
                  <a:srgbClr val="000000"/>
                </a:solidFill>
                <a:latin typeface="Inter" panose="020B0604020202020204" charset="0"/>
                <a:ea typeface="Inter" panose="020B0604020202020204" charset="0"/>
              </a:rPr>
              <a:t>septembrie</a:t>
            </a:r>
            <a:r>
              <a:rPr lang="en-US" sz="1200" spc="22" dirty="0">
                <a:solidFill>
                  <a:srgbClr val="000000"/>
                </a:solidFill>
                <a:latin typeface="Inter" panose="020B0604020202020204" charset="0"/>
                <a:ea typeface="Inter" panose="020B0604020202020204" charset="0"/>
              </a:rPr>
              <a:t> 2021.</a:t>
            </a:r>
          </a:p>
          <a:p>
            <a:pPr algn="just">
              <a:lnSpc>
                <a:spcPts val="1544"/>
              </a:lnSpc>
            </a:pPr>
            <a:r>
              <a:rPr lang="en-US" sz="1200" spc="22" dirty="0">
                <a:solidFill>
                  <a:srgbClr val="000000"/>
                </a:solidFill>
                <a:latin typeface="Inter" panose="020B0604020202020204" charset="0"/>
                <a:ea typeface="Inter" panose="020B0604020202020204" charset="0"/>
              </a:rPr>
              <a:t>5. </a:t>
            </a:r>
            <a:r>
              <a:rPr lang="en-US" sz="1200" b="1" spc="22" dirty="0">
                <a:solidFill>
                  <a:srgbClr val="000000"/>
                </a:solidFill>
                <a:latin typeface="Inter" panose="020B0604020202020204" charset="0"/>
                <a:ea typeface="Inter" panose="020B0604020202020204" charset="0"/>
              </a:rPr>
              <a:t>Irina </a:t>
            </a:r>
            <a:r>
              <a:rPr lang="en-US" sz="1200" b="1" spc="22" dirty="0" err="1">
                <a:solidFill>
                  <a:srgbClr val="000000"/>
                </a:solidFill>
                <a:latin typeface="Inter" panose="020B0604020202020204" charset="0"/>
                <a:ea typeface="Inter" panose="020B0604020202020204" charset="0"/>
              </a:rPr>
              <a:t>Dincă</a:t>
            </a:r>
            <a:r>
              <a:rPr lang="en-US" sz="1200" spc="22" dirty="0">
                <a:solidFill>
                  <a:srgbClr val="000000"/>
                </a:solidFill>
                <a:latin typeface="Inter" panose="020B0604020202020204" charset="0"/>
                <a:ea typeface="Inter" panose="020B0604020202020204" charset="0"/>
              </a:rPr>
              <a:t>, </a:t>
            </a:r>
            <a:r>
              <a:rPr lang="en-US" sz="1200" i="1" spc="22" dirty="0">
                <a:solidFill>
                  <a:srgbClr val="000000"/>
                </a:solidFill>
                <a:latin typeface="Inter" panose="020B0604020202020204" charset="0"/>
                <a:ea typeface="Inter" panose="020B0604020202020204" charset="0"/>
              </a:rPr>
              <a:t>Cross-linguistic and cross-cultural mediation in teaching Romanian as second language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comunicare</a:t>
            </a:r>
            <a:r>
              <a:rPr lang="en-US" sz="1200" spc="22" dirty="0">
                <a:solidFill>
                  <a:srgbClr val="000000"/>
                </a:solidFill>
                <a:latin typeface="Inter" panose="020B0604020202020204" charset="0"/>
                <a:ea typeface="Inter" panose="020B0604020202020204" charset="0"/>
              </a:rPr>
              <a:t> </a:t>
            </a:r>
            <a:r>
              <a:rPr lang="en-US" sz="1200" spc="22" dirty="0" err="1">
                <a:solidFill>
                  <a:srgbClr val="000000"/>
                </a:solidFill>
                <a:latin typeface="Inter" panose="020B0604020202020204" charset="0"/>
                <a:ea typeface="Inter" panose="020B0604020202020204" charset="0"/>
              </a:rPr>
              <a:t>susținută</a:t>
            </a:r>
            <a:r>
              <a:rPr lang="en-US" sz="1200" spc="22" dirty="0">
                <a:solidFill>
                  <a:srgbClr val="000000"/>
                </a:solidFill>
                <a:latin typeface="Inter" panose="020B0604020202020204" charset="0"/>
                <a:ea typeface="Inter" panose="020B0604020202020204" charset="0"/>
              </a:rPr>
              <a:t> la 1st International </a:t>
            </a:r>
            <a:r>
              <a:rPr lang="en-US" sz="1200" spc="22" dirty="0" err="1">
                <a:solidFill>
                  <a:srgbClr val="000000"/>
                </a:solidFill>
                <a:latin typeface="Inter" panose="020B0604020202020204" charset="0"/>
                <a:ea typeface="Inter" panose="020B0604020202020204" charset="0"/>
              </a:rPr>
              <a:t>MiLLaT</a:t>
            </a:r>
            <a:r>
              <a:rPr lang="en-US" sz="1200" spc="22" dirty="0">
                <a:solidFill>
                  <a:srgbClr val="000000"/>
                </a:solidFill>
                <a:latin typeface="Inter" panose="020B0604020202020204" charset="0"/>
                <a:ea typeface="Inter" panose="020B0604020202020204" charset="0"/>
              </a:rPr>
              <a:t> Conference Mediation in Language Learning and Teaching, University of Warsaw, </a:t>
            </a:r>
            <a:r>
              <a:rPr lang="en-US" sz="1200" spc="22" dirty="0" err="1">
                <a:solidFill>
                  <a:srgbClr val="000000"/>
                </a:solidFill>
                <a:latin typeface="Inter" panose="020B0604020202020204" charset="0"/>
                <a:ea typeface="Inter" panose="020B0604020202020204" charset="0"/>
              </a:rPr>
              <a:t>Polonia</a:t>
            </a:r>
            <a:r>
              <a:rPr lang="en-US" sz="1200" spc="22" dirty="0">
                <a:solidFill>
                  <a:srgbClr val="000000"/>
                </a:solidFill>
                <a:latin typeface="Inter" panose="020B0604020202020204" charset="0"/>
                <a:ea typeface="Inter" panose="020B0604020202020204" charset="0"/>
              </a:rPr>
              <a:t>, 9 </a:t>
            </a:r>
            <a:r>
              <a:rPr lang="en-US" sz="1200" spc="22" dirty="0" err="1">
                <a:solidFill>
                  <a:srgbClr val="000000"/>
                </a:solidFill>
                <a:latin typeface="Inter" panose="020B0604020202020204" charset="0"/>
                <a:ea typeface="Inter" panose="020B0604020202020204" charset="0"/>
              </a:rPr>
              <a:t>septembrie</a:t>
            </a:r>
            <a:r>
              <a:rPr lang="en-US" sz="1200" spc="22" dirty="0">
                <a:solidFill>
                  <a:srgbClr val="000000"/>
                </a:solidFill>
                <a:latin typeface="Inter" panose="020B0604020202020204" charset="0"/>
                <a:ea typeface="Inter" panose="020B0604020202020204" charset="0"/>
              </a:rPr>
              <a:t> 2021.</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3" name="TextBox 13"/>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4</a:t>
            </a:r>
          </a:p>
        </p:txBody>
      </p:sp>
      <p:sp>
        <p:nvSpPr>
          <p:cNvPr id="14" name="TextBox 14"/>
          <p:cNvSpPr txBox="1"/>
          <p:nvPr/>
        </p:nvSpPr>
        <p:spPr>
          <a:xfrm>
            <a:off x="567793" y="7138194"/>
            <a:ext cx="4301062" cy="1911742"/>
          </a:xfrm>
          <a:prstGeom prst="rect">
            <a:avLst/>
          </a:prstGeom>
        </p:spPr>
        <p:txBody>
          <a:bodyPr lIns="0" tIns="0" rIns="0" bIns="0" rtlCol="0" anchor="t">
            <a:spAutoFit/>
          </a:bodyPr>
          <a:lstStyle/>
          <a:p>
            <a:pPr algn="just">
              <a:lnSpc>
                <a:spcPts val="1540"/>
              </a:lnSpc>
            </a:pPr>
            <a:r>
              <a:rPr lang="en-US" sz="1200" dirty="0">
                <a:solidFill>
                  <a:srgbClr val="000000"/>
                </a:solidFill>
                <a:latin typeface="Inter"/>
              </a:rPr>
              <a:t>6. </a:t>
            </a:r>
            <a:r>
              <a:rPr lang="en-US" sz="1200" b="1" dirty="0" err="1">
                <a:solidFill>
                  <a:srgbClr val="000000"/>
                </a:solidFill>
                <a:latin typeface="Inter"/>
              </a:rPr>
              <a:t>Otilia</a:t>
            </a:r>
            <a:r>
              <a:rPr lang="en-US" sz="1200" b="1" dirty="0">
                <a:solidFill>
                  <a:srgbClr val="000000"/>
                </a:solidFill>
                <a:latin typeface="Inter"/>
              </a:rPr>
              <a:t> </a:t>
            </a:r>
            <a:r>
              <a:rPr lang="en-US" sz="1200" b="1" dirty="0" err="1">
                <a:solidFill>
                  <a:srgbClr val="000000"/>
                </a:solidFill>
                <a:latin typeface="Inter"/>
              </a:rPr>
              <a:t>Hedeșan</a:t>
            </a:r>
            <a:r>
              <a:rPr lang="en-US" sz="1200" dirty="0">
                <a:solidFill>
                  <a:srgbClr val="000000"/>
                </a:solidFill>
                <a:latin typeface="Inter"/>
              </a:rPr>
              <a:t>, </a:t>
            </a:r>
            <a:r>
              <a:rPr lang="en-US" sz="1200" i="1" dirty="0" err="1">
                <a:solidFill>
                  <a:srgbClr val="000000"/>
                </a:solidFill>
                <a:latin typeface="Inter"/>
              </a:rPr>
              <a:t>Etnologia</a:t>
            </a:r>
            <a:r>
              <a:rPr lang="en-US" sz="1200" i="1" dirty="0">
                <a:solidFill>
                  <a:srgbClr val="000000"/>
                </a:solidFill>
                <a:latin typeface="Inter"/>
              </a:rPr>
              <a:t> </a:t>
            </a:r>
            <a:r>
              <a:rPr lang="en-US" sz="1200" i="1" dirty="0" err="1">
                <a:solidFill>
                  <a:srgbClr val="000000"/>
                </a:solidFill>
                <a:latin typeface="Inter"/>
              </a:rPr>
              <a:t>română</a:t>
            </a:r>
            <a:r>
              <a:rPr lang="en-US" sz="1200" i="1" dirty="0">
                <a:solidFill>
                  <a:srgbClr val="000000"/>
                </a:solidFill>
                <a:latin typeface="Inter"/>
              </a:rPr>
              <a:t>: </a:t>
            </a:r>
            <a:r>
              <a:rPr lang="en-US" sz="1200" i="1" dirty="0" err="1">
                <a:solidFill>
                  <a:srgbClr val="000000"/>
                </a:solidFill>
                <a:latin typeface="Inter"/>
              </a:rPr>
              <a:t>contingentul</a:t>
            </a:r>
            <a:r>
              <a:rPr lang="en-US" sz="1200" i="1" dirty="0">
                <a:solidFill>
                  <a:srgbClr val="000000"/>
                </a:solidFill>
                <a:latin typeface="Inter"/>
              </a:rPr>
              <a:t> 1941</a:t>
            </a:r>
            <a:r>
              <a:rPr lang="en-US" sz="1200" dirty="0">
                <a:solidFill>
                  <a:srgbClr val="000000"/>
                </a:solidFill>
                <a:latin typeface="Inter"/>
              </a:rPr>
              <a:t>, </a:t>
            </a:r>
            <a:r>
              <a:rPr lang="en-US" sz="1200" dirty="0" err="1">
                <a:solidFill>
                  <a:srgbClr val="000000"/>
                </a:solidFill>
                <a:latin typeface="Inter"/>
              </a:rPr>
              <a:t>comunicare</a:t>
            </a:r>
            <a:r>
              <a:rPr lang="en-US" sz="1200" dirty="0">
                <a:solidFill>
                  <a:srgbClr val="000000"/>
                </a:solidFill>
                <a:latin typeface="Inter"/>
              </a:rPr>
              <a:t> </a:t>
            </a:r>
            <a:r>
              <a:rPr lang="en-US" sz="1200" dirty="0" err="1">
                <a:solidFill>
                  <a:srgbClr val="000000"/>
                </a:solidFill>
                <a:latin typeface="Inter"/>
              </a:rPr>
              <a:t>susținută</a:t>
            </a:r>
            <a:r>
              <a:rPr lang="en-US" sz="1200" dirty="0">
                <a:solidFill>
                  <a:srgbClr val="000000"/>
                </a:solidFill>
                <a:latin typeface="Inter"/>
              </a:rPr>
              <a:t> la </a:t>
            </a:r>
            <a:r>
              <a:rPr lang="en-US" sz="1200" dirty="0" err="1">
                <a:solidFill>
                  <a:srgbClr val="000000"/>
                </a:solidFill>
                <a:latin typeface="Inter"/>
              </a:rPr>
              <a:t>Conferința</a:t>
            </a:r>
            <a:r>
              <a:rPr lang="en-US" sz="1200" dirty="0">
                <a:solidFill>
                  <a:srgbClr val="000000"/>
                </a:solidFill>
                <a:latin typeface="Inter"/>
              </a:rPr>
              <a:t> </a:t>
            </a:r>
            <a:r>
              <a:rPr lang="en-US" sz="1200" dirty="0" err="1">
                <a:solidFill>
                  <a:srgbClr val="000000"/>
                </a:solidFill>
                <a:latin typeface="Inter"/>
              </a:rPr>
              <a:t>științifică</a:t>
            </a:r>
            <a:r>
              <a:rPr lang="en-US" sz="1200" dirty="0">
                <a:solidFill>
                  <a:srgbClr val="000000"/>
                </a:solidFill>
                <a:latin typeface="Inter"/>
              </a:rPr>
              <a:t> </a:t>
            </a:r>
            <a:r>
              <a:rPr lang="en-US" sz="1200" dirty="0" err="1">
                <a:solidFill>
                  <a:srgbClr val="000000"/>
                </a:solidFill>
                <a:latin typeface="Inter"/>
              </a:rPr>
              <a:t>omagială</a:t>
            </a:r>
            <a:r>
              <a:rPr lang="en-US" sz="1200" dirty="0">
                <a:solidFill>
                  <a:srgbClr val="000000"/>
                </a:solidFill>
                <a:latin typeface="Inter"/>
              </a:rPr>
              <a:t> </a:t>
            </a:r>
            <a:r>
              <a:rPr lang="en-US" sz="1200" i="1" dirty="0">
                <a:solidFill>
                  <a:srgbClr val="000000"/>
                </a:solidFill>
                <a:latin typeface="Inter"/>
              </a:rPr>
              <a:t>Sabina </a:t>
            </a:r>
            <a:r>
              <a:rPr lang="en-US" sz="1200" i="1" dirty="0" err="1">
                <a:solidFill>
                  <a:srgbClr val="000000"/>
                </a:solidFill>
                <a:latin typeface="Inter"/>
              </a:rPr>
              <a:t>Ispas</a:t>
            </a:r>
            <a:r>
              <a:rPr lang="en-US" sz="1200" i="1" dirty="0">
                <a:solidFill>
                  <a:srgbClr val="000000"/>
                </a:solidFill>
                <a:latin typeface="Inter"/>
              </a:rPr>
              <a:t>, 80 de </a:t>
            </a:r>
            <a:r>
              <a:rPr lang="en-US" sz="1200" i="1" dirty="0" err="1">
                <a:solidFill>
                  <a:srgbClr val="000000"/>
                </a:solidFill>
                <a:latin typeface="Inter"/>
              </a:rPr>
              <a:t>ani</a:t>
            </a:r>
            <a:r>
              <a:rPr lang="en-US" sz="1200" i="1" dirty="0">
                <a:solidFill>
                  <a:srgbClr val="000000"/>
                </a:solidFill>
                <a:latin typeface="Inter"/>
              </a:rPr>
              <a:t> de la </a:t>
            </a:r>
            <a:r>
              <a:rPr lang="en-US" sz="1200" i="1" dirty="0" err="1">
                <a:solidFill>
                  <a:srgbClr val="000000"/>
                </a:solidFill>
                <a:latin typeface="Inter"/>
              </a:rPr>
              <a:t>naștere</a:t>
            </a:r>
            <a:r>
              <a:rPr lang="en-US" sz="1200" dirty="0">
                <a:solidFill>
                  <a:srgbClr val="000000"/>
                </a:solidFill>
                <a:latin typeface="Inter"/>
              </a:rPr>
              <a:t>, </a:t>
            </a:r>
            <a:r>
              <a:rPr lang="en-US" sz="1200" dirty="0" err="1">
                <a:solidFill>
                  <a:srgbClr val="000000"/>
                </a:solidFill>
                <a:latin typeface="Inter"/>
              </a:rPr>
              <a:t>Chișinău</a:t>
            </a:r>
            <a:r>
              <a:rPr lang="en-US" sz="1200" dirty="0">
                <a:solidFill>
                  <a:srgbClr val="000000"/>
                </a:solidFill>
                <a:latin typeface="Inter"/>
              </a:rPr>
              <a:t>, </a:t>
            </a:r>
            <a:r>
              <a:rPr lang="en-US" sz="1200" dirty="0" err="1">
                <a:solidFill>
                  <a:srgbClr val="000000"/>
                </a:solidFill>
                <a:latin typeface="Inter"/>
              </a:rPr>
              <a:t>Institutul</a:t>
            </a:r>
            <a:r>
              <a:rPr lang="en-US" sz="1200" dirty="0">
                <a:solidFill>
                  <a:srgbClr val="000000"/>
                </a:solidFill>
                <a:latin typeface="Inter"/>
              </a:rPr>
              <a:t> de </a:t>
            </a:r>
            <a:r>
              <a:rPr lang="en-US" sz="1200" dirty="0" err="1">
                <a:solidFill>
                  <a:srgbClr val="000000"/>
                </a:solidFill>
                <a:latin typeface="Inter"/>
              </a:rPr>
              <a:t>Filologie</a:t>
            </a:r>
            <a:r>
              <a:rPr lang="en-US" sz="1200" dirty="0">
                <a:solidFill>
                  <a:srgbClr val="000000"/>
                </a:solidFill>
                <a:latin typeface="Inter"/>
              </a:rPr>
              <a:t> „B. P. </a:t>
            </a:r>
            <a:r>
              <a:rPr lang="en-US" sz="1200" dirty="0" err="1">
                <a:solidFill>
                  <a:srgbClr val="000000"/>
                </a:solidFill>
                <a:latin typeface="Inter"/>
              </a:rPr>
              <a:t>Hasdeu</a:t>
            </a:r>
            <a:r>
              <a:rPr lang="en-US" sz="1200" dirty="0">
                <a:solidFill>
                  <a:srgbClr val="000000"/>
                </a:solidFill>
                <a:latin typeface="Inter"/>
              </a:rPr>
              <a:t>” al </a:t>
            </a:r>
            <a:r>
              <a:rPr lang="en-US" sz="1200" dirty="0" err="1">
                <a:solidFill>
                  <a:srgbClr val="000000"/>
                </a:solidFill>
                <a:latin typeface="Inter"/>
              </a:rPr>
              <a:t>Academiei</a:t>
            </a:r>
            <a:r>
              <a:rPr lang="en-US" sz="1200" dirty="0">
                <a:solidFill>
                  <a:srgbClr val="000000"/>
                </a:solidFill>
                <a:latin typeface="Inter"/>
              </a:rPr>
              <a:t> </a:t>
            </a:r>
            <a:r>
              <a:rPr lang="en-US" sz="1200" dirty="0" err="1">
                <a:solidFill>
                  <a:srgbClr val="000000"/>
                </a:solidFill>
                <a:latin typeface="Inter"/>
              </a:rPr>
              <a:t>Republicii</a:t>
            </a:r>
            <a:r>
              <a:rPr lang="en-US" sz="1200" dirty="0">
                <a:solidFill>
                  <a:srgbClr val="000000"/>
                </a:solidFill>
                <a:latin typeface="Inter"/>
              </a:rPr>
              <a:t> Moldova, 18 </a:t>
            </a:r>
            <a:r>
              <a:rPr lang="en-US" sz="1200" dirty="0" err="1">
                <a:solidFill>
                  <a:srgbClr val="000000"/>
                </a:solidFill>
                <a:latin typeface="Inter"/>
              </a:rPr>
              <a:t>ianuarie</a:t>
            </a:r>
            <a:r>
              <a:rPr lang="en-US" sz="1200" dirty="0">
                <a:solidFill>
                  <a:srgbClr val="000000"/>
                </a:solidFill>
                <a:latin typeface="Inter"/>
              </a:rPr>
              <a:t> 2021.</a:t>
            </a:r>
          </a:p>
          <a:p>
            <a:pPr algn="just">
              <a:lnSpc>
                <a:spcPts val="1540"/>
              </a:lnSpc>
            </a:pPr>
            <a:r>
              <a:rPr lang="en-US" sz="1200" dirty="0">
                <a:solidFill>
                  <a:srgbClr val="000000"/>
                </a:solidFill>
                <a:latin typeface="Inter"/>
              </a:rPr>
              <a:t>7. </a:t>
            </a:r>
            <a:r>
              <a:rPr lang="en-US" sz="1200" b="1" dirty="0">
                <a:solidFill>
                  <a:srgbClr val="000000"/>
                </a:solidFill>
                <a:latin typeface="Inter"/>
              </a:rPr>
              <a:t>Roxana </a:t>
            </a:r>
            <a:r>
              <a:rPr lang="en-US" sz="1200" b="1" dirty="0" err="1">
                <a:solidFill>
                  <a:srgbClr val="000000"/>
                </a:solidFill>
                <a:latin typeface="Inter"/>
              </a:rPr>
              <a:t>Rogobete</a:t>
            </a:r>
            <a:r>
              <a:rPr lang="en-US" sz="1200" dirty="0">
                <a:solidFill>
                  <a:srgbClr val="000000"/>
                </a:solidFill>
                <a:latin typeface="Inter"/>
              </a:rPr>
              <a:t>, </a:t>
            </a:r>
            <a:r>
              <a:rPr lang="en-US" sz="1200" i="1" dirty="0">
                <a:solidFill>
                  <a:srgbClr val="000000"/>
                </a:solidFill>
                <a:latin typeface="Inter"/>
              </a:rPr>
              <a:t>Pandemics in English and Spanish poetry: A corpus-based study</a:t>
            </a:r>
            <a:r>
              <a:rPr lang="en-US" sz="1200" dirty="0">
                <a:solidFill>
                  <a:srgbClr val="000000"/>
                </a:solidFill>
                <a:latin typeface="Inter"/>
              </a:rPr>
              <a:t>, </a:t>
            </a:r>
            <a:r>
              <a:rPr lang="en-US" sz="1200" dirty="0" err="1">
                <a:solidFill>
                  <a:srgbClr val="000000"/>
                </a:solidFill>
                <a:latin typeface="Inter"/>
              </a:rPr>
              <a:t>comunicare</a:t>
            </a:r>
            <a:r>
              <a:rPr lang="en-US" sz="1200" dirty="0">
                <a:solidFill>
                  <a:srgbClr val="000000"/>
                </a:solidFill>
                <a:latin typeface="Inter"/>
              </a:rPr>
              <a:t> </a:t>
            </a:r>
            <a:r>
              <a:rPr lang="en-US" sz="1200" dirty="0" err="1">
                <a:solidFill>
                  <a:srgbClr val="000000"/>
                </a:solidFill>
                <a:latin typeface="Inter"/>
              </a:rPr>
              <a:t>susținută</a:t>
            </a:r>
            <a:r>
              <a:rPr lang="en-US" sz="1200" dirty="0">
                <a:solidFill>
                  <a:srgbClr val="000000"/>
                </a:solidFill>
                <a:latin typeface="Inter"/>
              </a:rPr>
              <a:t> la </a:t>
            </a:r>
            <a:r>
              <a:rPr lang="en-US" sz="1200" dirty="0" err="1">
                <a:solidFill>
                  <a:srgbClr val="000000"/>
                </a:solidFill>
                <a:latin typeface="Inter"/>
              </a:rPr>
              <a:t>interfaceing</a:t>
            </a:r>
            <a:r>
              <a:rPr lang="en-US" sz="1200" dirty="0">
                <a:solidFill>
                  <a:srgbClr val="000000"/>
                </a:solidFill>
                <a:latin typeface="Inter"/>
              </a:rPr>
              <a:t> 2021: </a:t>
            </a:r>
            <a:r>
              <a:rPr lang="en-US" sz="1200" i="1" dirty="0">
                <a:solidFill>
                  <a:srgbClr val="000000"/>
                </a:solidFill>
                <a:latin typeface="Inter"/>
              </a:rPr>
              <a:t>Pandemics &amp; Plagues, Languages &amp; Literatures</a:t>
            </a:r>
            <a:r>
              <a:rPr lang="en-US" sz="1200" dirty="0">
                <a:solidFill>
                  <a:srgbClr val="000000"/>
                </a:solidFill>
                <a:latin typeface="Inter"/>
              </a:rPr>
              <a:t>, 1-3 </a:t>
            </a:r>
            <a:r>
              <a:rPr lang="en-US" sz="1200" dirty="0" err="1">
                <a:solidFill>
                  <a:srgbClr val="000000"/>
                </a:solidFill>
                <a:latin typeface="Inter"/>
              </a:rPr>
              <a:t>octombrie</a:t>
            </a:r>
            <a:r>
              <a:rPr lang="en-US" sz="1200" dirty="0">
                <a:solidFill>
                  <a:srgbClr val="000000"/>
                </a:solidFill>
                <a:latin typeface="Inter"/>
              </a:rPr>
              <a:t> 2021, Taipei (Taiwan) (</a:t>
            </a:r>
            <a:r>
              <a:rPr lang="en-US" sz="1200" dirty="0" err="1">
                <a:solidFill>
                  <a:srgbClr val="000000"/>
                </a:solidFill>
                <a:latin typeface="Inter"/>
              </a:rPr>
              <a:t>în</a:t>
            </a:r>
            <a:r>
              <a:rPr lang="en-US" sz="1200" dirty="0">
                <a:solidFill>
                  <a:srgbClr val="000000"/>
                </a:solidFill>
                <a:latin typeface="Inter"/>
              </a:rPr>
              <a:t> </a:t>
            </a:r>
            <a:r>
              <a:rPr lang="en-US" sz="1200" dirty="0" err="1">
                <a:solidFill>
                  <a:srgbClr val="000000"/>
                </a:solidFill>
                <a:latin typeface="Inter"/>
              </a:rPr>
              <a:t>colaborare</a:t>
            </a:r>
            <a:r>
              <a:rPr lang="en-US" sz="1200" dirty="0">
                <a:solidFill>
                  <a:srgbClr val="000000"/>
                </a:solidFill>
                <a:latin typeface="Inter"/>
              </a:rPr>
              <a:t> cu stud. Margareta </a:t>
            </a:r>
            <a:r>
              <a:rPr lang="en-US" sz="1200" dirty="0" err="1">
                <a:solidFill>
                  <a:srgbClr val="000000"/>
                </a:solidFill>
                <a:latin typeface="Inter"/>
              </a:rPr>
              <a:t>Boicu</a:t>
            </a:r>
            <a:r>
              <a:rPr lang="en-US" sz="1200" dirty="0">
                <a:solidFill>
                  <a:srgbClr val="000000"/>
                </a:solidFill>
                <a:latin typeface="Inter"/>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sp>
        <p:nvSpPr>
          <p:cNvPr id="4" name="TextBox 4"/>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V. STUDII PUBLICATE ÎN REVISTE DE SPECIALITATE</a:t>
            </a:r>
          </a:p>
        </p:txBody>
      </p:sp>
      <p:grpSp>
        <p:nvGrpSpPr>
          <p:cNvPr id="5" name="Group 5"/>
          <p:cNvGrpSpPr/>
          <p:nvPr/>
        </p:nvGrpSpPr>
        <p:grpSpPr>
          <a:xfrm>
            <a:off x="0" y="10384985"/>
            <a:ext cx="7560000" cy="307015"/>
            <a:chOff x="0" y="0"/>
            <a:chExt cx="3846052" cy="156190"/>
          </a:xfrm>
        </p:grpSpPr>
        <p:sp>
          <p:nvSpPr>
            <p:cNvPr id="6" name="Freeform 6"/>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7" name="TextBox 7"/>
          <p:cNvSpPr txBox="1"/>
          <p:nvPr/>
        </p:nvSpPr>
        <p:spPr>
          <a:xfrm>
            <a:off x="571467" y="2973864"/>
            <a:ext cx="6424414" cy="5578450"/>
          </a:xfrm>
          <a:prstGeom prst="rect">
            <a:avLst/>
          </a:prstGeom>
        </p:spPr>
        <p:txBody>
          <a:bodyPr wrap="square" lIns="0" tIns="0" rIns="0" bIns="0" rtlCol="0" anchor="t">
            <a:spAutoFit/>
          </a:bodyPr>
          <a:lstStyle/>
          <a:p>
            <a:pPr algn="just">
              <a:lnSpc>
                <a:spcPts val="1544"/>
              </a:lnSpc>
            </a:pPr>
            <a:r>
              <a:rPr lang="en-US" sz="1400" b="1" spc="22" dirty="0">
                <a:solidFill>
                  <a:srgbClr val="000000"/>
                </a:solidFill>
                <a:latin typeface="Inter"/>
              </a:rPr>
              <a:t>D. </a:t>
            </a:r>
            <a:r>
              <a:rPr lang="en-US" sz="1400" b="1" spc="22" dirty="0" err="1">
                <a:solidFill>
                  <a:srgbClr val="000000"/>
                </a:solidFill>
                <a:latin typeface="Inter"/>
              </a:rPr>
              <a:t>Articole</a:t>
            </a:r>
            <a:r>
              <a:rPr lang="en-US" sz="1400" b="1" spc="22" dirty="0">
                <a:solidFill>
                  <a:srgbClr val="000000"/>
                </a:solidFill>
                <a:latin typeface="Inter"/>
              </a:rPr>
              <a:t> </a:t>
            </a:r>
            <a:r>
              <a:rPr lang="en-US" sz="1400" b="1" spc="22" dirty="0" err="1">
                <a:solidFill>
                  <a:srgbClr val="000000"/>
                </a:solidFill>
                <a:latin typeface="Inter"/>
              </a:rPr>
              <a:t>publicate</a:t>
            </a:r>
            <a:r>
              <a:rPr lang="en-US" sz="1400" b="1" spc="22" dirty="0">
                <a:solidFill>
                  <a:srgbClr val="000000"/>
                </a:solidFill>
                <a:latin typeface="Inter"/>
              </a:rPr>
              <a:t>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reviste</a:t>
            </a:r>
            <a:r>
              <a:rPr lang="en-US" sz="1400" b="1" spc="22" dirty="0">
                <a:solidFill>
                  <a:srgbClr val="000000"/>
                </a:solidFill>
                <a:latin typeface="Inter"/>
              </a:rPr>
              <a:t> de </a:t>
            </a:r>
            <a:r>
              <a:rPr lang="en-US" sz="1400" b="1" spc="22" dirty="0" err="1">
                <a:solidFill>
                  <a:srgbClr val="000000"/>
                </a:solidFill>
                <a:latin typeface="Inter"/>
              </a:rPr>
              <a:t>specialitate</a:t>
            </a:r>
            <a:r>
              <a:rPr lang="en-US" sz="1400" b="1" spc="22" dirty="0">
                <a:solidFill>
                  <a:srgbClr val="000000"/>
                </a:solidFill>
                <a:latin typeface="Inter"/>
              </a:rPr>
              <a:t>, </a:t>
            </a:r>
            <a:r>
              <a:rPr lang="en-US" sz="1400" b="1" spc="22" dirty="0" err="1">
                <a:solidFill>
                  <a:srgbClr val="000000"/>
                </a:solidFill>
                <a:latin typeface="Inter"/>
              </a:rPr>
              <a:t>neindexate</a:t>
            </a:r>
            <a:r>
              <a:rPr lang="en-US" sz="1400" b="1" spc="22" dirty="0">
                <a:solidFill>
                  <a:srgbClr val="000000"/>
                </a:solidFill>
                <a:latin typeface="Inter"/>
              </a:rPr>
              <a:t>, cu ISSN</a:t>
            </a:r>
            <a:endParaRPr lang="ro-RO" sz="1400" b="1" spc="22" dirty="0">
              <a:solidFill>
                <a:srgbClr val="000000"/>
              </a:solidFill>
              <a:latin typeface="Inter"/>
            </a:endParaRPr>
          </a:p>
          <a:p>
            <a:pPr algn="just">
              <a:lnSpc>
                <a:spcPts val="1544"/>
              </a:lnSpc>
            </a:pPr>
            <a:endParaRPr lang="ro-RO" sz="1103" spc="22" dirty="0">
              <a:solidFill>
                <a:srgbClr val="000000"/>
              </a:solidFill>
              <a:latin typeface="Inter"/>
            </a:endParaRPr>
          </a:p>
          <a:p>
            <a:pPr algn="just">
              <a:lnSpc>
                <a:spcPts val="1544"/>
              </a:lnSpc>
            </a:pPr>
            <a:endParaRPr lang="ro-RO" sz="1103" spc="22" dirty="0">
              <a:solidFill>
                <a:srgbClr val="000000"/>
              </a:solidFill>
              <a:latin typeface="Inter"/>
            </a:endParaRPr>
          </a:p>
          <a:p>
            <a:pPr marL="0" lvl="1" indent="271463" algn="just">
              <a:lnSpc>
                <a:spcPts val="1540"/>
              </a:lnSpc>
              <a:buFont typeface="+mj-lt"/>
              <a:buAutoNum type="arabicPeriod" startAt="13"/>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Războaie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culturale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desene</a:t>
            </a:r>
            <a:r>
              <a:rPr lang="en-US" sz="1200" i="1" dirty="0">
                <a:latin typeface="Inter" panose="020B0604020202020204" charset="0"/>
                <a:ea typeface="Inter" panose="020B0604020202020204" charset="0"/>
              </a:rPr>
              <a:t> animate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Suplimentul</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cultură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720-726, 8 </a:t>
            </a:r>
            <a:r>
              <a:rPr lang="en-US" sz="1200" dirty="0" err="1">
                <a:latin typeface="Inter" panose="020B0604020202020204" charset="0"/>
                <a:ea typeface="Inter" panose="020B0604020202020204" charset="0"/>
              </a:rPr>
              <a:t>februarie</a:t>
            </a:r>
            <a:r>
              <a:rPr lang="en-US" sz="1200" dirty="0">
                <a:latin typeface="Inter" panose="020B0604020202020204" charset="0"/>
                <a:ea typeface="Inter" panose="020B0604020202020204" charset="0"/>
              </a:rPr>
              <a:t> - 22 </a:t>
            </a:r>
            <a:r>
              <a:rPr lang="en-US" sz="1200" dirty="0" err="1">
                <a:latin typeface="Inter" panose="020B0604020202020204" charset="0"/>
                <a:ea typeface="Inter" panose="020B0604020202020204" charset="0"/>
              </a:rPr>
              <a:t>martie</a:t>
            </a:r>
            <a:r>
              <a:rPr lang="en-US" sz="1200" dirty="0">
                <a:latin typeface="Inter" panose="020B0604020202020204" charset="0"/>
                <a:ea typeface="Inter" panose="020B0604020202020204" charset="0"/>
              </a:rPr>
              <a:t> 2021, </a:t>
            </a:r>
            <a:r>
              <a:rPr lang="en-US" sz="1200" u="sng" dirty="0">
                <a:latin typeface="Inter" panose="020B0604020202020204" charset="0"/>
                <a:ea typeface="Inter" panose="020B0604020202020204" charset="0"/>
                <a:hlinkClick r:id="rId2"/>
              </a:rPr>
              <a:t>https://suplimentuldecultura.ro/author/39/page/5/</a:t>
            </a:r>
            <a:r>
              <a:rPr lang="en-US" sz="1200" dirty="0">
                <a:latin typeface="Inter" panose="020B0604020202020204" charset="0"/>
                <a:ea typeface="Inter" panose="020B0604020202020204" charset="0"/>
              </a:rPr>
              <a:t>.</a:t>
            </a:r>
          </a:p>
          <a:p>
            <a:pPr marL="0" lvl="1" indent="271463" algn="just">
              <a:lnSpc>
                <a:spcPts val="1540"/>
              </a:lnSpc>
              <a:buFont typeface="+mj-lt"/>
              <a:buAutoNum type="arabicPeriod" startAt="13"/>
            </a:pP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 Pavel </a:t>
            </a:r>
            <a:r>
              <a:rPr lang="en-US" sz="1200" b="1" dirty="0" err="1">
                <a:latin typeface="Inter" panose="020B0604020202020204" charset="0"/>
                <a:ea typeface="Inter" panose="020B0604020202020204" charset="0"/>
              </a:rPr>
              <a:t>Gheo</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Traducerea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alb</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negru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Suplimentul</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cultură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728-730, 5-19 </a:t>
            </a:r>
            <a:r>
              <a:rPr lang="en-US" sz="1200" dirty="0" err="1">
                <a:latin typeface="Inter" panose="020B0604020202020204" charset="0"/>
                <a:ea typeface="Inter" panose="020B0604020202020204" charset="0"/>
              </a:rPr>
              <a:t>aprilie</a:t>
            </a:r>
            <a:r>
              <a:rPr lang="en-US" sz="1200" dirty="0">
                <a:latin typeface="Inter" panose="020B0604020202020204" charset="0"/>
                <a:ea typeface="Inter" panose="020B0604020202020204" charset="0"/>
              </a:rPr>
              <a:t> 2021, </a:t>
            </a:r>
            <a:r>
              <a:rPr lang="en-US" sz="1200" u="sng" dirty="0">
                <a:latin typeface="Inter" panose="020B0604020202020204" charset="0"/>
                <a:ea typeface="Inter" panose="020B0604020202020204" charset="0"/>
                <a:hlinkClick r:id="rId3"/>
              </a:rPr>
              <a:t>https://suplimentuldecultura.ro/author/39/page/4/</a:t>
            </a:r>
            <a:r>
              <a:rPr lang="en-US" sz="1200" dirty="0">
                <a:latin typeface="Inter" panose="020B0604020202020204" charset="0"/>
                <a:ea typeface="Inter" panose="020B0604020202020204" charset="0"/>
              </a:rPr>
              <a:t>. </a:t>
            </a:r>
          </a:p>
          <a:p>
            <a:pPr marL="0" lvl="1" indent="271463" algn="just">
              <a:lnSpc>
                <a:spcPts val="1540"/>
              </a:lnSpc>
              <a:buFont typeface="+mj-lt"/>
              <a:buAutoNum type="arabicPeriod" startAt="13"/>
            </a:pPr>
            <a:r>
              <a:rPr lang="en-US" sz="1200" b="1" dirty="0">
                <a:latin typeface="Inter" panose="020B0604020202020204" charset="0"/>
                <a:ea typeface="Inter" panose="020B0604020202020204" charset="0"/>
              </a:rPr>
              <a:t>Daniel </a:t>
            </a:r>
            <a:r>
              <a:rPr lang="en-US" sz="1200" b="1" dirty="0" err="1">
                <a:latin typeface="Inter" panose="020B0604020202020204" charset="0"/>
                <a:ea typeface="Inter" panose="020B0604020202020204" charset="0"/>
              </a:rPr>
              <a:t>Lemeni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recenzie</a:t>
            </a:r>
            <a:r>
              <a:rPr lang="en-US" sz="1200" dirty="0">
                <a:latin typeface="Inter" panose="020B0604020202020204" charset="0"/>
                <a:ea typeface="Inter" panose="020B0604020202020204" charset="0"/>
              </a:rPr>
              <a:t> la Virginia </a:t>
            </a:r>
            <a:r>
              <a:rPr lang="en-US" sz="1200" dirty="0" err="1">
                <a:latin typeface="Inter" panose="020B0604020202020204" charset="0"/>
                <a:ea typeface="Inter" panose="020B0604020202020204" charset="0"/>
              </a:rPr>
              <a:t>Burrus</a:t>
            </a:r>
            <a:r>
              <a:rPr lang="en-US" sz="1200" dirty="0">
                <a:latin typeface="Inter" panose="020B0604020202020204" charset="0"/>
                <a:ea typeface="Inter" panose="020B0604020202020204" charset="0"/>
              </a:rPr>
              <a:t>, </a:t>
            </a:r>
            <a:r>
              <a:rPr lang="en-US" sz="1200" i="1" dirty="0">
                <a:latin typeface="Inter" panose="020B0604020202020204" charset="0"/>
                <a:ea typeface="Inter" panose="020B0604020202020204" charset="0"/>
              </a:rPr>
              <a:t>Ancient Christian </a:t>
            </a:r>
            <a:r>
              <a:rPr lang="en-US" sz="1200" i="1" dirty="0" err="1">
                <a:latin typeface="Inter" panose="020B0604020202020204" charset="0"/>
                <a:ea typeface="Inter" panose="020B0604020202020204" charset="0"/>
              </a:rPr>
              <a:t>Ecopoetics</a:t>
            </a:r>
            <a:r>
              <a:rPr lang="en-US" sz="1200" i="1" dirty="0">
                <a:latin typeface="Inter" panose="020B0604020202020204" charset="0"/>
                <a:ea typeface="Inter" panose="020B0604020202020204" charset="0"/>
              </a:rPr>
              <a:t>: Cosmologies, Saints, Things</a:t>
            </a:r>
            <a:r>
              <a:rPr lang="en-US" sz="1200" dirty="0">
                <a:latin typeface="Inter" panose="020B0604020202020204" charset="0"/>
                <a:ea typeface="Inter" panose="020B0604020202020204" charset="0"/>
              </a:rPr>
              <a:t>, University of Pennsylvania Press, 2019,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Altarul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Reîntregirii</a:t>
            </a:r>
            <a:r>
              <a:rPr lang="en-US" sz="1200" dirty="0">
                <a:latin typeface="Inter" panose="020B0604020202020204" charset="0"/>
                <a:ea typeface="Inter" panose="020B0604020202020204" charset="0"/>
              </a:rPr>
              <a:t>: The Journal of the Faculty of Theology, Alba Iulia”,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2, 2021, p. 191 (</a:t>
            </a:r>
            <a:r>
              <a:rPr lang="fr-FR" sz="1200" dirty="0">
                <a:latin typeface="Inter" panose="020B0604020202020204" charset="0"/>
                <a:ea typeface="Inter" panose="020B0604020202020204" charset="0"/>
              </a:rPr>
              <a:t>CNCSIS</a:t>
            </a:r>
            <a:r>
              <a:rPr lang="en-US" sz="1200" dirty="0">
                <a:latin typeface="Inter" panose="020B0604020202020204" charset="0"/>
                <a:ea typeface="Inter" panose="020B0604020202020204" charset="0"/>
              </a:rPr>
              <a:t> B).</a:t>
            </a:r>
          </a:p>
          <a:p>
            <a:pPr marL="0" lvl="1" indent="271463" algn="just">
              <a:lnSpc>
                <a:spcPts val="1540"/>
              </a:lnSpc>
              <a:buFont typeface="+mj-lt"/>
              <a:buAutoNum type="arabicPeriod" startAt="13"/>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Activitatea Tineretului Progresist din judeţul</a:t>
            </a:r>
            <a:r>
              <a:rPr lang="ro-RO" sz="1200" dirty="0">
                <a:latin typeface="Inter" panose="020B0604020202020204" charset="0"/>
                <a:ea typeface="Inter" panose="020B0604020202020204" charset="0"/>
              </a:rPr>
              <a:t>, în „Morisena”, Cenad, anul VI, nr. 1 (21)/2021, Timişoara, Tipografia Artpress, 2021, p. 17-23.</a:t>
            </a:r>
            <a:endParaRPr lang="en-US" sz="1200" dirty="0">
              <a:latin typeface="Inter" panose="020B0604020202020204" charset="0"/>
              <a:ea typeface="Inter" panose="020B0604020202020204" charset="0"/>
            </a:endParaRPr>
          </a:p>
          <a:p>
            <a:pPr marL="0" lvl="1" indent="271463" algn="just">
              <a:lnSpc>
                <a:spcPts val="1540"/>
              </a:lnSpc>
              <a:buFont typeface="+mj-lt"/>
              <a:buAutoNum type="arabicPeriod" startAt="13"/>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Situaţia economică a judeţului Timiş-Torontal în perioada 1934-1937</a:t>
            </a:r>
            <a:r>
              <a:rPr lang="ro-RO" sz="1200" dirty="0">
                <a:latin typeface="Inter" panose="020B0604020202020204" charset="0"/>
                <a:ea typeface="Inter" panose="020B0604020202020204" charset="0"/>
              </a:rPr>
              <a:t>, în „Studii şi cercetări istorice bănăţene”, serie nouă, IV-VI/(2018-2020), Timişoara, Ed. Eurostampa, 2021, p. 269-274. </a:t>
            </a:r>
            <a:endParaRPr lang="en-US" sz="1200" dirty="0">
              <a:latin typeface="Inter" panose="020B0604020202020204" charset="0"/>
              <a:ea typeface="Inter" panose="020B0604020202020204" charset="0"/>
            </a:endParaRPr>
          </a:p>
          <a:p>
            <a:pPr marL="0" lvl="1" indent="271463" algn="just">
              <a:lnSpc>
                <a:spcPts val="1540"/>
              </a:lnSpc>
              <a:buFont typeface="+mj-lt"/>
              <a:buAutoNum type="arabicPeriod" startAt="13"/>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Relaţiile româno-germane în a doua jumătate a anului 1931, reflectate în paginile cotidianului Vestul din Timişoara</a:t>
            </a:r>
            <a:r>
              <a:rPr lang="ro-RO" sz="1200" dirty="0">
                <a:latin typeface="Inter" panose="020B0604020202020204" charset="0"/>
                <a:ea typeface="Inter" panose="020B0604020202020204" charset="0"/>
              </a:rPr>
              <a:t>, în „Columna 2000”, serie nouă, revistă de cultură istorică editată de Universitatea ,,Ioan Slavici” Timişoara, anul XXII, nr. 85-86-87-88, (ianuarie-decembrie), 2021, p. 125-135. (în colaborare cu Leonard-Denis Păuşan-Barna).</a:t>
            </a:r>
            <a:endParaRPr lang="en-US" sz="1200" dirty="0">
              <a:latin typeface="Inter" panose="020B0604020202020204" charset="0"/>
              <a:ea typeface="Inter" panose="020B0604020202020204" charset="0"/>
            </a:endParaRPr>
          </a:p>
          <a:p>
            <a:pPr marL="0" lvl="1" indent="271463" algn="just">
              <a:lnSpc>
                <a:spcPts val="1540"/>
              </a:lnSpc>
              <a:buFont typeface="+mj-lt"/>
              <a:buAutoNum type="arabicPeriod" startAt="13"/>
            </a:pP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Participarea Ripensiei la competiţiile fotbalistice interne (1928-1931)</a:t>
            </a:r>
            <a:r>
              <a:rPr lang="ro-RO" sz="1200" dirty="0">
                <a:latin typeface="Inter" panose="020B0604020202020204" charset="0"/>
                <a:ea typeface="Inter" panose="020B0604020202020204" charset="0"/>
              </a:rPr>
              <a:t>, în „Ziridava. Studia Historica”, XXVI, Cluj-Napoca, Ed. Mega, 2021 (editor: Complexul Muzeal Arad), ISSN: 1224-7316, p. 225-255. </a:t>
            </a:r>
          </a:p>
          <a:p>
            <a:pPr marL="0" lvl="1" indent="271463" algn="just">
              <a:lnSpc>
                <a:spcPts val="1540"/>
              </a:lnSpc>
              <a:buFont typeface="+mj-lt"/>
              <a:buAutoNum type="arabicPeriod" startAt="13"/>
            </a:pPr>
            <a:r>
              <a:rPr lang="en-US" sz="1200" b="1" dirty="0" err="1">
                <a:latin typeface="Inter" panose="020B0604020202020204" charset="0"/>
                <a:ea typeface="Inter" panose="020B0604020202020204" charset="0"/>
              </a:rPr>
              <a:t>Mihaela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Vlăsceanu</a:t>
            </a:r>
            <a:r>
              <a:rPr lang="en-US" sz="1200"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Formulări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stilistice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în</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arhitectura</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Timișoarei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și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Vârșețului</a:t>
            </a:r>
            <a:r>
              <a:rPr lang="en-US" sz="1200" i="1" dirty="0">
                <a:latin typeface="Inter" panose="020B0604020202020204" charset="0"/>
                <a:ea typeface="Inter" panose="020B0604020202020204" charset="0"/>
              </a:rPr>
              <a:t> (sec. XVIII-XX). </a:t>
            </a:r>
            <a:r>
              <a:rPr lang="en-US" sz="1200" i="1" dirty="0" err="1">
                <a:latin typeface="Inter" panose="020B0604020202020204" charset="0"/>
                <a:ea typeface="Inter" panose="020B0604020202020204" charset="0"/>
              </a:rPr>
              <a:t>Studiu</a:t>
            </a:r>
            <a:r>
              <a:rPr lang="en-US" sz="1200" i="1" dirty="0">
                <a:latin typeface="Inter" panose="020B0604020202020204" charset="0"/>
                <a:ea typeface="Inter" panose="020B0604020202020204" charset="0"/>
              </a:rPr>
              <a:t> de </a:t>
            </a:r>
            <a:r>
              <a:rPr lang="en-US" sz="1200" i="1" dirty="0" err="1">
                <a:latin typeface="Inter" panose="020B0604020202020204" charset="0"/>
                <a:ea typeface="Inter" panose="020B0604020202020204" charset="0"/>
              </a:rPr>
              <a:t>caz</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palatele</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prelaților</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ortodocșii</a:t>
            </a:r>
            <a:r>
              <a:rPr lang="en-US" sz="1200" i="1" dirty="0">
                <a:latin typeface="Inter" panose="020B0604020202020204" charset="0"/>
                <a:ea typeface="Inter" panose="020B0604020202020204" charset="0"/>
              </a:rPr>
              <a:t> </a:t>
            </a:r>
            <a:r>
              <a:rPr lang="en-US" sz="1200" i="1" dirty="0" err="1">
                <a:latin typeface="Inter" panose="020B0604020202020204" charset="0"/>
                <a:ea typeface="Inter" panose="020B0604020202020204" charset="0"/>
              </a:rPr>
              <a:t>sârbi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Ishodista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nr</a:t>
            </a:r>
            <a:r>
              <a:rPr lang="en-US" sz="1200" dirty="0">
                <a:latin typeface="Inter" panose="020B0604020202020204" charset="0"/>
                <a:ea typeface="Inter" panose="020B0604020202020204" charset="0"/>
              </a:rPr>
              <a:t>. 7/2021, Novi Sad-</a:t>
            </a:r>
            <a:r>
              <a:rPr lang="en-US" sz="1200" dirty="0" err="1">
                <a:latin typeface="Inter" panose="020B0604020202020204" charset="0"/>
                <a:ea typeface="Inter" panose="020B0604020202020204" charset="0"/>
              </a:rPr>
              <a:t>Timișoara</a:t>
            </a:r>
            <a:r>
              <a:rPr lang="en-US" sz="1200" dirty="0">
                <a:latin typeface="Inter" panose="020B0604020202020204" charset="0"/>
                <a:ea typeface="Inter" panose="020B0604020202020204" charset="0"/>
              </a:rPr>
              <a:t>, p. 85-94, DOI: 10.46630/ish.7.2021.6, </a:t>
            </a:r>
            <a:r>
              <a:rPr lang="en-US" sz="1200" dirty="0" err="1">
                <a:latin typeface="Inter" panose="020B0604020202020204" charset="0"/>
                <a:ea typeface="Inter" panose="020B0604020202020204" charset="0"/>
              </a:rPr>
              <a:t>disponibil</a:t>
            </a:r>
            <a:r>
              <a:rPr lang="en-US" sz="1200" dirty="0">
                <a:latin typeface="Inter" panose="020B0604020202020204" charset="0"/>
                <a:ea typeface="Inter" panose="020B0604020202020204" charset="0"/>
              </a:rPr>
              <a:t> online la </a:t>
            </a:r>
            <a:r>
              <a:rPr lang="en-US" sz="1200" u="sng" dirty="0">
                <a:latin typeface="Inter" panose="020B0604020202020204" charset="0"/>
                <a:ea typeface="Inter" panose="020B0604020202020204" charset="0"/>
                <a:hlinkClick r:id="rId4"/>
              </a:rPr>
              <a:t>https://doi.org/10.46630/ish.7.2021.6</a:t>
            </a:r>
            <a:r>
              <a:rPr lang="en-US" sz="1200" dirty="0">
                <a:latin typeface="Inter" panose="020B0604020202020204" charset="0"/>
                <a:ea typeface="Inter" panose="020B0604020202020204" charset="0"/>
              </a:rPr>
              <a:t>.</a:t>
            </a:r>
            <a:endParaRPr lang="en-US" sz="1200" spc="22" dirty="0">
              <a:solidFill>
                <a:srgbClr val="000000"/>
              </a:solidFill>
              <a:latin typeface="Inter" panose="020B0604020202020204" charset="0"/>
              <a:ea typeface="Inter" panose="020B0604020202020204" charset="0"/>
            </a:endParaRPr>
          </a:p>
        </p:txBody>
      </p:sp>
      <p:sp>
        <p:nvSpPr>
          <p:cNvPr id="8" name="TextBox 8"/>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9" name="TextBox 9"/>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0" name="AutoShape 10"/>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11" name="TextBox 11"/>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40</a:t>
            </a:r>
            <a:endParaRPr lang="en-US" sz="1103" spc="22" dirty="0">
              <a:solidFill>
                <a:srgbClr val="164F84"/>
              </a:solidFill>
              <a:latin typeface="Inter Bold"/>
            </a:endParaRPr>
          </a:p>
        </p:txBody>
      </p:sp>
    </p:spTree>
    <p:extLst>
      <p:ext uri="{BB962C8B-B14F-4D97-AF65-F5344CB8AC3E}">
        <p14:creationId xmlns:p14="http://schemas.microsoft.com/office/powerpoint/2010/main" val="242508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4030873" y="3734261"/>
            <a:ext cx="2819987" cy="1888216"/>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V. STUDII PUBLICATE ÎN REVISTE DE SPECIALITATE</a:t>
            </a:r>
          </a:p>
        </p:txBody>
      </p:sp>
      <p:sp>
        <p:nvSpPr>
          <p:cNvPr id="9" name="TextBox 9"/>
          <p:cNvSpPr txBox="1"/>
          <p:nvPr/>
        </p:nvSpPr>
        <p:spPr>
          <a:xfrm>
            <a:off x="724755" y="2973864"/>
            <a:ext cx="6106369" cy="381557"/>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E. RAPORT DE CERCETARE ARHEOLOGICĂ PUBLICATĂ ÎN CRONICA CERCET</a:t>
            </a:r>
            <a:r>
              <a:rPr lang="ro-RO" sz="1400" b="1" spc="22" dirty="0">
                <a:solidFill>
                  <a:srgbClr val="000000"/>
                </a:solidFill>
                <a:latin typeface="Inter"/>
              </a:rPr>
              <a:t>Ă</a:t>
            </a:r>
            <a:r>
              <a:rPr lang="en-US" sz="1400" b="1" spc="22" dirty="0">
                <a:solidFill>
                  <a:srgbClr val="000000"/>
                </a:solidFill>
                <a:latin typeface="Inter"/>
              </a:rPr>
              <a:t>RILOR ARHEOLOGICE DIN ROMÂNIA</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41</a:t>
            </a:r>
            <a:endParaRPr lang="en-US" sz="1103" spc="22" dirty="0">
              <a:solidFill>
                <a:srgbClr val="164F84"/>
              </a:solidFill>
              <a:latin typeface="Inter Bold"/>
            </a:endParaRPr>
          </a:p>
        </p:txBody>
      </p:sp>
      <p:sp>
        <p:nvSpPr>
          <p:cNvPr id="13" name="Rectangle 12"/>
          <p:cNvSpPr/>
          <p:nvPr/>
        </p:nvSpPr>
        <p:spPr>
          <a:xfrm>
            <a:off x="571466" y="5930280"/>
            <a:ext cx="6460175" cy="1619354"/>
          </a:xfrm>
          <a:prstGeom prst="rect">
            <a:avLst/>
          </a:prstGeom>
        </p:spPr>
        <p:txBody>
          <a:bodyPr wrap="square">
            <a:spAutoFit/>
          </a:bodyPr>
          <a:lstStyle/>
          <a:p>
            <a:pPr marL="0" lvl="1" algn="just">
              <a:lnSpc>
                <a:spcPts val="1540"/>
              </a:lnSpc>
              <a:spcAft>
                <a:spcPts val="0"/>
              </a:spcAft>
              <a:buFont typeface="+mj-lt"/>
              <a:buAutoNum type="arabicPeriod"/>
              <a:tabLst>
                <a:tab pos="685800" algn="l"/>
              </a:tabLst>
            </a:pPr>
            <a:r>
              <a:rPr lang="ro-RO" sz="1200" b="1" dirty="0">
                <a:latin typeface="Inter" panose="020B0604020202020204" charset="0"/>
                <a:ea typeface="Inter" panose="020B0604020202020204" charset="0"/>
                <a:cs typeface="Times New Roman" panose="02020603050405020304" pitchFamily="18" charset="0"/>
              </a:rPr>
              <a:t> </a:t>
            </a:r>
            <a:r>
              <a:rPr lang="en-US" sz="1200" b="1" dirty="0">
                <a:latin typeface="Inter" panose="020B0604020202020204" charset="0"/>
                <a:ea typeface="Inter" panose="020B0604020202020204" charset="0"/>
                <a:cs typeface="Times New Roman" panose="02020603050405020304" pitchFamily="18" charset="0"/>
              </a:rPr>
              <a:t>Andrei </a:t>
            </a:r>
            <a:r>
              <a:rPr lang="en-US" sz="1200" b="1" dirty="0" err="1">
                <a:latin typeface="Inter" panose="020B0604020202020204" charset="0"/>
                <a:ea typeface="Inter" panose="020B0604020202020204" charset="0"/>
                <a:cs typeface="Times New Roman" panose="02020603050405020304" pitchFamily="18" charset="0"/>
              </a:rPr>
              <a:t>Stavilă</a:t>
            </a:r>
            <a:r>
              <a:rPr lang="en-US" sz="1200" dirty="0">
                <a:latin typeface="Inter" panose="020B0604020202020204" charset="0"/>
                <a:ea typeface="Inter" panose="020B0604020202020204" charset="0"/>
                <a:cs typeface="Times New Roman" panose="02020603050405020304" pitchFamily="18" charset="0"/>
              </a:rPr>
              <a:t>, Nica D., </a:t>
            </a:r>
            <a:r>
              <a:rPr lang="en-US" sz="1200" dirty="0" err="1">
                <a:latin typeface="Inter" panose="020B0604020202020204" charset="0"/>
                <a:ea typeface="Inter" panose="020B0604020202020204" charset="0"/>
                <a:cs typeface="Times New Roman" panose="02020603050405020304" pitchFamily="18" charset="0"/>
              </a:rPr>
              <a:t>Cirţ</a:t>
            </a:r>
            <a:r>
              <a:rPr lang="en-US" sz="1200" dirty="0">
                <a:latin typeface="Inter" panose="020B0604020202020204" charset="0"/>
                <a:ea typeface="Inter" panose="020B0604020202020204" charset="0"/>
                <a:cs typeface="Times New Roman" panose="02020603050405020304" pitchFamily="18" charset="0"/>
              </a:rPr>
              <a:t> R., </a:t>
            </a:r>
            <a:r>
              <a:rPr lang="en-US" sz="1200" dirty="0" err="1">
                <a:latin typeface="Inter" panose="020B0604020202020204" charset="0"/>
                <a:ea typeface="Inter" panose="020B0604020202020204" charset="0"/>
                <a:cs typeface="Times New Roman" panose="02020603050405020304" pitchFamily="18" charset="0"/>
              </a:rPr>
              <a:t>Bustan</a:t>
            </a:r>
            <a:r>
              <a:rPr lang="en-US" sz="1200" dirty="0">
                <a:latin typeface="Inter" panose="020B0604020202020204" charset="0"/>
                <a:ea typeface="Inter" panose="020B0604020202020204" charset="0"/>
                <a:cs typeface="Times New Roman" panose="02020603050405020304" pitchFamily="18" charset="0"/>
              </a:rPr>
              <a:t> D., </a:t>
            </a:r>
            <a:r>
              <a:rPr lang="en-US" sz="1200" dirty="0" err="1">
                <a:latin typeface="Inter" panose="020B0604020202020204" charset="0"/>
                <a:ea typeface="Inter" panose="020B0604020202020204" charset="0"/>
                <a:cs typeface="Times New Roman" panose="02020603050405020304" pitchFamily="18" charset="0"/>
              </a:rPr>
              <a:t>Dudeștii</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Noi</a:t>
            </a:r>
            <a:r>
              <a:rPr lang="en-US" sz="1200" dirty="0">
                <a:latin typeface="Inter" panose="020B0604020202020204" charset="0"/>
                <a:ea typeface="Inter" panose="020B0604020202020204" charset="0"/>
                <a:cs typeface="Times New Roman" panose="02020603050405020304" pitchFamily="18" charset="0"/>
              </a:rPr>
              <a:t>, com. </a:t>
            </a:r>
            <a:r>
              <a:rPr lang="en-US" sz="1200" dirty="0" err="1">
                <a:latin typeface="Inter" panose="020B0604020202020204" charset="0"/>
                <a:ea typeface="Inter" panose="020B0604020202020204" charset="0"/>
                <a:cs typeface="Times New Roman" panose="02020603050405020304" pitchFamily="18" charset="0"/>
              </a:rPr>
              <a:t>Dudeștii</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Noi</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jud</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Timiș</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Punct</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Strada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Dealului</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în</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Cronica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Cercetărilor</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Arheologice</a:t>
            </a:r>
            <a:r>
              <a:rPr lang="en-US" sz="1200" dirty="0">
                <a:latin typeface="Inter" panose="020B0604020202020204" charset="0"/>
                <a:ea typeface="Inter" panose="020B0604020202020204" charset="0"/>
                <a:cs typeface="Times New Roman" panose="02020603050405020304" pitchFamily="18" charset="0"/>
              </a:rPr>
              <a:t> din </a:t>
            </a:r>
            <a:r>
              <a:rPr lang="en-US" sz="1200" dirty="0" err="1">
                <a:latin typeface="Inter" panose="020B0604020202020204" charset="0"/>
                <a:ea typeface="Inter" panose="020B0604020202020204" charset="0"/>
                <a:cs typeface="Times New Roman" panose="02020603050405020304" pitchFamily="18" charset="0"/>
              </a:rPr>
              <a:t>România</a:t>
            </a:r>
            <a:r>
              <a:rPr lang="en-US" sz="1200" dirty="0">
                <a:latin typeface="Inter" panose="020B0604020202020204" charset="0"/>
                <a:ea typeface="Inter" panose="020B0604020202020204" charset="0"/>
                <a:cs typeface="Times New Roman" panose="02020603050405020304" pitchFamily="18" charset="0"/>
              </a:rPr>
              <a:t>. Campania 2020”, 2021, p. 406-407.</a:t>
            </a:r>
          </a:p>
          <a:p>
            <a:pPr marL="0" lvl="1" algn="just">
              <a:lnSpc>
                <a:spcPts val="1540"/>
              </a:lnSpc>
              <a:spcAft>
                <a:spcPts val="0"/>
              </a:spcAft>
              <a:buFont typeface="+mj-lt"/>
              <a:buAutoNum type="arabicPeriod"/>
              <a:tabLst>
                <a:tab pos="685800" algn="l"/>
              </a:tabLst>
            </a:pPr>
            <a:r>
              <a:rPr lang="ro-RO" sz="1200" b="1" dirty="0">
                <a:latin typeface="Inter" panose="020B0604020202020204" charset="0"/>
                <a:ea typeface="Inter" panose="020B0604020202020204" charset="0"/>
                <a:cs typeface="Times New Roman" panose="02020603050405020304" pitchFamily="18" charset="0"/>
              </a:rPr>
              <a:t> </a:t>
            </a:r>
            <a:r>
              <a:rPr lang="en-US" sz="1200" b="1" dirty="0">
                <a:latin typeface="Inter" panose="020B0604020202020204" charset="0"/>
                <a:ea typeface="Inter" panose="020B0604020202020204" charset="0"/>
                <a:cs typeface="Times New Roman" panose="02020603050405020304" pitchFamily="18" charset="0"/>
              </a:rPr>
              <a:t>Andrei </a:t>
            </a:r>
            <a:r>
              <a:rPr lang="en-US" sz="1200" b="1" dirty="0" err="1">
                <a:latin typeface="Inter" panose="020B0604020202020204" charset="0"/>
                <a:ea typeface="Inter" panose="020B0604020202020204" charset="0"/>
                <a:cs typeface="Times New Roman" panose="02020603050405020304" pitchFamily="18" charset="0"/>
              </a:rPr>
              <a:t>Stavilă</a:t>
            </a:r>
            <a:r>
              <a:rPr lang="en-US" sz="1200" dirty="0">
                <a:latin typeface="Inter" panose="020B0604020202020204" charset="0"/>
                <a:ea typeface="Inter" panose="020B0604020202020204" charset="0"/>
                <a:cs typeface="Times New Roman" panose="02020603050405020304" pitchFamily="18" charset="0"/>
              </a:rPr>
              <a:t>, </a:t>
            </a:r>
            <a:r>
              <a:rPr lang="en-US" sz="1200" b="1" dirty="0">
                <a:latin typeface="Inter" panose="020B0604020202020204" charset="0"/>
                <a:ea typeface="Inter" panose="020B0604020202020204" charset="0"/>
                <a:cs typeface="Times New Roman" panose="02020603050405020304" pitchFamily="18" charset="0"/>
              </a:rPr>
              <a:t>Dorel </a:t>
            </a:r>
            <a:r>
              <a:rPr lang="en-US" sz="1200" b="1" dirty="0" err="1">
                <a:latin typeface="Inter" panose="020B0604020202020204" charset="0"/>
                <a:ea typeface="Inter" panose="020B0604020202020204" charset="0"/>
                <a:cs typeface="Times New Roman" panose="02020603050405020304" pitchFamily="18" charset="0"/>
              </a:rPr>
              <a:t>Micle</a:t>
            </a:r>
            <a:r>
              <a:rPr lang="en-US" sz="1200" dirty="0">
                <a:latin typeface="Inter" panose="020B0604020202020204" charset="0"/>
                <a:ea typeface="Inter" panose="020B0604020202020204" charset="0"/>
                <a:cs typeface="Times New Roman" panose="02020603050405020304" pitchFamily="18" charset="0"/>
              </a:rPr>
              <a:t>, Nica Darius </a:t>
            </a:r>
            <a:r>
              <a:rPr lang="en-US" sz="1200" dirty="0" err="1">
                <a:latin typeface="Inter" panose="020B0604020202020204" charset="0"/>
                <a:ea typeface="Inter" panose="020B0604020202020204" charset="0"/>
                <a:cs typeface="Times New Roman" panose="02020603050405020304" pitchFamily="18" charset="0"/>
              </a:rPr>
              <a:t>Rareş</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Timişoara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jud</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Timiş</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Construire</a:t>
            </a:r>
            <a:r>
              <a:rPr lang="en-US" sz="1200" dirty="0">
                <a:latin typeface="Inter" panose="020B0604020202020204" charset="0"/>
                <a:ea typeface="Inter" panose="020B0604020202020204" charset="0"/>
                <a:cs typeface="Times New Roman" panose="02020603050405020304" pitchFamily="18" charset="0"/>
              </a:rPr>
              <a:t> Corp 2 al </a:t>
            </a:r>
            <a:r>
              <a:rPr lang="en-US" sz="1200" dirty="0" err="1">
                <a:latin typeface="Inter" panose="020B0604020202020204" charset="0"/>
                <a:ea typeface="Inter" panose="020B0604020202020204" charset="0"/>
                <a:cs typeface="Times New Roman" panose="02020603050405020304" pitchFamily="18" charset="0"/>
              </a:rPr>
              <a:t>Liceului</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Teoretic</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Nikolaus</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Lenau</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pentru</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Școala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Gimnazială</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Nikolaus</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Lenau</a:t>
            </a:r>
            <a:r>
              <a:rPr lang="en-US" sz="1200" dirty="0">
                <a:latin typeface="Inter" panose="020B0604020202020204" charset="0"/>
                <a:ea typeface="Inter" panose="020B0604020202020204" charset="0"/>
                <a:cs typeface="Times New Roman" panose="02020603050405020304" pitchFamily="18" charset="0"/>
              </a:rPr>
              <a:t> (CF 433378, </a:t>
            </a:r>
            <a:r>
              <a:rPr lang="en-US" sz="1200" dirty="0" err="1">
                <a:latin typeface="Inter" panose="020B0604020202020204" charset="0"/>
                <a:ea typeface="Inter" panose="020B0604020202020204" charset="0"/>
                <a:cs typeface="Times New Roman" panose="02020603050405020304" pitchFamily="18" charset="0"/>
              </a:rPr>
              <a:t>Timișoara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în</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Cronica</a:t>
            </a:r>
            <a:r>
              <a:rPr lang="en-US" sz="1200"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Cercetărilor</a:t>
            </a:r>
            <a:r>
              <a:rPr lang="en-US" sz="1200" b="1" dirty="0">
                <a:latin typeface="Inter" panose="020B0604020202020204" charset="0"/>
                <a:ea typeface="Inter" panose="020B0604020202020204" charset="0"/>
                <a:cs typeface="Times New Roman" panose="02020603050405020304" pitchFamily="18" charset="0"/>
              </a:rPr>
              <a:t> </a:t>
            </a:r>
            <a:r>
              <a:rPr lang="en-US" sz="1200" dirty="0" err="1">
                <a:latin typeface="Inter" panose="020B0604020202020204" charset="0"/>
                <a:ea typeface="Inter" panose="020B0604020202020204" charset="0"/>
                <a:cs typeface="Times New Roman" panose="02020603050405020304" pitchFamily="18" charset="0"/>
              </a:rPr>
              <a:t>Arheologice</a:t>
            </a:r>
            <a:r>
              <a:rPr lang="en-US" sz="1200" dirty="0">
                <a:latin typeface="Inter" panose="020B0604020202020204" charset="0"/>
                <a:ea typeface="Inter" panose="020B0604020202020204" charset="0"/>
                <a:cs typeface="Times New Roman" panose="02020603050405020304" pitchFamily="18" charset="0"/>
              </a:rPr>
              <a:t> din </a:t>
            </a:r>
            <a:r>
              <a:rPr lang="en-US" sz="1200" dirty="0" err="1">
                <a:latin typeface="Inter" panose="020B0604020202020204" charset="0"/>
                <a:ea typeface="Inter" panose="020B0604020202020204" charset="0"/>
                <a:cs typeface="Times New Roman" panose="02020603050405020304" pitchFamily="18" charset="0"/>
              </a:rPr>
              <a:t>România</a:t>
            </a:r>
            <a:r>
              <a:rPr lang="en-US" sz="1200" dirty="0">
                <a:latin typeface="Inter" panose="020B0604020202020204" charset="0"/>
                <a:ea typeface="Inter" panose="020B0604020202020204" charset="0"/>
                <a:cs typeface="Times New Roman" panose="02020603050405020304" pitchFamily="18" charset="0"/>
              </a:rPr>
              <a:t>. Campania 2020”, p. 530-532.</a:t>
            </a:r>
          </a:p>
          <a:p>
            <a:pPr algn="just">
              <a:lnSpc>
                <a:spcPts val="1540"/>
              </a:lnSpc>
              <a:spcAft>
                <a:spcPts val="0"/>
              </a:spcAft>
              <a:tabLst>
                <a:tab pos="685800" algn="l"/>
              </a:tabLst>
            </a:pPr>
            <a:r>
              <a:rPr lang="ro-RO" sz="1200" dirty="0">
                <a:latin typeface="Inter" panose="020B0604020202020204" charset="0"/>
                <a:ea typeface="Inter" panose="020B0604020202020204" charset="0"/>
                <a:cs typeface="Times New Roman" panose="02020603050405020304" pitchFamily="18" charset="0"/>
              </a:rPr>
              <a:t> </a:t>
            </a:r>
            <a:endParaRPr lang="en-US" sz="1200" dirty="0">
              <a:effectLst/>
              <a:latin typeface="Inter" panose="020B0604020202020204" charset="0"/>
              <a:ea typeface="Inter" panose="020B060402020202020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52856" y="4255125"/>
            <a:ext cx="1138187" cy="1691900"/>
          </a:xfrm>
          <a:prstGeom prst="rect">
            <a:avLst/>
          </a:prstGeom>
        </p:spPr>
      </p:pic>
      <p:sp>
        <p:nvSpPr>
          <p:cNvPr id="8" name="TextBox 8"/>
          <p:cNvSpPr txBox="1"/>
          <p:nvPr/>
        </p:nvSpPr>
        <p:spPr>
          <a:xfrm>
            <a:off x="756000" y="562276"/>
            <a:ext cx="6275642" cy="923357"/>
          </a:xfrm>
          <a:prstGeom prst="rect">
            <a:avLst/>
          </a:prstGeom>
        </p:spPr>
        <p:txBody>
          <a:bodyPr lIns="0" tIns="0" rIns="0" bIns="0" rtlCol="0" anchor="t">
            <a:spAutoFit/>
          </a:bodyPr>
          <a:lstStyle/>
          <a:p>
            <a:pPr algn="ctr">
              <a:lnSpc>
                <a:spcPts val="3706"/>
              </a:lnSpc>
            </a:pPr>
            <a:r>
              <a:rPr lang="en-US" sz="2647" spc="291">
                <a:solidFill>
                  <a:srgbClr val="FFFFFF"/>
                </a:solidFill>
                <a:latin typeface="Inter Bold"/>
              </a:rPr>
              <a:t>VI. TITLURI ONORIFICE, PREMII, DISTINCŢII</a:t>
            </a:r>
          </a:p>
        </p:txBody>
      </p:sp>
      <p:sp>
        <p:nvSpPr>
          <p:cNvPr id="9" name="TextBox 9"/>
          <p:cNvSpPr txBox="1"/>
          <p:nvPr/>
        </p:nvSpPr>
        <p:spPr>
          <a:xfrm>
            <a:off x="571467" y="3221875"/>
            <a:ext cx="4959383" cy="3758401"/>
          </a:xfrm>
          <a:prstGeom prst="rect">
            <a:avLst/>
          </a:prstGeom>
        </p:spPr>
        <p:txBody>
          <a:bodyPr wrap="square" lIns="0" tIns="0" rIns="0" bIns="0" rtlCol="0" anchor="t">
            <a:spAutoFit/>
          </a:bodyPr>
          <a:lstStyle/>
          <a:p>
            <a:pPr lvl="0" indent="271463" algn="just">
              <a:lnSpc>
                <a:spcPts val="1540"/>
              </a:lnSpc>
              <a:spcAft>
                <a:spcPts val="600"/>
              </a:spcAft>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-Ioana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special</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juriului</a:t>
            </a:r>
            <a:r>
              <a:rPr lang="fr-FR" sz="1200" dirty="0">
                <a:latin typeface="Inter" panose="020B0604020202020204" charset="0"/>
                <a:ea typeface="Inter" panose="020B0604020202020204" charset="0"/>
              </a:rPr>
              <a:t> USR, </a:t>
            </a:r>
            <a:r>
              <a:rPr lang="fr-FR" sz="1200" dirty="0" err="1">
                <a:latin typeface="Inter" panose="020B0604020202020204" charset="0"/>
                <a:ea typeface="Inter" panose="020B0604020202020204" charset="0"/>
              </a:rPr>
              <a:t>Filiala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2021,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memorialistică</a:t>
            </a:r>
            <a:r>
              <a:rPr lang="fr-FR" sz="1200" dirty="0">
                <a:latin typeface="Inter" panose="020B0604020202020204" charset="0"/>
                <a:ea typeface="Inter" panose="020B0604020202020204" charset="0"/>
              </a:rPr>
              <a:t>: Eugen </a:t>
            </a:r>
            <a:r>
              <a:rPr lang="fr-FR" sz="1200" dirty="0" err="1">
                <a:latin typeface="Inter" panose="020B0604020202020204" charset="0"/>
                <a:ea typeface="Inter" panose="020B0604020202020204" charset="0"/>
              </a:rPr>
              <a:t>Dorcescu</a:t>
            </a:r>
            <a:r>
              <a:rPr lang="fr-FR" sz="1200" dirty="0">
                <a:latin typeface="Inter" panose="020B0604020202020204" charset="0"/>
                <a:ea typeface="Inter" panose="020B0604020202020204" charset="0"/>
              </a:rPr>
              <a:t>, 2 vol., </a:t>
            </a:r>
            <a:r>
              <a:rPr lang="fr-FR" sz="1200" dirty="0" err="1">
                <a:latin typeface="Inter" panose="020B0604020202020204" charset="0"/>
                <a:ea typeface="Inter" panose="020B0604020202020204" charset="0"/>
              </a:rPr>
              <a:t>ediție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critică</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Mirela</a:t>
            </a:r>
            <a:r>
              <a:rPr lang="fr-FR" sz="1200" dirty="0">
                <a:latin typeface="Inter" panose="020B0604020202020204" charset="0"/>
                <a:ea typeface="Inter" panose="020B0604020202020204" charset="0"/>
              </a:rPr>
              <a:t>-Ioana </a:t>
            </a:r>
            <a:r>
              <a:rPr lang="fr-FR" sz="1200" dirty="0" err="1">
                <a:latin typeface="Inter" panose="020B0604020202020204" charset="0"/>
                <a:ea typeface="Inter" panose="020B0604020202020204" charset="0"/>
              </a:rPr>
              <a:t>Dorcescu</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Îngerul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Adâncului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Pagini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jurnal</a:t>
            </a:r>
            <a:r>
              <a:rPr lang="fr-FR" sz="1200" i="1" dirty="0">
                <a:latin typeface="Inter" panose="020B0604020202020204" charset="0"/>
                <a:ea typeface="Inter" panose="020B0604020202020204" charset="0"/>
              </a:rPr>
              <a:t> (1991-1998)</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Adam. </a:t>
            </a:r>
            <a:r>
              <a:rPr lang="fr-FR" sz="1200" i="1" dirty="0" err="1">
                <a:latin typeface="Inter" panose="020B0604020202020204" charset="0"/>
                <a:ea typeface="Inter" panose="020B0604020202020204" charset="0"/>
              </a:rPr>
              <a:t>Pagini</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jurnal</a:t>
            </a:r>
            <a:r>
              <a:rPr lang="fr-FR" sz="1200" i="1" dirty="0">
                <a:latin typeface="Inter" panose="020B0604020202020204" charset="0"/>
                <a:ea typeface="Inter" panose="020B0604020202020204" charset="0"/>
              </a:rPr>
              <a:t> (2000-2010)</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lnSpc>
                <a:spcPts val="1540"/>
              </a:lnSpc>
              <a:spcAft>
                <a:spcPts val="600"/>
              </a:spcAft>
              <a:buFont typeface="+mj-lt"/>
              <a:buAutoNum type="arabicPeriod"/>
            </a:pPr>
            <a:r>
              <a:rPr lang="fr-FR" sz="1200" b="1" dirty="0" err="1">
                <a:latin typeface="Inter" panose="020B0604020202020204" charset="0"/>
                <a:ea typeface="Inter" panose="020B0604020202020204" charset="0"/>
              </a:rPr>
              <a:t>Mirela-Ioana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Hrisov</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excelență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acordat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Societatea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Literar-Artistică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Tibiscus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Uzdin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Serbia</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Festivalul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internațional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poezie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Drumuri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spice</a:t>
            </a:r>
            <a:r>
              <a:rPr lang="fr-FR" sz="1200" dirty="0">
                <a:latin typeface="Inter" panose="020B0604020202020204" charset="0"/>
                <a:ea typeface="Inter" panose="020B0604020202020204" charset="0"/>
              </a:rPr>
              <a:t>”, 24 </a:t>
            </a:r>
            <a:r>
              <a:rPr lang="fr-FR" sz="1200" dirty="0" err="1">
                <a:latin typeface="Inter" panose="020B0604020202020204" charset="0"/>
                <a:ea typeface="Inter" panose="020B0604020202020204" charset="0"/>
              </a:rPr>
              <a:t>iulie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indent="271463" algn="just">
              <a:lnSpc>
                <a:spcPts val="1540"/>
              </a:lnSpc>
              <a:spcAft>
                <a:spcPts val="600"/>
              </a:spcAft>
              <a:buFont typeface="+mj-lt"/>
              <a:buAutoNum type="arabicPeriod"/>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Premiul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critică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literară</a:t>
            </a:r>
            <a:r>
              <a:rPr lang="fr-FR" sz="1200" i="1" dirty="0">
                <a:latin typeface="Inter" panose="020B0604020202020204" charset="0"/>
                <a:ea typeface="Inter" panose="020B0604020202020204" charset="0"/>
              </a:rPr>
              <a:t> al </a:t>
            </a:r>
            <a:r>
              <a:rPr lang="fr-FR" sz="1200" i="1" dirty="0" err="1">
                <a:latin typeface="Inter" panose="020B0604020202020204" charset="0"/>
                <a:ea typeface="Inter" panose="020B0604020202020204" charset="0"/>
              </a:rPr>
              <a:t>Festivalului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Internațional</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Poezie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Grigore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Vieru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întreaga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operă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exegetică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oferit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Institutul</a:t>
            </a:r>
            <a:r>
              <a:rPr lang="fr-FR" sz="1200" dirty="0">
                <a:latin typeface="Inter" panose="020B0604020202020204" charset="0"/>
                <a:ea typeface="Inter" panose="020B0604020202020204" charset="0"/>
              </a:rPr>
              <a:t> Cultural </a:t>
            </a:r>
            <a:r>
              <a:rPr lang="fr-FR" sz="1200" dirty="0" err="1">
                <a:latin typeface="Inter" panose="020B0604020202020204" charset="0"/>
                <a:ea typeface="Inter" panose="020B0604020202020204" charset="0"/>
              </a:rPr>
              <a:t>Român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Mihai</a:t>
            </a:r>
            <a:r>
              <a:rPr lang="fr-FR" sz="1200" dirty="0">
                <a:latin typeface="Inter" panose="020B0604020202020204" charset="0"/>
                <a:ea typeface="Inter" panose="020B0604020202020204" charset="0"/>
              </a:rPr>
              <a:t> Eminescu”, </a:t>
            </a:r>
            <a:r>
              <a:rPr lang="fr-FR" sz="1200" dirty="0" err="1">
                <a:latin typeface="Inter" panose="020B0604020202020204" charset="0"/>
                <a:ea typeface="Inter" panose="020B0604020202020204" charset="0"/>
              </a:rPr>
              <a:t>septembrie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indent="271463" algn="just">
              <a:lnSpc>
                <a:spcPts val="1540"/>
              </a:lnSpc>
              <a:spcAft>
                <a:spcPts val="600"/>
              </a:spcAft>
              <a:buFont typeface="+mj-lt"/>
              <a:buAutoNum type="arabicPeriod"/>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Diplomă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omagială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pentru</a:t>
            </a:r>
            <a:r>
              <a:rPr lang="fr-FR" sz="1200" i="1" dirty="0">
                <a:latin typeface="Inter" panose="020B0604020202020204" charset="0"/>
                <a:ea typeface="Inter" panose="020B0604020202020204" charset="0"/>
              </a:rPr>
              <a:t> permanenta </a:t>
            </a:r>
            <a:r>
              <a:rPr lang="fr-FR" sz="1200" i="1" dirty="0" err="1">
                <a:latin typeface="Inter" panose="020B0604020202020204" charset="0"/>
                <a:ea typeface="Inter" panose="020B0604020202020204" charset="0"/>
              </a:rPr>
              <a:t>preocupare</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cultivare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promovare</a:t>
            </a:r>
            <a:r>
              <a:rPr lang="fr-FR" sz="1200" i="1" dirty="0">
                <a:latin typeface="Inter" panose="020B0604020202020204" charset="0"/>
                <a:ea typeface="Inter" panose="020B0604020202020204" charset="0"/>
              </a:rPr>
              <a:t> a </a:t>
            </a:r>
            <a:r>
              <a:rPr lang="fr-FR" sz="1200" i="1" dirty="0" err="1">
                <a:latin typeface="Inter" panose="020B0604020202020204" charset="0"/>
                <a:ea typeface="Inter" panose="020B0604020202020204" charset="0"/>
              </a:rPr>
              <a:t>valorilor</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culturii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române</a:t>
            </a:r>
            <a:r>
              <a:rPr lang="fr-FR" sz="1200" i="1" dirty="0">
                <a:latin typeface="Inter" panose="020B0604020202020204" charset="0"/>
                <a:ea typeface="Inter" panose="020B0604020202020204" charset="0"/>
              </a:rPr>
              <a:t> de </a:t>
            </a:r>
            <a:r>
              <a:rPr lang="fr-FR" sz="1200" i="1" dirty="0" err="1">
                <a:latin typeface="Inter" panose="020B0604020202020204" charset="0"/>
                <a:ea typeface="Inter" panose="020B0604020202020204" charset="0"/>
              </a:rPr>
              <a:t>pe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cele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două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maluri</a:t>
            </a:r>
            <a:r>
              <a:rPr lang="fr-FR" sz="1200" i="1" dirty="0">
                <a:latin typeface="Inter" panose="020B0604020202020204" charset="0"/>
                <a:ea typeface="Inter" panose="020B0604020202020204" charset="0"/>
              </a:rPr>
              <a:t> ale </a:t>
            </a:r>
            <a:r>
              <a:rPr lang="fr-FR" sz="1200" i="1" dirty="0" err="1">
                <a:latin typeface="Inter" panose="020B0604020202020204" charset="0"/>
                <a:ea typeface="Inter" panose="020B0604020202020204" charset="0"/>
              </a:rPr>
              <a:t>Prutului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Centrul</a:t>
            </a:r>
            <a:r>
              <a:rPr lang="fr-FR" sz="1200" dirty="0">
                <a:latin typeface="Inter" panose="020B0604020202020204" charset="0"/>
                <a:ea typeface="Inter" panose="020B0604020202020204" charset="0"/>
              </a:rPr>
              <a:t> Cultural „Eugen </a:t>
            </a:r>
            <a:r>
              <a:rPr lang="fr-FR" sz="1200" dirty="0" err="1">
                <a:latin typeface="Inter" panose="020B0604020202020204" charset="0"/>
                <a:ea typeface="Inter" panose="020B0604020202020204" charset="0"/>
              </a:rPr>
              <a:t>Simion</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Dumbrăveni</a:t>
            </a:r>
            <a:r>
              <a:rPr lang="fr-FR" sz="1200" dirty="0">
                <a:latin typeface="Inter" panose="020B0604020202020204" charset="0"/>
                <a:ea typeface="Inter" panose="020B0604020202020204" charset="0"/>
              </a:rPr>
              <a:t>, Suceava, </a:t>
            </a:r>
            <a:r>
              <a:rPr lang="fr-FR" sz="1200" dirty="0" err="1">
                <a:latin typeface="Inter" panose="020B0604020202020204" charset="0"/>
                <a:ea typeface="Inter" panose="020B0604020202020204" charset="0"/>
              </a:rPr>
              <a:t>sub</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egida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Republicii</a:t>
            </a:r>
            <a:r>
              <a:rPr lang="fr-FR" sz="1200" dirty="0">
                <a:latin typeface="Inter" panose="020B0604020202020204" charset="0"/>
                <a:ea typeface="Inter" panose="020B0604020202020204" charset="0"/>
              </a:rPr>
              <a:t> Moldova,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indent="271463" algn="just">
              <a:lnSpc>
                <a:spcPts val="1540"/>
              </a:lnSpc>
              <a:spcAft>
                <a:spcPts val="600"/>
              </a:spcAft>
              <a:buFont typeface="+mj-lt"/>
              <a:buAutoNum type="arabicPeriod"/>
            </a:pPr>
            <a:r>
              <a:rPr lang="fr-FR" sz="1200" b="1" dirty="0">
                <a:latin typeface="Inter" panose="020B0604020202020204" charset="0"/>
                <a:ea typeface="Inter" panose="020B0604020202020204" charset="0"/>
              </a:rPr>
              <a:t>Radu Pavel </a:t>
            </a:r>
            <a:r>
              <a:rPr lang="fr-FR" sz="1200" b="1" dirty="0" err="1">
                <a:latin typeface="Inter" panose="020B0604020202020204" charset="0"/>
                <a:ea typeface="Inter" panose="020B0604020202020204" charset="0"/>
              </a:rPr>
              <a:t>Gheo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Premiul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Uniunii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Scriitorilor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filiala</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volumul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proză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Un </a:t>
            </a:r>
            <a:r>
              <a:rPr lang="fr-FR" sz="1200" i="1" dirty="0" err="1">
                <a:latin typeface="Inter" panose="020B0604020202020204" charset="0"/>
                <a:ea typeface="Inter" panose="020B0604020202020204" charset="0"/>
              </a:rPr>
              <a:t>drum</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Ceapă</a:t>
            </a:r>
            <a:r>
              <a:rPr lang="fr-FR" sz="1200" dirty="0">
                <a:latin typeface="Inter" panose="020B0604020202020204" charset="0"/>
                <a:ea typeface="Inter" panose="020B0604020202020204" charset="0"/>
              </a:rPr>
              <a:t> (2020).</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42</a:t>
            </a:r>
            <a:endParaRPr lang="en-US" sz="1103" spc="22" dirty="0">
              <a:solidFill>
                <a:srgbClr val="164F84"/>
              </a:solidFill>
              <a:latin typeface="Inter Bo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42385" y="2974682"/>
            <a:ext cx="1153496" cy="1153496"/>
          </a:xfrm>
          <a:prstGeom prst="rect">
            <a:avLst/>
          </a:prstGeom>
        </p:spPr>
      </p:pic>
      <p:sp>
        <p:nvSpPr>
          <p:cNvPr id="8" name="TextBox 8"/>
          <p:cNvSpPr txBox="1"/>
          <p:nvPr/>
        </p:nvSpPr>
        <p:spPr>
          <a:xfrm>
            <a:off x="671363"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 GRANTURI ȘTIINȚIFICE</a:t>
            </a:r>
          </a:p>
        </p:txBody>
      </p:sp>
      <p:sp>
        <p:nvSpPr>
          <p:cNvPr id="9" name="TextBox 9"/>
          <p:cNvSpPr txBox="1"/>
          <p:nvPr/>
        </p:nvSpPr>
        <p:spPr>
          <a:xfrm>
            <a:off x="571467" y="2939845"/>
            <a:ext cx="5270918" cy="1334661"/>
          </a:xfrm>
          <a:prstGeom prst="rect">
            <a:avLst/>
          </a:prstGeom>
        </p:spPr>
        <p:txBody>
          <a:bodyPr wrap="square" lIns="0" tIns="0" rIns="0" bIns="0" rtlCol="0" anchor="t">
            <a:spAutoFit/>
          </a:bodyPr>
          <a:lstStyle/>
          <a:p>
            <a:pPr lvl="0" indent="271463" algn="just">
              <a:lnSpc>
                <a:spcPts val="1540"/>
              </a:lnSpc>
              <a:buFont typeface="+mj-lt"/>
              <a:buAutoNum type="arabicPeriod"/>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Proiectul/Grant Agreement 101004082 – UNITA – EAC-A02-2019/EAC-A02-2019-1, perioada: 25.10.2021-31.10.2023, denumirea postului: Consilier/Expert învățământ / Consilier cercetare / învățământ.</a:t>
            </a:r>
          </a:p>
          <a:p>
            <a:pPr indent="271463" algn="just">
              <a:lnSpc>
                <a:spcPts val="1540"/>
              </a:lnSpc>
              <a:buFont typeface="+mj-lt"/>
              <a:buAutoNum type="arabicPeriod"/>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ROSE/AG382/SGU/SS/III/2020, perioada: 01.10.2021-31.05.2022, denumirea postului: Tutore/cadru didactic.</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43</a:t>
            </a:r>
            <a:endParaRPr lang="en-US" sz="1103" spc="22" dirty="0">
              <a:solidFill>
                <a:srgbClr val="164F84"/>
              </a:solidFill>
              <a:latin typeface="Inter Bold"/>
            </a:endParaRPr>
          </a:p>
        </p:txBody>
      </p:sp>
      <p:sp>
        <p:nvSpPr>
          <p:cNvPr id="13" name="TextBox 9"/>
          <p:cNvSpPr txBox="1"/>
          <p:nvPr/>
        </p:nvSpPr>
        <p:spPr>
          <a:xfrm>
            <a:off x="571467" y="4290794"/>
            <a:ext cx="6375538" cy="4970591"/>
          </a:xfrm>
          <a:prstGeom prst="rect">
            <a:avLst/>
          </a:prstGeom>
        </p:spPr>
        <p:txBody>
          <a:bodyPr wrap="square" lIns="0" tIns="0" rIns="0" bIns="0" rtlCol="0" anchor="t">
            <a:spAutoFit/>
          </a:bodyPr>
          <a:lstStyle/>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ROSE/AG382/SGU/SS/III/2020, perioada: 01.10.2021-30.11.2021, denumirea postului: Mentor.</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„Dezvoltare instituțională prin internaționalizare pentru toți la Universitatea de Vest din Timișoara” – CNFIS-FDI-2021-0369, perioada: 01.06.2021-31.10.2021, denumirea postului: personal didactic/lector 2/ateliere de intercomprehensiune.</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ROSE „Servicii socio-educative oferite de FLIT pentru prevenirea abandonului școlar–SEE-FLIT”, perioada: 01.10.2020-31.05.2021, denumirea postului: Tutore de an/mentor.</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în proiectul cu titlul: ROSE/AG382/SGU/SS/III/2020, perioada: 26.10.2020-25.06.2021, denumirea postului: Tutore/cadru didactic.</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Emina Căpălnășan, Elena Crașovan, Ana-Maria Radu-Pop</a:t>
            </a:r>
            <a:r>
              <a:rPr lang="ro-RO" sz="1200" dirty="0">
                <a:latin typeface="Inter" panose="020B0604020202020204" charset="0"/>
                <a:ea typeface="Inter" panose="020B0604020202020204" charset="0"/>
              </a:rPr>
              <a:t>, Membre în proiectul proiectul CNFIS-FDI-2021-0471: „UVT – Acces și echitate în învățământul superior” – rol în cadrul proiectului: Expert elaborare materiale pregătire bacalaureat – limba și literatura română.</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
            </a:pPr>
            <a:r>
              <a:rPr lang="ro-RO" sz="1200" b="1" dirty="0">
                <a:latin typeface="Inter" panose="020B0604020202020204" charset="0"/>
                <a:ea typeface="Inter" panose="020B0604020202020204" charset="0"/>
              </a:rPr>
              <a:t>Emina Căpălnășan</a:t>
            </a:r>
            <a:r>
              <a:rPr lang="ro-RO" sz="1200" dirty="0">
                <a:latin typeface="Inter" panose="020B0604020202020204" charset="0"/>
                <a:ea typeface="Inter" panose="020B0604020202020204" charset="0"/>
              </a:rPr>
              <a:t>, Titular în grantul finanțat instituțional prin Casa Corpului Didactic Timișoara, cu avizul Ministerului Educației Naționale: „Viziuni curriculare la disciplina limba și literatura română”, în perioada noiembrie 2020 – mai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a:t>
            </a:r>
            <a:r>
              <a:rPr lang="ro-RO" sz="1200" b="1"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director/manager al proiectului Ministerului Educației UMPFE de tip ROSE-SGU </a:t>
            </a:r>
            <a:r>
              <a:rPr lang="ro-RO" sz="1200" i="1" dirty="0">
                <a:latin typeface="Inter" panose="020B0604020202020204" charset="0"/>
                <a:ea typeface="Inter" panose="020B0604020202020204" charset="0"/>
              </a:rPr>
              <a:t>Sprijin integrat acordat studenților LIT pentru prevenirea abandonului (SISPA-LIT)</a:t>
            </a:r>
            <a:r>
              <a:rPr lang="ro-RO" sz="1200" dirty="0">
                <a:latin typeface="Inter" panose="020B0604020202020204" charset="0"/>
                <a:ea typeface="Inter" panose="020B0604020202020204" charset="0"/>
              </a:rPr>
              <a:t>. AG 382 (2.X.2020-15.IX.2022). Buget: 709.714 lei (149.978 euro).</a:t>
            </a:r>
          </a:p>
          <a:p>
            <a:pPr indent="271463" algn="just">
              <a:lnSpc>
                <a:spcPts val="1540"/>
              </a:lnSpc>
              <a:buFont typeface="+mj-lt"/>
              <a:buAutoNum type="arabicPeriod" startAt="3"/>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Coordonator local/responsabil de proces al pachetului de lucru </a:t>
            </a:r>
            <a:r>
              <a:rPr lang="ro-RO" sz="1200" i="1" dirty="0">
                <a:latin typeface="Inter" panose="020B0604020202020204" charset="0"/>
                <a:ea typeface="Inter" panose="020B0604020202020204" charset="0"/>
              </a:rPr>
              <a:t>Multilingualism</a:t>
            </a:r>
            <a:r>
              <a:rPr lang="ro-RO" sz="1200" dirty="0">
                <a:latin typeface="Inter" panose="020B0604020202020204" charset="0"/>
                <a:ea typeface="Inter" panose="020B0604020202020204" charset="0"/>
              </a:rPr>
              <a:t> (WP 3) în cadrul proiectului UNITA – Universitas Montium, Erasmus+ European Universities. Grant Agreement 101004082 – EAC-A02-2019/EAC-A02-2019-1 (24.XI.2020-31.X.2023).</a:t>
            </a:r>
            <a:endParaRPr lang="en-US" sz="1200" dirty="0">
              <a:latin typeface="Inter" panose="020B0604020202020204" charset="0"/>
              <a:ea typeface="Inter" panose="020B060402020202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 GRANTURI ȘTIINȚIFICE</a:t>
            </a:r>
          </a:p>
        </p:txBody>
      </p:sp>
      <p:sp>
        <p:nvSpPr>
          <p:cNvPr id="9" name="TextBox 9"/>
          <p:cNvSpPr txBox="1"/>
          <p:nvPr/>
        </p:nvSpPr>
        <p:spPr>
          <a:xfrm>
            <a:off x="571467" y="2765124"/>
            <a:ext cx="5270918" cy="1527021"/>
          </a:xfrm>
          <a:prstGeom prst="rect">
            <a:avLst/>
          </a:prstGeom>
        </p:spPr>
        <p:txBody>
          <a:bodyPr wrap="square" lIns="0" tIns="0" rIns="0" bIns="0" rtlCol="0" anchor="t">
            <a:spAutoFit/>
          </a:bodyPr>
          <a:lstStyle/>
          <a:p>
            <a:pPr lvl="0" indent="271463" algn="just">
              <a:lnSpc>
                <a:spcPts val="1540"/>
              </a:lnSpc>
              <a:buFont typeface="+mj-lt"/>
              <a:buAutoNum type="arabicPeriod" startAt="11"/>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Responsabil pentru </a:t>
            </a:r>
            <a:r>
              <a:rPr lang="ro-RO" sz="1200" i="1" dirty="0">
                <a:latin typeface="Inter" panose="020B0604020202020204" charset="0"/>
                <a:ea typeface="Inter" panose="020B0604020202020204" charset="0"/>
              </a:rPr>
              <a:t>Blended Intensive Programme</a:t>
            </a:r>
            <a:r>
              <a:rPr lang="ro-RO" sz="1200" dirty="0">
                <a:latin typeface="Inter" panose="020B0604020202020204" charset="0"/>
                <a:ea typeface="Inter" panose="020B0604020202020204" charset="0"/>
              </a:rPr>
              <a:t> (BIP) în proiectul Erasmus+ nr. 2021-1-RO01-KA131-HED-000009068. </a:t>
            </a:r>
            <a:r>
              <a:rPr lang="ro-RO" sz="1200" i="1" dirty="0">
                <a:latin typeface="Inter" panose="020B0604020202020204" charset="0"/>
                <a:ea typeface="Inter" panose="020B0604020202020204" charset="0"/>
              </a:rPr>
              <a:t>Intercomprehension for Language for Specific Purposes</a:t>
            </a:r>
            <a:r>
              <a:rPr lang="ro-RO" sz="1200" dirty="0">
                <a:latin typeface="Inter" panose="020B0604020202020204" charset="0"/>
                <a:ea typeface="Inter" panose="020B0604020202020204" charset="0"/>
              </a:rPr>
              <a:t> (01.09.2021-31.10.2023). Manager local: lector univ. dr. Oana-Roxana Ivan.</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1"/>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Membru (tutore/mentor) în proiectul de tip ROSE </a:t>
            </a:r>
            <a:r>
              <a:rPr lang="ro-RO" sz="1200" i="1" dirty="0">
                <a:latin typeface="Inter" panose="020B0604020202020204" charset="0"/>
                <a:ea typeface="Inter" panose="020B0604020202020204" charset="0"/>
              </a:rPr>
              <a:t>Servicii socio-educative oferite de FLIT pentru prevenirea abandonului studenților</a:t>
            </a:r>
            <a:r>
              <a:rPr lang="ro-RO" sz="1200" dirty="0">
                <a:latin typeface="Inter" panose="020B0604020202020204" charset="0"/>
                <a:ea typeface="Inter" panose="020B0604020202020204" charset="0"/>
              </a:rPr>
              <a:t>. AG 274 (2019-2021). Buget: 40.152 euro. Director de proiect: prof. univ. dr. Loredana Pungă.</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44</a:t>
            </a:r>
            <a:endParaRPr lang="en-US" sz="1103" spc="22" dirty="0">
              <a:solidFill>
                <a:srgbClr val="164F84"/>
              </a:solidFill>
              <a:latin typeface="Inter Bold"/>
            </a:endParaRPr>
          </a:p>
        </p:txBody>
      </p:sp>
      <p:sp>
        <p:nvSpPr>
          <p:cNvPr id="13" name="TextBox 9"/>
          <p:cNvSpPr txBox="1"/>
          <p:nvPr/>
        </p:nvSpPr>
        <p:spPr>
          <a:xfrm>
            <a:off x="571467" y="4295694"/>
            <a:ext cx="6424414" cy="5355312"/>
          </a:xfrm>
          <a:prstGeom prst="rect">
            <a:avLst/>
          </a:prstGeom>
        </p:spPr>
        <p:txBody>
          <a:bodyPr wrap="square" lIns="0" tIns="0" rIns="0" bIns="0" rtlCol="0" anchor="t">
            <a:spAutoFit/>
          </a:bodyPr>
          <a:lstStyle/>
          <a:p>
            <a:pPr lvl="0" indent="271463" algn="just">
              <a:buFont typeface="+mj-lt"/>
              <a:buAutoNum type="arabicPeriod" startAt="13"/>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Membră în </a:t>
            </a:r>
            <a:r>
              <a:rPr lang="ro-RO" sz="1200" i="1" dirty="0">
                <a:latin typeface="Inter" panose="020B0604020202020204" charset="0"/>
                <a:ea typeface="Inter" panose="020B0604020202020204" charset="0"/>
              </a:rPr>
              <a:t>Progetto Cioran</a:t>
            </a:r>
            <a:r>
              <a:rPr lang="ro-RO" sz="1200" dirty="0">
                <a:latin typeface="Inter" panose="020B0604020202020204" charset="0"/>
                <a:ea typeface="Inter" panose="020B0604020202020204" charset="0"/>
              </a:rPr>
              <a:t>, un proiect de cercetare interuniversitară. Director de proiect: prof. Giovanni Raimondo Rotiroti (Università degli Studi di Napoli “L’Orientale”), 2017-2021. Unul dintre rezultatele proiectului: publicarea </a:t>
            </a:r>
            <a:r>
              <a:rPr lang="ro-RO" sz="1200" i="1" dirty="0">
                <a:latin typeface="Inter" panose="020B0604020202020204" charset="0"/>
                <a:ea typeface="Inter" panose="020B0604020202020204" charset="0"/>
              </a:rPr>
              <a:t>Dicționarului de termeni cioranieni.</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Membră în </a:t>
            </a:r>
            <a:r>
              <a:rPr lang="ro-RO" sz="1200" i="1" dirty="0">
                <a:latin typeface="Inter" panose="020B0604020202020204" charset="0"/>
                <a:ea typeface="Inter" panose="020B0604020202020204" charset="0"/>
              </a:rPr>
              <a:t>Digitalizing Romanian History and Historiography of Translation </a:t>
            </a:r>
            <a:r>
              <a:rPr lang="ro-RO" sz="1200" dirty="0">
                <a:latin typeface="Inter" panose="020B0604020202020204" charset="0"/>
                <a:ea typeface="Inter" panose="020B0604020202020204" charset="0"/>
              </a:rPr>
              <a:t>(ITRO), 2018-2021. Finanțator: Google Cloud Platform (GCP) Research Credits. Director: Prof. dr. Georgiana Badea.</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Membru în proiectul derulat de ICR, Colocviul Internațional de Științe ale Limbajului „Eugeniu Coșeriu”. Ediția a XVI-a. </a:t>
            </a:r>
            <a:r>
              <a:rPr lang="ro-RO" sz="1200" i="1" dirty="0">
                <a:latin typeface="Inter" panose="020B0604020202020204" charset="0"/>
                <a:ea typeface="Inter" panose="020B0604020202020204" charset="0"/>
              </a:rPr>
              <a:t>Eugeniu Coșeriu Centenar</a:t>
            </a:r>
            <a:r>
              <a:rPr lang="ro-RO" sz="1200" dirty="0">
                <a:latin typeface="Inter" panose="020B0604020202020204" charset="0"/>
                <a:ea typeface="Inter" panose="020B0604020202020204" charset="0"/>
              </a:rPr>
              <a:t> (septembrie 2021). Director: Mirel Taloș, Președinte ICR. </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Membru în proiectul ICR „Congresul Mondial al Eminescologilor, ediţia a X-a. Eminescu și lumea valorilor” (septembrie 2021). Director: Mirel Taloș, Președinte ICR. </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Expert în Proiectul POCU „Împreună universități și angajatori. Un sistem integrat de programe educaționale inovative”, ID 121030, 2019-2021.</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Eliana Popeți</a:t>
            </a:r>
            <a:r>
              <a:rPr lang="ro-RO" sz="1200" dirty="0">
                <a:latin typeface="Inter" panose="020B0604020202020204" charset="0"/>
                <a:ea typeface="Inter" panose="020B0604020202020204" charset="0"/>
              </a:rPr>
              <a:t>, Mediator cultural în proiectul „ROSE /AG 382/SGU/SS/III/2020”, Nr. 53601/23.10.2020, 26.10.2020-prezent.</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proiectul </a:t>
            </a:r>
            <a:r>
              <a:rPr lang="ro-RO" sz="1200" i="1" dirty="0">
                <a:latin typeface="Inter" panose="020B0604020202020204" charset="0"/>
                <a:ea typeface="Inter" panose="020B0604020202020204" charset="0"/>
              </a:rPr>
              <a:t>Limba română la gimnaziu. Conținuturi, probleme, interpretări</a:t>
            </a:r>
            <a:r>
              <a:rPr lang="ro-RO" sz="1200" dirty="0">
                <a:latin typeface="Inter" panose="020B0604020202020204" charset="0"/>
                <a:ea typeface="Inter" panose="020B0604020202020204" charset="0"/>
              </a:rPr>
              <a:t>, organizat de Casa Corpului Didactic Hunedoara, poziția: lector (mai 2021-iunie 2021)</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proiectul CNFIS-FDI-2021-0369, </a:t>
            </a:r>
            <a:r>
              <a:rPr lang="ro-RO" sz="1200" i="1" dirty="0">
                <a:latin typeface="Inter" panose="020B0604020202020204" charset="0"/>
                <a:ea typeface="Inter" panose="020B0604020202020204" charset="0"/>
              </a:rPr>
              <a:t>Dezvoltare instituțională prin internaționalizare pentru toți la Universitatea de Vest din Timișoara</a:t>
            </a:r>
            <a:r>
              <a:rPr lang="ro-RO" sz="1200" dirty="0">
                <a:latin typeface="Inter" panose="020B0604020202020204" charset="0"/>
                <a:ea typeface="Inter" panose="020B0604020202020204" charset="0"/>
              </a:rPr>
              <a:t>, poziția: lector intercomprehensiune (01.06.2021-31.10.2021).</a:t>
            </a:r>
          </a:p>
          <a:p>
            <a:pPr lvl="0" indent="271463" algn="just">
              <a:buFont typeface="+mj-lt"/>
              <a:buAutoNum type="arabicPeriod" startAt="1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proiectul AG393/SGU/PV/III, West Summer University, poziția: lector (26.07.2021-15.01.2021).</a:t>
            </a:r>
            <a:endParaRPr lang="en-US" sz="1200" dirty="0">
              <a:latin typeface="Inter" panose="020B0604020202020204" charset="0"/>
              <a:ea typeface="Inter" panose="020B0604020202020204" charset="0"/>
            </a:endParaRPr>
          </a:p>
          <a:p>
            <a:pPr lvl="0" indent="271463" algn="just">
              <a:buFont typeface="+mj-lt"/>
              <a:buAutoNum type="arabicPeriod" startAt="1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proiectul CNFIS-FDI-2021-0460 – UVT – </a:t>
            </a:r>
            <a:r>
              <a:rPr lang="ro-RO" sz="1200" i="1" dirty="0">
                <a:latin typeface="Inter" panose="020B0604020202020204" charset="0"/>
                <a:ea typeface="Inter" panose="020B0604020202020204" charset="0"/>
              </a:rPr>
              <a:t>Teaching&amp;Learning Brand – Reflective&amp;Collaborative Learning into action</a:t>
            </a:r>
            <a:r>
              <a:rPr lang="ro-RO" sz="1200" dirty="0">
                <a:latin typeface="Inter" panose="020B0604020202020204" charset="0"/>
                <a:ea typeface="Inter" panose="020B0604020202020204" charset="0"/>
              </a:rPr>
              <a:t>, poziția: Expert formare didactică 4 (19.07.2021-17.12.2021).</a:t>
            </a:r>
            <a:endParaRPr lang="en-US" sz="1200" dirty="0">
              <a:latin typeface="Inter" panose="020B0604020202020204" charset="0"/>
              <a:ea typeface="Inter" panose="020B0604020202020204" charset="0"/>
            </a:endParaRPr>
          </a:p>
        </p:txBody>
      </p:sp>
      <p:grpSp>
        <p:nvGrpSpPr>
          <p:cNvPr id="14" name="Google Shape;13742;p78"/>
          <p:cNvGrpSpPr/>
          <p:nvPr/>
        </p:nvGrpSpPr>
        <p:grpSpPr>
          <a:xfrm>
            <a:off x="5868576" y="2714237"/>
            <a:ext cx="1153496" cy="1292494"/>
            <a:chOff x="3841100" y="4203650"/>
            <a:chExt cx="362550" cy="410275"/>
          </a:xfrm>
        </p:grpSpPr>
        <p:sp>
          <p:nvSpPr>
            <p:cNvPr id="15" name="Google Shape;13743;p78"/>
            <p:cNvSpPr/>
            <p:nvPr/>
          </p:nvSpPr>
          <p:spPr>
            <a:xfrm>
              <a:off x="3841100" y="4203650"/>
              <a:ext cx="362550" cy="410275"/>
            </a:xfrm>
            <a:custGeom>
              <a:avLst/>
              <a:gdLst/>
              <a:ahLst/>
              <a:cxnLst/>
              <a:rect l="l" t="t" r="r" b="b"/>
              <a:pathLst>
                <a:path w="14502" h="16411" extrusionOk="0">
                  <a:moveTo>
                    <a:pt x="7780" y="963"/>
                  </a:moveTo>
                  <a:cubicBezTo>
                    <a:pt x="7994" y="963"/>
                    <a:pt x="8209" y="975"/>
                    <a:pt x="8425" y="999"/>
                  </a:cubicBezTo>
                  <a:cubicBezTo>
                    <a:pt x="9694" y="1138"/>
                    <a:pt x="10892" y="1728"/>
                    <a:pt x="11800" y="2659"/>
                  </a:cubicBezTo>
                  <a:cubicBezTo>
                    <a:pt x="12707" y="3591"/>
                    <a:pt x="13267" y="4803"/>
                    <a:pt x="13377" y="6076"/>
                  </a:cubicBezTo>
                  <a:cubicBezTo>
                    <a:pt x="13529" y="7791"/>
                    <a:pt x="12883" y="9479"/>
                    <a:pt x="11627" y="10655"/>
                  </a:cubicBezTo>
                  <a:lnTo>
                    <a:pt x="11625" y="10655"/>
                  </a:lnTo>
                  <a:cubicBezTo>
                    <a:pt x="11529" y="10746"/>
                    <a:pt x="11474" y="10872"/>
                    <a:pt x="11474" y="11005"/>
                  </a:cubicBezTo>
                  <a:lnTo>
                    <a:pt x="11474" y="15450"/>
                  </a:lnTo>
                  <a:lnTo>
                    <a:pt x="6025" y="15450"/>
                  </a:lnTo>
                  <a:lnTo>
                    <a:pt x="6025" y="13624"/>
                  </a:lnTo>
                  <a:cubicBezTo>
                    <a:pt x="6025" y="13359"/>
                    <a:pt x="5810" y="13143"/>
                    <a:pt x="5545" y="13143"/>
                  </a:cubicBezTo>
                  <a:lnTo>
                    <a:pt x="3943" y="13143"/>
                  </a:lnTo>
                  <a:cubicBezTo>
                    <a:pt x="3500" y="13142"/>
                    <a:pt x="3142" y="12783"/>
                    <a:pt x="3142" y="12341"/>
                  </a:cubicBezTo>
                  <a:lnTo>
                    <a:pt x="3142" y="10418"/>
                  </a:lnTo>
                  <a:cubicBezTo>
                    <a:pt x="3142" y="10153"/>
                    <a:pt x="2926" y="9938"/>
                    <a:pt x="2660" y="9938"/>
                  </a:cubicBezTo>
                  <a:lnTo>
                    <a:pt x="1305" y="9938"/>
                  </a:lnTo>
                  <a:cubicBezTo>
                    <a:pt x="1197" y="9938"/>
                    <a:pt x="1119" y="9831"/>
                    <a:pt x="1153" y="9727"/>
                  </a:cubicBezTo>
                  <a:lnTo>
                    <a:pt x="2155" y="6725"/>
                  </a:lnTo>
                  <a:cubicBezTo>
                    <a:pt x="2171" y="6675"/>
                    <a:pt x="2179" y="6624"/>
                    <a:pt x="2179" y="6572"/>
                  </a:cubicBezTo>
                  <a:cubicBezTo>
                    <a:pt x="2181" y="4978"/>
                    <a:pt x="2859" y="3459"/>
                    <a:pt x="4047" y="2394"/>
                  </a:cubicBezTo>
                  <a:cubicBezTo>
                    <a:pt x="5088" y="1460"/>
                    <a:pt x="6395" y="963"/>
                    <a:pt x="7780" y="963"/>
                  </a:cubicBezTo>
                  <a:close/>
                  <a:moveTo>
                    <a:pt x="7789" y="0"/>
                  </a:moveTo>
                  <a:cubicBezTo>
                    <a:pt x="6197" y="0"/>
                    <a:pt x="4649" y="579"/>
                    <a:pt x="3442" y="1645"/>
                  </a:cubicBezTo>
                  <a:cubicBezTo>
                    <a:pt x="2049" y="2873"/>
                    <a:pt x="1241" y="4635"/>
                    <a:pt x="1219" y="6493"/>
                  </a:cubicBezTo>
                  <a:lnTo>
                    <a:pt x="242" y="9422"/>
                  </a:lnTo>
                  <a:cubicBezTo>
                    <a:pt x="0" y="10149"/>
                    <a:pt x="541" y="10898"/>
                    <a:pt x="1307" y="10898"/>
                  </a:cubicBezTo>
                  <a:lnTo>
                    <a:pt x="2179" y="10898"/>
                  </a:lnTo>
                  <a:lnTo>
                    <a:pt x="2179" y="12341"/>
                  </a:lnTo>
                  <a:cubicBezTo>
                    <a:pt x="2181" y="13313"/>
                    <a:pt x="2969" y="14103"/>
                    <a:pt x="3943" y="14104"/>
                  </a:cubicBezTo>
                  <a:lnTo>
                    <a:pt x="5064" y="14104"/>
                  </a:lnTo>
                  <a:lnTo>
                    <a:pt x="5064" y="15930"/>
                  </a:lnTo>
                  <a:cubicBezTo>
                    <a:pt x="5064" y="16195"/>
                    <a:pt x="5280" y="16411"/>
                    <a:pt x="5545" y="16411"/>
                  </a:cubicBezTo>
                  <a:lnTo>
                    <a:pt x="11955" y="16411"/>
                  </a:lnTo>
                  <a:cubicBezTo>
                    <a:pt x="12221" y="16411"/>
                    <a:pt x="12437" y="16195"/>
                    <a:pt x="12437" y="15930"/>
                  </a:cubicBezTo>
                  <a:lnTo>
                    <a:pt x="12437" y="11207"/>
                  </a:lnTo>
                  <a:cubicBezTo>
                    <a:pt x="13812" y="9831"/>
                    <a:pt x="14501" y="7942"/>
                    <a:pt x="14335" y="5992"/>
                  </a:cubicBezTo>
                  <a:lnTo>
                    <a:pt x="14335" y="5992"/>
                  </a:lnTo>
                  <a:lnTo>
                    <a:pt x="14335" y="5994"/>
                  </a:lnTo>
                  <a:cubicBezTo>
                    <a:pt x="14206" y="4500"/>
                    <a:pt x="13550" y="3078"/>
                    <a:pt x="12488" y="1989"/>
                  </a:cubicBezTo>
                  <a:cubicBezTo>
                    <a:pt x="11426" y="898"/>
                    <a:pt x="10019" y="206"/>
                    <a:pt x="8531" y="42"/>
                  </a:cubicBezTo>
                  <a:cubicBezTo>
                    <a:pt x="8283" y="14"/>
                    <a:pt x="8036" y="0"/>
                    <a:pt x="7789" y="0"/>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44;p78"/>
            <p:cNvSpPr/>
            <p:nvPr/>
          </p:nvSpPr>
          <p:spPr>
            <a:xfrm>
              <a:off x="3927750" y="4251750"/>
              <a:ext cx="210875" cy="264450"/>
            </a:xfrm>
            <a:custGeom>
              <a:avLst/>
              <a:gdLst/>
              <a:ahLst/>
              <a:cxnLst/>
              <a:rect l="l" t="t" r="r" b="b"/>
              <a:pathLst>
                <a:path w="8435" h="10578" extrusionOk="0">
                  <a:moveTo>
                    <a:pt x="4321" y="962"/>
                  </a:moveTo>
                  <a:cubicBezTo>
                    <a:pt x="4437" y="962"/>
                    <a:pt x="4555" y="968"/>
                    <a:pt x="4672" y="981"/>
                  </a:cubicBezTo>
                  <a:cubicBezTo>
                    <a:pt x="6062" y="1137"/>
                    <a:pt x="7187" y="2257"/>
                    <a:pt x="7346" y="3645"/>
                  </a:cubicBezTo>
                  <a:cubicBezTo>
                    <a:pt x="7446" y="4522"/>
                    <a:pt x="7184" y="5365"/>
                    <a:pt x="6605" y="6018"/>
                  </a:cubicBezTo>
                  <a:lnTo>
                    <a:pt x="6607" y="6018"/>
                  </a:lnTo>
                  <a:cubicBezTo>
                    <a:pt x="6173" y="6510"/>
                    <a:pt x="5895" y="7091"/>
                    <a:pt x="5801" y="7693"/>
                  </a:cubicBezTo>
                  <a:lnTo>
                    <a:pt x="4804" y="7693"/>
                  </a:lnTo>
                  <a:lnTo>
                    <a:pt x="4804" y="5168"/>
                  </a:lnTo>
                  <a:lnTo>
                    <a:pt x="5624" y="4347"/>
                  </a:lnTo>
                  <a:cubicBezTo>
                    <a:pt x="5818" y="4161"/>
                    <a:pt x="5820" y="3852"/>
                    <a:pt x="5630" y="3661"/>
                  </a:cubicBezTo>
                  <a:cubicBezTo>
                    <a:pt x="5536" y="3567"/>
                    <a:pt x="5413" y="3520"/>
                    <a:pt x="5290" y="3520"/>
                  </a:cubicBezTo>
                  <a:cubicBezTo>
                    <a:pt x="5164" y="3520"/>
                    <a:pt x="5039" y="3569"/>
                    <a:pt x="4945" y="3667"/>
                  </a:cubicBezTo>
                  <a:lnTo>
                    <a:pt x="4322" y="4290"/>
                  </a:lnTo>
                  <a:lnTo>
                    <a:pt x="3700" y="3667"/>
                  </a:lnTo>
                  <a:cubicBezTo>
                    <a:pt x="3607" y="3578"/>
                    <a:pt x="3486" y="3533"/>
                    <a:pt x="3366" y="3533"/>
                  </a:cubicBezTo>
                  <a:cubicBezTo>
                    <a:pt x="3243" y="3533"/>
                    <a:pt x="3120" y="3580"/>
                    <a:pt x="3026" y="3673"/>
                  </a:cubicBezTo>
                  <a:cubicBezTo>
                    <a:pt x="2840" y="3859"/>
                    <a:pt x="2837" y="4159"/>
                    <a:pt x="3019" y="4347"/>
                  </a:cubicBezTo>
                  <a:lnTo>
                    <a:pt x="3841" y="5168"/>
                  </a:lnTo>
                  <a:lnTo>
                    <a:pt x="3841" y="7693"/>
                  </a:lnTo>
                  <a:lnTo>
                    <a:pt x="2845" y="7693"/>
                  </a:lnTo>
                  <a:cubicBezTo>
                    <a:pt x="2752" y="7090"/>
                    <a:pt x="2477" y="6511"/>
                    <a:pt x="2048" y="6029"/>
                  </a:cubicBezTo>
                  <a:cubicBezTo>
                    <a:pt x="932" y="4776"/>
                    <a:pt x="1040" y="2856"/>
                    <a:pt x="2293" y="1739"/>
                  </a:cubicBezTo>
                  <a:cubicBezTo>
                    <a:pt x="2858" y="1231"/>
                    <a:pt x="3568" y="962"/>
                    <a:pt x="4321" y="962"/>
                  </a:cubicBezTo>
                  <a:close/>
                  <a:moveTo>
                    <a:pt x="5765" y="8655"/>
                  </a:moveTo>
                  <a:lnTo>
                    <a:pt x="5765" y="9456"/>
                  </a:lnTo>
                  <a:cubicBezTo>
                    <a:pt x="5765" y="9544"/>
                    <a:pt x="5693" y="9616"/>
                    <a:pt x="5605" y="9616"/>
                  </a:cubicBezTo>
                  <a:lnTo>
                    <a:pt x="3041" y="9616"/>
                  </a:lnTo>
                  <a:cubicBezTo>
                    <a:pt x="2952" y="9616"/>
                    <a:pt x="2880" y="9544"/>
                    <a:pt x="2880" y="9456"/>
                  </a:cubicBezTo>
                  <a:lnTo>
                    <a:pt x="2880" y="8655"/>
                  </a:lnTo>
                  <a:close/>
                  <a:moveTo>
                    <a:pt x="4319" y="0"/>
                  </a:moveTo>
                  <a:cubicBezTo>
                    <a:pt x="2837" y="0"/>
                    <a:pt x="1460" y="823"/>
                    <a:pt x="767" y="2160"/>
                  </a:cubicBezTo>
                  <a:cubicBezTo>
                    <a:pt x="1" y="3635"/>
                    <a:pt x="226" y="5429"/>
                    <a:pt x="1330" y="6669"/>
                  </a:cubicBezTo>
                  <a:cubicBezTo>
                    <a:pt x="1710" y="7094"/>
                    <a:pt x="1919" y="7620"/>
                    <a:pt x="1919" y="8148"/>
                  </a:cubicBezTo>
                  <a:lnTo>
                    <a:pt x="1919" y="9456"/>
                  </a:lnTo>
                  <a:cubicBezTo>
                    <a:pt x="1919" y="10076"/>
                    <a:pt x="2421" y="10577"/>
                    <a:pt x="3041" y="10578"/>
                  </a:cubicBezTo>
                  <a:lnTo>
                    <a:pt x="5605" y="10578"/>
                  </a:lnTo>
                  <a:cubicBezTo>
                    <a:pt x="6223" y="10577"/>
                    <a:pt x="6726" y="10076"/>
                    <a:pt x="6727" y="9456"/>
                  </a:cubicBezTo>
                  <a:lnTo>
                    <a:pt x="6727" y="8150"/>
                  </a:lnTo>
                  <a:cubicBezTo>
                    <a:pt x="6727" y="7624"/>
                    <a:pt x="6939" y="7094"/>
                    <a:pt x="7327" y="6655"/>
                  </a:cubicBezTo>
                  <a:cubicBezTo>
                    <a:pt x="8087" y="5795"/>
                    <a:pt x="8435" y="4686"/>
                    <a:pt x="8301" y="3537"/>
                  </a:cubicBezTo>
                  <a:cubicBezTo>
                    <a:pt x="8092" y="1706"/>
                    <a:pt x="6610" y="229"/>
                    <a:pt x="4779" y="27"/>
                  </a:cubicBezTo>
                  <a:cubicBezTo>
                    <a:pt x="4625" y="9"/>
                    <a:pt x="4472" y="0"/>
                    <a:pt x="4319" y="0"/>
                  </a:cubicBezTo>
                  <a:close/>
                </a:path>
              </a:pathLst>
            </a:custGeom>
            <a:solidFill>
              <a:srgbClr val="657E93"/>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4223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45</a:t>
            </a:r>
            <a:endParaRPr lang="en-US" sz="1103" spc="22" dirty="0">
              <a:solidFill>
                <a:srgbClr val="164F84"/>
              </a:solidFill>
              <a:latin typeface="Inter Bold"/>
            </a:endParaRPr>
          </a:p>
        </p:txBody>
      </p:sp>
      <p:sp>
        <p:nvSpPr>
          <p:cNvPr id="13" name="TextBox 9"/>
          <p:cNvSpPr txBox="1"/>
          <p:nvPr/>
        </p:nvSpPr>
        <p:spPr>
          <a:xfrm>
            <a:off x="571467" y="2776935"/>
            <a:ext cx="6424414" cy="6647974"/>
          </a:xfrm>
          <a:prstGeom prst="rect">
            <a:avLst/>
          </a:prstGeom>
        </p:spPr>
        <p:txBody>
          <a:bodyPr wrap="square" lIns="0" tIns="0" rIns="0" bIns="0" rtlCol="0" anchor="t">
            <a:spAutoFit/>
          </a:bodyPr>
          <a:lstStyle/>
          <a:p>
            <a:pPr lvl="0" indent="271463" algn="just">
              <a:buFont typeface="+mj-lt"/>
              <a:buAutoNum type="arabicPeriod" startAt="2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cadrul proiectului UNITA – Universitas Montium, poziția: responsabil implementare task 3.1. – </a:t>
            </a:r>
            <a:r>
              <a:rPr lang="ro-RO" sz="1200" i="1" dirty="0">
                <a:latin typeface="Inter" panose="020B0604020202020204" charset="0"/>
                <a:ea typeface="Inter" panose="020B0604020202020204" charset="0"/>
              </a:rPr>
              <a:t>Exploring intercomprehension of Romance languages for academic and societal purposes</a:t>
            </a:r>
            <a:r>
              <a:rPr lang="ro-RO" sz="1200" dirty="0">
                <a:latin typeface="Inter" panose="020B0604020202020204" charset="0"/>
                <a:ea typeface="Inter" panose="020B0604020202020204" charset="0"/>
              </a:rPr>
              <a:t> (septembrie 2021-septembrie 2023).</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proiectul CNFIS-FDI-2021-0471 – UVT – </a:t>
            </a:r>
            <a:r>
              <a:rPr lang="ro-RO" sz="1200" i="1" dirty="0">
                <a:latin typeface="Inter" panose="020B0604020202020204" charset="0"/>
                <a:ea typeface="Inter" panose="020B0604020202020204" charset="0"/>
              </a:rPr>
              <a:t>Acces și echitate în învățământul superior, poziția: expert elaborare materiale pregătire bacalaureat</a:t>
            </a:r>
            <a:r>
              <a:rPr lang="ro-RO" sz="1200" dirty="0">
                <a:latin typeface="Inter" panose="020B0604020202020204" charset="0"/>
                <a:ea typeface="Inter" panose="020B0604020202020204" charset="0"/>
              </a:rPr>
              <a:t> (15.11.2021-17.12.2021).</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a:t>
            </a:r>
            <a:r>
              <a:rPr lang="ro-RO" sz="1200" i="1" dirty="0">
                <a:latin typeface="Inter" panose="020B0604020202020204" charset="0"/>
                <a:ea typeface="Inter" panose="020B0604020202020204" charset="0"/>
              </a:rPr>
              <a:t>Proiectul privind Învățământul Secundar (ROSE), subproiectul Sprijin integrat acordat studenților LIT pentru prevenirea abandonului</a:t>
            </a:r>
            <a:r>
              <a:rPr lang="ro-RO" sz="1200" dirty="0">
                <a:latin typeface="Inter" panose="020B0604020202020204" charset="0"/>
                <a:ea typeface="Inter" panose="020B0604020202020204" charset="0"/>
              </a:rPr>
              <a:t> (SISPA-LIT), acord de grant nr. AG 382/15.IX.2020, poziția: mentor studenți (01.10.2021-30.11.2021).</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Ana-Maria Radu-Pop</a:t>
            </a:r>
            <a:r>
              <a:rPr lang="ro-RO" sz="1200" dirty="0">
                <a:latin typeface="Inter" panose="020B0604020202020204" charset="0"/>
                <a:ea typeface="Inter" panose="020B0604020202020204" charset="0"/>
              </a:rPr>
              <a:t>, membră în </a:t>
            </a:r>
            <a:r>
              <a:rPr lang="ro-RO" sz="1200" i="1" dirty="0">
                <a:latin typeface="Inter" panose="020B0604020202020204" charset="0"/>
                <a:ea typeface="Inter" panose="020B0604020202020204" charset="0"/>
              </a:rPr>
              <a:t>Proiectul privind Învățământul Secundar</a:t>
            </a:r>
            <a:r>
              <a:rPr lang="ro-RO" sz="1200" dirty="0">
                <a:latin typeface="Inter" panose="020B0604020202020204" charset="0"/>
                <a:ea typeface="Inter" panose="020B0604020202020204" charset="0"/>
              </a:rPr>
              <a:t> (ROSE), subproiectul </a:t>
            </a:r>
            <a:r>
              <a:rPr lang="ro-RO" sz="1200" i="1" dirty="0">
                <a:latin typeface="Inter" panose="020B0604020202020204" charset="0"/>
                <a:ea typeface="Inter" panose="020B0604020202020204" charset="0"/>
              </a:rPr>
              <a:t>Sprijin integrat acordat studenților LIT pentru prevenirea abandonului</a:t>
            </a:r>
            <a:r>
              <a:rPr lang="ro-RO" sz="1200" dirty="0">
                <a:latin typeface="Inter" panose="020B0604020202020204" charset="0"/>
                <a:ea typeface="Inter" panose="020B0604020202020204" charset="0"/>
              </a:rPr>
              <a:t> (SISPA-LIT), acord de grant nr. AG 382/15.IX.2020, poziția: mentor (01.10.2021-31-05.2021).</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 membră în proiectul „Servicii socio-educative oferite de FLIT pentru prevenirea abandonului studenților”, ROSE/AG274/SGU/NC/II/2019 (2019-2021).</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 membră în proiectul „Sprijin integrat acordat studenților LIT pentru prevenirea abandonului”, ROSE/AG382/SGU/SS/III/2020 (2020-2022).</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membră în p</a:t>
            </a:r>
            <a:r>
              <a:rPr lang="fr-FR" sz="1200" dirty="0" err="1">
                <a:latin typeface="Inter" panose="020B0604020202020204" charset="0"/>
                <a:ea typeface="Inter" panose="020B0604020202020204" charset="0"/>
              </a:rPr>
              <a:t>roiectul</a:t>
            </a:r>
            <a:r>
              <a:rPr lang="fr-FR" sz="1200" dirty="0">
                <a:latin typeface="Inter" panose="020B0604020202020204" charset="0"/>
                <a:ea typeface="Inter" panose="020B0604020202020204" charset="0"/>
              </a:rPr>
              <a:t> ROGER (</a:t>
            </a:r>
            <a:r>
              <a:rPr lang="fr-FR" sz="1200" i="1" dirty="0" err="1">
                <a:latin typeface="Inter" panose="020B0604020202020204" charset="0"/>
                <a:ea typeface="Inter" panose="020B0604020202020204" charset="0"/>
              </a:rPr>
              <a:t>Academic</a:t>
            </a:r>
            <a:r>
              <a:rPr lang="fr-FR" sz="1200" i="1" dirty="0">
                <a:latin typeface="Inter" panose="020B0604020202020204" charset="0"/>
                <a:ea typeface="Inter" panose="020B0604020202020204" charset="0"/>
              </a:rPr>
              <a:t> genres at the </a:t>
            </a:r>
            <a:r>
              <a:rPr lang="fr-FR" sz="1200" i="1" dirty="0" err="1">
                <a:latin typeface="Inter" panose="020B0604020202020204" charset="0"/>
                <a:ea typeface="Inter" panose="020B0604020202020204" charset="0"/>
              </a:rPr>
              <a:t>crossroads</a:t>
            </a:r>
            <a:r>
              <a:rPr lang="fr-FR" sz="1200" i="1" dirty="0">
                <a:latin typeface="Inter" panose="020B0604020202020204" charset="0"/>
                <a:ea typeface="Inter" panose="020B0604020202020204" charset="0"/>
              </a:rPr>
              <a:t> of tradition and </a:t>
            </a:r>
            <a:r>
              <a:rPr lang="fr-FR" sz="1200" i="1" dirty="0" err="1">
                <a:latin typeface="Inter" panose="020B0604020202020204" charset="0"/>
                <a:ea typeface="Inter" panose="020B0604020202020204" charset="0"/>
              </a:rPr>
              <a:t>internationalization</a:t>
            </a:r>
            <a:r>
              <a:rPr lang="fr-FR" sz="1200" i="1" dirty="0">
                <a:latin typeface="Inter" panose="020B0604020202020204" charset="0"/>
                <a:ea typeface="Inter" panose="020B0604020202020204" charset="0"/>
              </a:rPr>
              <a:t>: Corpus-</a:t>
            </a:r>
            <a:r>
              <a:rPr lang="fr-FR" sz="1200" i="1" dirty="0" err="1">
                <a:latin typeface="Inter" panose="020B0604020202020204" charset="0"/>
                <a:ea typeface="Inter" panose="020B0604020202020204" charset="0"/>
              </a:rPr>
              <a:t>based</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interlanguage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research</a:t>
            </a:r>
            <a:r>
              <a:rPr lang="fr-FR" sz="1200" i="1" dirty="0">
                <a:latin typeface="Inter" panose="020B0604020202020204" charset="0"/>
                <a:ea typeface="Inter" panose="020B0604020202020204" charset="0"/>
              </a:rPr>
              <a:t> on genre use in </a:t>
            </a:r>
            <a:r>
              <a:rPr lang="fr-FR" sz="1200" i="1" dirty="0" err="1">
                <a:latin typeface="Inter" panose="020B0604020202020204" charset="0"/>
                <a:ea typeface="Inter" panose="020B0604020202020204" charset="0"/>
              </a:rPr>
              <a:t>student</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writing</a:t>
            </a:r>
            <a:r>
              <a:rPr lang="fr-FR" sz="1200" i="1" dirty="0">
                <a:latin typeface="Inter" panose="020B0604020202020204" charset="0"/>
                <a:ea typeface="Inter" panose="020B0604020202020204" charset="0"/>
              </a:rPr>
              <a:t> at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universities</a:t>
            </a:r>
            <a:r>
              <a:rPr lang="fr-FR" sz="1200" dirty="0">
                <a:latin typeface="Inter" panose="020B0604020202020204" charset="0"/>
                <a:ea typeface="Inter" panose="020B0604020202020204" charset="0"/>
              </a:rPr>
              <a:t>),</a:t>
            </a:r>
            <a:r>
              <a:rPr lang="ro-RO" sz="1200" dirty="0">
                <a:latin typeface="Inter" panose="020B0604020202020204" charset="0"/>
                <a:ea typeface="Inter" panose="020B0604020202020204" charset="0"/>
              </a:rPr>
              <a:t> coordonat de dr. Mădălina Chitez,</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către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Swiss</a:t>
            </a:r>
            <a:r>
              <a:rPr lang="fr-FR" sz="1200" dirty="0">
                <a:latin typeface="Inter" panose="020B0604020202020204" charset="0"/>
                <a:ea typeface="Inter" panose="020B0604020202020204" charset="0"/>
              </a:rPr>
              <a:t> National Science </a:t>
            </a:r>
            <a:r>
              <a:rPr lang="fr-FR" sz="1200" dirty="0" err="1">
                <a:latin typeface="Inter" panose="020B0604020202020204" charset="0"/>
                <a:ea typeface="Inter" panose="020B0604020202020204" charset="0"/>
              </a:rPr>
              <a:t>Foundation</a:t>
            </a:r>
            <a:r>
              <a:rPr lang="fr-FR" sz="1200" dirty="0">
                <a:latin typeface="Inter" panose="020B0604020202020204" charset="0"/>
                <a:ea typeface="Inter" panose="020B0604020202020204" charset="0"/>
              </a:rPr>
              <a:t> (</a:t>
            </a:r>
            <a:r>
              <a:rPr lang="fr-FR" sz="1200" u="sng" dirty="0">
                <a:latin typeface="Inter" panose="020B0604020202020204" charset="0"/>
                <a:ea typeface="Inter" panose="020B0604020202020204" charset="0"/>
                <a:hlinkClick r:id="rId2"/>
              </a:rPr>
              <a:t>https://roger.projects.uvt.ro/team/</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Roxana Rogobete</a:t>
            </a:r>
            <a:r>
              <a:rPr lang="ro-RO" sz="1200" dirty="0">
                <a:latin typeface="Inter" panose="020B0604020202020204" charset="0"/>
                <a:ea typeface="Inter" panose="020B0604020202020204" charset="0"/>
              </a:rPr>
              <a:t>, membră în p</a:t>
            </a:r>
            <a:r>
              <a:rPr lang="fr-FR" sz="1200" dirty="0" err="1">
                <a:latin typeface="Inter" panose="020B0604020202020204" charset="0"/>
                <a:ea typeface="Inter" panose="020B0604020202020204" charset="0"/>
              </a:rPr>
              <a:t>roiectul</a:t>
            </a:r>
            <a:r>
              <a:rPr lang="fr-FR" sz="1200" dirty="0">
                <a:latin typeface="Inter" panose="020B0604020202020204" charset="0"/>
                <a:ea typeface="Inter" panose="020B0604020202020204" charset="0"/>
              </a:rPr>
              <a:t> DACRE (</a:t>
            </a:r>
            <a:r>
              <a:rPr lang="fr-FR" sz="1200" i="1" dirty="0">
                <a:latin typeface="Inter" panose="020B0604020202020204" charset="0"/>
                <a:ea typeface="Inter" panose="020B0604020202020204" charset="0"/>
              </a:rPr>
              <a:t>Discipline-</a:t>
            </a:r>
            <a:r>
              <a:rPr lang="fr-FR" sz="1200" i="1" dirty="0" err="1">
                <a:latin typeface="Inter" panose="020B0604020202020204" charset="0"/>
                <a:ea typeface="Inter" panose="020B0604020202020204" charset="0"/>
              </a:rPr>
              <a:t>specific</a:t>
            </a:r>
            <a:r>
              <a:rPr lang="fr-FR" sz="1200" i="1" dirty="0">
                <a:latin typeface="Inter" panose="020B0604020202020204" charset="0"/>
                <a:ea typeface="Inter" panose="020B0604020202020204" charset="0"/>
              </a:rPr>
              <a:t> expert </a:t>
            </a:r>
            <a:r>
              <a:rPr lang="fr-FR" sz="1200" i="1" dirty="0" err="1">
                <a:latin typeface="Inter" panose="020B0604020202020204" charset="0"/>
                <a:ea typeface="Inter" panose="020B0604020202020204" charset="0"/>
              </a:rPr>
              <a:t>academic</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writing</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and English: corpus-</a:t>
            </a:r>
            <a:r>
              <a:rPr lang="fr-FR" sz="1200" i="1" dirty="0" err="1">
                <a:latin typeface="Inter" panose="020B0604020202020204" charset="0"/>
                <a:ea typeface="Inter" panose="020B0604020202020204" charset="0"/>
              </a:rPr>
              <a:t>based</a:t>
            </a:r>
            <a:r>
              <a:rPr lang="fr-FR" sz="1200" i="1" dirty="0">
                <a:latin typeface="Inter" panose="020B0604020202020204" charset="0"/>
                <a:ea typeface="Inter" panose="020B0604020202020204" charset="0"/>
              </a:rPr>
              <a:t> contrastive </a:t>
            </a:r>
            <a:r>
              <a:rPr lang="fr-FR" sz="1200" i="1" dirty="0" err="1">
                <a:latin typeface="Inter" panose="020B0604020202020204" charset="0"/>
                <a:ea typeface="Inter" panose="020B0604020202020204" charset="0"/>
              </a:rPr>
              <a:t>analysis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models</a:t>
            </a:r>
            <a:r>
              <a:rPr lang="fr-FR" sz="1200"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coordonat de dr. Mădălina Chitez,</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finanțat</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Ministerul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Cercetării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Inovării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Digitalizării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România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prin</a:t>
            </a:r>
            <a:r>
              <a:rPr lang="fr-FR" sz="1200" dirty="0">
                <a:latin typeface="Inter" panose="020B0604020202020204" charset="0"/>
                <a:ea typeface="Inter" panose="020B0604020202020204" charset="0"/>
              </a:rPr>
              <a:t> UEFISCDI, </a:t>
            </a:r>
            <a:r>
              <a:rPr lang="fr-FR" sz="1200" dirty="0" err="1">
                <a:latin typeface="Inter" panose="020B0604020202020204" charset="0"/>
                <a:ea typeface="Inter" panose="020B0604020202020204" charset="0"/>
              </a:rPr>
              <a:t>numărul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proiectului</a:t>
            </a:r>
            <a:r>
              <a:rPr lang="fr-FR" sz="1200" dirty="0">
                <a:latin typeface="Inter" panose="020B0604020202020204" charset="0"/>
                <a:ea typeface="Inter" panose="020B0604020202020204" charset="0"/>
              </a:rPr>
              <a:t>: 158/2021 (PN-III-P4-ID-PCE-2020-0821, </a:t>
            </a:r>
            <a:r>
              <a:rPr lang="fr-FR" sz="1200" dirty="0" err="1">
                <a:latin typeface="Inter" panose="020B0604020202020204" charset="0"/>
                <a:ea typeface="Inter" panose="020B0604020202020204" charset="0"/>
              </a:rPr>
              <a:t>perioada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implementare</a:t>
            </a:r>
            <a:r>
              <a:rPr lang="fr-FR" sz="1200" dirty="0">
                <a:latin typeface="Inter" panose="020B0604020202020204" charset="0"/>
                <a:ea typeface="Inter" panose="020B0604020202020204" charset="0"/>
              </a:rPr>
              <a:t>: 2021-2022) (</a:t>
            </a:r>
            <a:r>
              <a:rPr lang="fr-FR" sz="1200" u="sng" dirty="0">
                <a:latin typeface="Inter" panose="020B0604020202020204" charset="0"/>
                <a:ea typeface="Inter" panose="020B0604020202020204" charset="0"/>
                <a:hlinkClick r:id="rId3"/>
              </a:rPr>
              <a:t>https://dacre.projects.uvt.ro/</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buFont typeface="+mj-lt"/>
              <a:buAutoNum type="arabicPeriod" startAt="23"/>
            </a:pPr>
            <a:r>
              <a:rPr lang="ro-RO" sz="1200" b="1" dirty="0">
                <a:latin typeface="Inter" panose="020B0604020202020204" charset="0"/>
                <a:ea typeface="Inter" panose="020B0604020202020204" charset="0"/>
              </a:rPr>
              <a:t>Cristina Sicoe</a:t>
            </a:r>
            <a:r>
              <a:rPr lang="ro-RO" sz="1200" dirty="0">
                <a:latin typeface="Inter" panose="020B0604020202020204" charset="0"/>
                <a:ea typeface="Inter" panose="020B0604020202020204" charset="0"/>
              </a:rPr>
              <a:t>, Membră ca Mediator cultural/consilier mediator în proiectul ROSE/AG382/SGU/SS/III/2020-</a:t>
            </a:r>
            <a:r>
              <a:rPr lang="ro-RO" sz="1200" i="1" dirty="0">
                <a:latin typeface="Inter" panose="020B0604020202020204" charset="0"/>
                <a:ea typeface="Inter" panose="020B0604020202020204" charset="0"/>
              </a:rPr>
              <a:t>Sprijin integrat acordat studenților LIT pentru prevenirea abandonului</a:t>
            </a:r>
            <a:r>
              <a:rPr lang="ro-RO"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indent="271463" algn="just">
              <a:buFont typeface="+mj-lt"/>
              <a:buAutoNum type="arabicPeriod" startAt="23"/>
            </a:pPr>
            <a:r>
              <a:rPr lang="ro-RO" sz="1200" b="1" dirty="0">
                <a:latin typeface="Inter" panose="020B0604020202020204" charset="0"/>
                <a:ea typeface="Inter" panose="020B0604020202020204" charset="0"/>
              </a:rPr>
              <a:t>Cristina Sicoe</a:t>
            </a:r>
            <a:r>
              <a:rPr lang="ro-RO" sz="1200" dirty="0">
                <a:latin typeface="Inter" panose="020B0604020202020204" charset="0"/>
                <a:ea typeface="Inter" panose="020B0604020202020204" charset="0"/>
              </a:rPr>
              <a:t>, Grant didactic UVT2020 – UVT Teaching and learning brand – Reflective and collaborative Learning(RCL) în cadrul proiectului UVT Teaching &amp; Learning Brand, CNFIS-FDI-2020-0274.</a:t>
            </a:r>
          </a:p>
          <a:p>
            <a:pPr lvl="0" indent="271463" algn="just">
              <a:buFont typeface="+mj-lt"/>
              <a:buAutoNum type="arabicPeriod" startAt="23"/>
            </a:pPr>
            <a:r>
              <a:rPr lang="ro-RO" sz="1200" b="1" dirty="0">
                <a:latin typeface="Inter" panose="020B0604020202020204" charset="0"/>
                <a:ea typeface="Inter" panose="020B0604020202020204" charset="0"/>
              </a:rPr>
              <a:t>Andrei Stavilă</a:t>
            </a:r>
            <a:r>
              <a:rPr lang="ro-RO" sz="1200" dirty="0">
                <a:latin typeface="Inter" panose="020B0604020202020204" charset="0"/>
                <a:ea typeface="Inter" panose="020B0604020202020204" charset="0"/>
              </a:rPr>
              <a:t>, Membru în proiectul CNFIS-FDI-2021-0471: „UVT – Acces și echitate în învățământul superior” – rol în cadrul proiectului: Expert elaborare materiale pregătire bacalaureat – istorie. </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61351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71363"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 GRANTURI ȘTIINȚIFICE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46</a:t>
            </a:r>
            <a:endParaRPr lang="en-US" sz="1103" spc="22" dirty="0">
              <a:solidFill>
                <a:srgbClr val="164F84"/>
              </a:solidFill>
              <a:latin typeface="Inter Bold"/>
            </a:endParaRPr>
          </a:p>
        </p:txBody>
      </p:sp>
      <p:sp>
        <p:nvSpPr>
          <p:cNvPr id="13" name="TextBox 9"/>
          <p:cNvSpPr txBox="1"/>
          <p:nvPr/>
        </p:nvSpPr>
        <p:spPr>
          <a:xfrm>
            <a:off x="571467" y="5467799"/>
            <a:ext cx="6424414" cy="2296463"/>
          </a:xfrm>
          <a:prstGeom prst="rect">
            <a:avLst/>
          </a:prstGeom>
        </p:spPr>
        <p:txBody>
          <a:bodyPr wrap="square" lIns="0" tIns="0" rIns="0" bIns="0" rtlCol="0" anchor="t">
            <a:spAutoFit/>
          </a:bodyPr>
          <a:lstStyle/>
          <a:p>
            <a:pPr lvl="0" indent="271463" algn="just">
              <a:lnSpc>
                <a:spcPts val="1540"/>
              </a:lnSpc>
              <a:buFont typeface="+mj-lt"/>
              <a:buAutoNum type="arabicPeriod" startAt="34"/>
            </a:pPr>
            <a:r>
              <a:rPr lang="ro-RO" sz="1200" b="1" dirty="0">
                <a:latin typeface="Inter" panose="020B0604020202020204" charset="0"/>
                <a:ea typeface="Inter" panose="020B0604020202020204" charset="0"/>
              </a:rPr>
              <a:t>George Bogdan Țâra</a:t>
            </a:r>
            <a:r>
              <a:rPr lang="ro-RO" sz="1200" dirty="0">
                <a:latin typeface="Inter" panose="020B0604020202020204" charset="0"/>
                <a:ea typeface="Inter" panose="020B0604020202020204" charset="0"/>
              </a:rPr>
              <a:t>, Programul „Viziuni curriculare la limba și literatura română, organizat de Casa Corpului Didactic Timiș.</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4"/>
            </a:pPr>
            <a:r>
              <a:rPr lang="ro-RO" sz="1200" b="1" dirty="0">
                <a:latin typeface="Inter" panose="020B0604020202020204" charset="0"/>
                <a:ea typeface="Inter" panose="020B0604020202020204" charset="0"/>
              </a:rPr>
              <a:t>George Bogdan Țâra</a:t>
            </a:r>
            <a:r>
              <a:rPr lang="ro-RO" sz="1200" dirty="0">
                <a:latin typeface="Inter" panose="020B0604020202020204" charset="0"/>
                <a:ea typeface="Inter" panose="020B0604020202020204" charset="0"/>
              </a:rPr>
              <a:t>, Proiectul „Limba română la gimnaziu. Conținuturi, probleme, interpretări”, Casa Corpului Didactic Hunedoara.</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34"/>
            </a:pPr>
            <a:r>
              <a:rPr lang="ro-RO" sz="1200" b="1" dirty="0">
                <a:latin typeface="Inter" panose="020B0604020202020204" charset="0"/>
                <a:ea typeface="Inter" panose="020B0604020202020204" charset="0"/>
              </a:rPr>
              <a:t>Mihaela Vlăsceanu</a:t>
            </a:r>
            <a:r>
              <a:rPr lang="ro-RO" sz="1200" dirty="0">
                <a:latin typeface="Inter" panose="020B0604020202020204" charset="0"/>
                <a:ea typeface="Inter" panose="020B0604020202020204" charset="0"/>
              </a:rPr>
              <a:t>, Membră în proiectul de cercetare exploratorie „Истраживање културе и историје Срба у Румунији“ Центра за научна истраживања и културу Срба у Румунији / Cercetarea culturii și istoriei sârbilor din România, Centrul de cercetare științifică a culturii sârbilor din România, 2021.</a:t>
            </a:r>
            <a:endParaRPr lang="en-US" sz="1200" dirty="0">
              <a:latin typeface="Inter" panose="020B0604020202020204" charset="0"/>
              <a:ea typeface="Inter" panose="020B0604020202020204" charset="0"/>
            </a:endParaRPr>
          </a:p>
          <a:p>
            <a:pPr indent="271463" algn="just">
              <a:lnSpc>
                <a:spcPts val="1540"/>
              </a:lnSpc>
              <a:buFont typeface="+mj-lt"/>
              <a:buAutoNum type="arabicPeriod" startAt="34"/>
            </a:pPr>
            <a:r>
              <a:rPr lang="ro-RO" sz="1200" b="1" dirty="0">
                <a:latin typeface="Inter" panose="020B0604020202020204" charset="0"/>
                <a:ea typeface="Inter" panose="020B0604020202020204" charset="0"/>
              </a:rPr>
              <a:t>Mihaela Vlăsceanu</a:t>
            </a:r>
            <a:r>
              <a:rPr lang="ro-RO" sz="1200" dirty="0">
                <a:latin typeface="Inter" panose="020B0604020202020204" charset="0"/>
                <a:ea typeface="Inter" panose="020B0604020202020204" charset="0"/>
              </a:rPr>
              <a:t>, Lector în cadrul „West University of Timişoara (Late) Summer School”, proiectul CNFIS-FDI-2021-0369, „Dezvoltare instituţională prin internaţionalizare pentru toţi la Universitatea de Vest din Timişoara”, proiectul West Summer University (WSU) – ROSE AG393/SGU/PV/II (05.07.2021- 31.10.2021).</a:t>
            </a:r>
            <a:endParaRPr lang="en-US" sz="1200" dirty="0">
              <a:latin typeface="Inter" panose="020B0604020202020204" charset="0"/>
              <a:ea typeface="Inter" panose="020B060402020202020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336" y="2844843"/>
            <a:ext cx="3246669" cy="2164446"/>
          </a:xfrm>
          <a:prstGeom prst="rect">
            <a:avLst/>
          </a:prstGeom>
        </p:spPr>
      </p:pic>
    </p:spTree>
    <p:extLst>
      <p:ext uri="{BB962C8B-B14F-4D97-AF65-F5344CB8AC3E}">
        <p14:creationId xmlns:p14="http://schemas.microsoft.com/office/powerpoint/2010/main" val="1514950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1804" y="2406113"/>
            <a:ext cx="734077" cy="866399"/>
          </a:xfrm>
          <a:prstGeom prst="rect">
            <a:avLst/>
          </a:prstGeom>
        </p:spPr>
      </p:pic>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67793" y="2786337"/>
            <a:ext cx="6424413" cy="6647974"/>
          </a:xfrm>
          <a:prstGeom prst="rect">
            <a:avLst/>
          </a:prstGeom>
        </p:spPr>
        <p:txBody>
          <a:bodyPr wrap="square" lIns="0" tIns="0" rIns="0" bIns="0" rtlCol="0" anchor="t">
            <a:spAutoFit/>
          </a:bodyPr>
          <a:lstStyle/>
          <a:p>
            <a:pPr algn="just"/>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A. Referent științific și coordonator de colecții la edituri sau reviste acreditate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Gabriel </a:t>
            </a:r>
            <a:r>
              <a:rPr lang="fr-FR" sz="1200" b="1" dirty="0" err="1">
                <a:latin typeface="Inter" panose="020B0604020202020204" charset="0"/>
                <a:ea typeface="Inter" panose="020B0604020202020204" charset="0"/>
              </a:rPr>
              <a:t>Bărdășan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Colaborare</a:t>
            </a:r>
            <a:r>
              <a:rPr lang="fr-FR" sz="1200" dirty="0">
                <a:latin typeface="Inter" panose="020B0604020202020204" charset="0"/>
                <a:ea typeface="Inter" panose="020B0604020202020204" charset="0"/>
              </a:rPr>
              <a:t> ca </a:t>
            </a:r>
            <a:r>
              <a:rPr lang="fr-FR" sz="1200" dirty="0" err="1">
                <a:latin typeface="Inter" panose="020B0604020202020204" charset="0"/>
                <a:ea typeface="Inter" panose="020B0604020202020204" charset="0"/>
              </a:rPr>
              <a:t>peer-reviewer</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volumul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a:t>
            </a:r>
            <a:r>
              <a:rPr lang="fr-FR" sz="1200" i="1" dirty="0" err="1">
                <a:latin typeface="Inter" panose="020B0604020202020204" charset="0"/>
                <a:ea typeface="Inter" panose="020B0604020202020204" charset="0"/>
              </a:rPr>
              <a:t>bă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societate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cultură</a:t>
            </a:r>
            <a:r>
              <a:rPr lang="fr-FR" sz="1200" i="1" dirty="0">
                <a:latin typeface="Inter" panose="020B0604020202020204" charset="0"/>
                <a:ea typeface="Inter" panose="020B0604020202020204" charset="0"/>
              </a:rPr>
              <a:t>. In </a:t>
            </a:r>
            <a:r>
              <a:rPr lang="fr-FR" sz="1200" i="1" dirty="0" err="1">
                <a:latin typeface="Inter" panose="020B0604020202020204" charset="0"/>
                <a:ea typeface="Inter" panose="020B0604020202020204" charset="0"/>
              </a:rPr>
              <a:t>honorem</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Liliana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Ionescu-Ruxăndoiu</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Mihaela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Mancaș</a:t>
            </a:r>
            <a:r>
              <a:rPr lang="fr-FR" sz="1200" dirty="0">
                <a:latin typeface="Inter" panose="020B0604020202020204" charset="0"/>
                <a:ea typeface="Inter" panose="020B0604020202020204" charset="0"/>
              </a:rPr>
              <a:t> (vol. I-II),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2021. 5p</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Gabriel </a:t>
            </a:r>
            <a:r>
              <a:rPr lang="fr-FR" sz="1200" b="1" dirty="0" err="1">
                <a:latin typeface="Inter" panose="020B0604020202020204" charset="0"/>
                <a:ea typeface="Inter" panose="020B0604020202020204" charset="0"/>
              </a:rPr>
              <a:t>Bărdășan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Colaborare</a:t>
            </a:r>
            <a:r>
              <a:rPr lang="fr-FR" sz="1200" dirty="0">
                <a:latin typeface="Inter" panose="020B0604020202020204" charset="0"/>
                <a:ea typeface="Inter" panose="020B0604020202020204" charset="0"/>
              </a:rPr>
              <a:t> ca </a:t>
            </a:r>
            <a:r>
              <a:rPr lang="fr-FR" sz="1200" dirty="0" err="1">
                <a:latin typeface="Inter" panose="020B0604020202020204" charset="0"/>
                <a:ea typeface="Inter" panose="020B0604020202020204" charset="0"/>
              </a:rPr>
              <a:t>peer-reviewer</a:t>
            </a:r>
            <a:r>
              <a:rPr lang="fr-FR" sz="1200" dirty="0">
                <a:latin typeface="Inter" panose="020B0604020202020204" charset="0"/>
                <a:ea typeface="Inter" panose="020B0604020202020204" charset="0"/>
              </a:rPr>
              <a:t> la </a:t>
            </a:r>
            <a:r>
              <a:rPr lang="fr-FR" sz="1200" i="1" dirty="0" err="1">
                <a:latin typeface="Inter" panose="020B0604020202020204" charset="0"/>
                <a:ea typeface="Inter" panose="020B0604020202020204" charset="0"/>
              </a:rPr>
              <a:t>Romanian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Studies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Today</a:t>
            </a:r>
            <a:r>
              <a:rPr lang="fr-FR" sz="1200" dirty="0">
                <a:latin typeface="Inter" panose="020B0604020202020204" charset="0"/>
                <a:ea typeface="Inter" panose="020B0604020202020204" charset="0"/>
              </a:rPr>
              <a:t> (ISSN: 2559-3390), 2021.</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Gabriel </a:t>
            </a:r>
            <a:r>
              <a:rPr lang="fr-FR" sz="1200" b="1" dirty="0" err="1">
                <a:latin typeface="Inter" panose="020B0604020202020204" charset="0"/>
                <a:ea typeface="Inter" panose="020B0604020202020204" charset="0"/>
              </a:rPr>
              <a:t>Bărdășan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Colaborare</a:t>
            </a:r>
            <a:r>
              <a:rPr lang="fr-FR" sz="1200" dirty="0">
                <a:latin typeface="Inter" panose="020B0604020202020204" charset="0"/>
                <a:ea typeface="Inter" panose="020B0604020202020204" charset="0"/>
              </a:rPr>
              <a:t> ca </a:t>
            </a:r>
            <a:r>
              <a:rPr lang="fr-FR" sz="1200" dirty="0" err="1">
                <a:latin typeface="Inter" panose="020B0604020202020204" charset="0"/>
                <a:ea typeface="Inter" panose="020B0604020202020204" charset="0"/>
              </a:rPr>
              <a:t>peer-reviewer</a:t>
            </a:r>
            <a:r>
              <a:rPr lang="fr-FR" sz="1200" dirty="0">
                <a:latin typeface="Inter" panose="020B0604020202020204" charset="0"/>
                <a:ea typeface="Inter" panose="020B0604020202020204" charset="0"/>
              </a:rPr>
              <a:t> la „</a:t>
            </a:r>
            <a:r>
              <a:rPr lang="fr-FR" sz="1200" dirty="0" err="1">
                <a:latin typeface="Inter" panose="020B0604020202020204" charset="0"/>
                <a:ea typeface="Inter" panose="020B0604020202020204" charset="0"/>
              </a:rPr>
              <a:t>Analele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ştiinţe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Questiones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Romanicae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Mirela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AUT.</a:t>
            </a:r>
            <a:endParaRPr lang="en-US" sz="1200" dirty="0">
              <a:latin typeface="Inter" panose="020B0604020202020204" charset="0"/>
              <a:ea typeface="Inter" panose="020B0604020202020204" charset="0"/>
            </a:endParaRPr>
          </a:p>
          <a:p>
            <a:pPr lvl="0" indent="271463" algn="just">
              <a:buFont typeface="+mj-lt"/>
              <a:buAutoNum type="arabicPeriod"/>
            </a:pPr>
            <a:r>
              <a:rPr lang="en-US" sz="1200" b="1" dirty="0" err="1">
                <a:latin typeface="Inter" panose="020B0604020202020204" charset="0"/>
                <a:ea typeface="Inter" panose="020B0604020202020204" charset="0"/>
              </a:rPr>
              <a:t>Mirela</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Borchin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Coordonator</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colecții</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Excelsior Art </a:t>
            </a:r>
            <a:r>
              <a:rPr lang="en-US" sz="1200" dirty="0" err="1">
                <a:latin typeface="Inter" panose="020B0604020202020204" charset="0"/>
                <a:ea typeface="Inter" panose="020B0604020202020204" charset="0"/>
              </a:rPr>
              <a:t>și</a:t>
            </a:r>
            <a:r>
              <a:rPr lang="en-US" sz="1200" dirty="0">
                <a:latin typeface="Inter" panose="020B0604020202020204" charset="0"/>
                <a:ea typeface="Inter" panose="020B0604020202020204" charset="0"/>
              </a:rPr>
              <a:t> la </a:t>
            </a:r>
            <a:r>
              <a:rPr lang="en-US" sz="1200" dirty="0" err="1">
                <a:latin typeface="Inter" panose="020B0604020202020204" charset="0"/>
                <a:ea typeface="Inter" panose="020B0604020202020204" charset="0"/>
              </a:rPr>
              <a:t>Editura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Eurostampa</a:t>
            </a:r>
            <a:r>
              <a:rPr lang="en-US" sz="1200" dirty="0">
                <a:latin typeface="Inter" panose="020B0604020202020204" charset="0"/>
                <a:ea typeface="Inter" panose="020B0604020202020204" charset="0"/>
              </a:rPr>
              <a:t>.</a:t>
            </a:r>
          </a:p>
          <a:p>
            <a:pPr lvl="0" indent="271463" algn="just">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Editurii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(CNCS, 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2013: </a:t>
            </a:r>
            <a:r>
              <a:rPr lang="fr-FR" sz="1200" u="sng" dirty="0">
                <a:latin typeface="Inter" panose="020B0604020202020204" charset="0"/>
                <a:ea typeface="Inter" panose="020B0604020202020204" charset="0"/>
                <a:hlinkClick r:id="rId4"/>
              </a:rPr>
              <a:t>https://editura-unibuc.ro/wp-content/uploads/Comisii%20referenti-FILOLOGIE.pdf</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Editurii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Craiova (CNCS, B),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2013: </a:t>
            </a:r>
            <a:r>
              <a:rPr lang="fr-FR" sz="1200" u="sng" dirty="0">
                <a:latin typeface="Inter" panose="020B0604020202020204" charset="0"/>
                <a:ea typeface="Inter" panose="020B0604020202020204" charset="0"/>
                <a:hlinkClick r:id="rId5"/>
              </a:rPr>
              <a:t>https://www.editurauniversitaria.ro/ro/p/referenti/36</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reviewer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clasice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Academiei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București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2019).</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Editurii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Istros</a:t>
            </a:r>
            <a:r>
              <a:rPr lang="fr-FR" sz="1200" dirty="0">
                <a:latin typeface="Inter" panose="020B0604020202020204" charset="0"/>
                <a:ea typeface="Inter" panose="020B0604020202020204" charset="0"/>
              </a:rPr>
              <a:t> (CNCS, B),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2020.</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Editurii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(CNCS, 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2020: </a:t>
            </a:r>
            <a:r>
              <a:rPr lang="fr-FR" sz="1200" u="sng" dirty="0">
                <a:latin typeface="Inter" panose="020B0604020202020204" charset="0"/>
                <a:ea typeface="Inter" panose="020B0604020202020204" charset="0"/>
                <a:hlinkClick r:id="rId6"/>
              </a:rPr>
              <a:t>https://editura.uvt.ro/consiliul-stiintific-euv/</a:t>
            </a:r>
            <a:r>
              <a:rPr lang="fr-FR" sz="1200" dirty="0">
                <a:latin typeface="Inter" panose="020B0604020202020204" charset="0"/>
                <a:ea typeface="Inter" panose="020B0604020202020204" charset="0"/>
              </a:rPr>
              <a:t>. </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Adina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Chirilă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Diacronia</a:t>
            </a:r>
            <a:r>
              <a:rPr lang="fr-FR" sz="1200" dirty="0">
                <a:latin typeface="Inter" panose="020B0604020202020204" charset="0"/>
                <a:ea typeface="Inter" panose="020B0604020202020204" charset="0"/>
              </a:rPr>
              <a:t>”, I (2015-) ( </a:t>
            </a:r>
            <a:r>
              <a:rPr lang="fr-FR" sz="1200" u="sng" dirty="0">
                <a:latin typeface="Inter" panose="020B0604020202020204" charset="0"/>
                <a:ea typeface="Inter" panose="020B0604020202020204" charset="0"/>
                <a:hlinkClick r:id="rId7"/>
              </a:rPr>
              <a:t>www.diacronia.ro</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err="1">
                <a:latin typeface="Inter" panose="020B0604020202020204" charset="0"/>
                <a:ea typeface="Inter" panose="020B0604020202020204" charset="0"/>
              </a:rPr>
              <a:t>Adina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Chirilă</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Diversité et Identité Culturelle en Europe/</a:t>
            </a:r>
            <a:r>
              <a:rPr lang="fr-FR" sz="1200" i="1" dirty="0" err="1">
                <a:latin typeface="Inter" panose="020B0604020202020204" charset="0"/>
                <a:ea typeface="Inter" panose="020B0604020202020204" charset="0"/>
              </a:rPr>
              <a:t>Diversitate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Identitate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Culturală</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în</a:t>
            </a:r>
            <a:r>
              <a:rPr lang="fr-FR" sz="1200" i="1" dirty="0">
                <a:latin typeface="Inter" panose="020B0604020202020204" charset="0"/>
                <a:ea typeface="Inter" panose="020B0604020202020204" charset="0"/>
              </a:rPr>
              <a:t> Europa</a:t>
            </a:r>
            <a:r>
              <a:rPr lang="fr-FR" sz="1200" dirty="0">
                <a:latin typeface="Inter" panose="020B0604020202020204" charset="0"/>
                <a:ea typeface="Inter" panose="020B0604020202020204" charset="0"/>
              </a:rPr>
              <a:t>” – DICE, I (2004), </a:t>
            </a:r>
            <a:r>
              <a:rPr lang="fr-FR" sz="1200" u="sng" dirty="0">
                <a:latin typeface="Inter" panose="020B0604020202020204" charset="0"/>
                <a:ea typeface="Inter" panose="020B0604020202020204" charset="0"/>
                <a:hlinkClick r:id="rId8"/>
              </a:rPr>
              <a:t>www.diversite.eu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2020.</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Eurostampa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2015).</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2008).</a:t>
            </a:r>
            <a:endParaRPr lang="ro-RO"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Bule</a:t>
            </a:r>
            <a:r>
              <a:rPr lang="fr-FR" sz="1200" i="1" dirty="0" err="1">
                <a:latin typeface="Inter" panose="020B0604020202020204" charset="0"/>
                <a:ea typeface="Inter" panose="020B0604020202020204" charset="0"/>
              </a:rPr>
              <a:t>tinul</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științific</a:t>
            </a:r>
            <a:r>
              <a:rPr lang="fr-FR" sz="1200" i="1" dirty="0">
                <a:latin typeface="Inter" panose="020B0604020202020204" charset="0"/>
                <a:ea typeface="Inter" panose="020B0604020202020204" charset="0"/>
              </a:rPr>
              <a:t> al </a:t>
            </a:r>
            <a:r>
              <a:rPr lang="fr-FR" sz="1200" i="1" dirty="0" err="1">
                <a:latin typeface="Inter" panose="020B0604020202020204" charset="0"/>
                <a:ea typeface="Inter" panose="020B0604020202020204" charset="0"/>
              </a:rPr>
              <a:t>Universității</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Politehnica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Timișoara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România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Seria</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Limbi</a:t>
            </a:r>
            <a:r>
              <a:rPr lang="fr-FR" sz="1200" i="1" dirty="0">
                <a:latin typeface="Inter" panose="020B0604020202020204" charset="0"/>
                <a:ea typeface="Inter" panose="020B0604020202020204" charset="0"/>
              </a:rPr>
              <a:t> Moderne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Politehnica</a:t>
            </a:r>
            <a:r>
              <a:rPr lang="fr-FR" sz="1200" dirty="0">
                <a:latin typeface="Inter" panose="020B0604020202020204" charset="0"/>
                <a:ea typeface="Inter" panose="020B0604020202020204" charset="0"/>
              </a:rPr>
              <a:t>, 2010, ISSN 1583-7467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2010).</a:t>
            </a:r>
            <a:endParaRPr lang="en-US" sz="1200" dirty="0">
              <a:latin typeface="Inter" panose="020B0604020202020204" charset="0"/>
              <a:ea typeface="Inter" panose="020B0604020202020204" charset="0"/>
            </a:endParaRPr>
          </a:p>
          <a:p>
            <a:pPr lvl="0" indent="271463" algn="just">
              <a:buFont typeface="+mj-lt"/>
              <a:buAutoNum type="arabicPeriod"/>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Language</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Literature</a:t>
            </a:r>
            <a:r>
              <a:rPr lang="fr-FR" sz="1200" i="1" dirty="0">
                <a:latin typeface="Inter" panose="020B0604020202020204" charset="0"/>
                <a:ea typeface="Inter" panose="020B0604020202020204" charset="0"/>
              </a:rPr>
              <a:t> - </a:t>
            </a:r>
            <a:r>
              <a:rPr lang="fr-FR" sz="1200" i="1" dirty="0" err="1">
                <a:latin typeface="Inter" panose="020B0604020202020204" charset="0"/>
                <a:ea typeface="Inter" panose="020B0604020202020204" charset="0"/>
              </a:rPr>
              <a:t>European</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Landmarks</a:t>
            </a:r>
            <a:r>
              <a:rPr lang="fr-FR" sz="1200" i="1" dirty="0">
                <a:latin typeface="Inter" panose="020B0604020202020204" charset="0"/>
                <a:ea typeface="Inter" panose="020B0604020202020204" charset="0"/>
              </a:rPr>
              <a:t> of </a:t>
            </a:r>
            <a:r>
              <a:rPr lang="fr-FR" sz="1200" i="1" dirty="0" err="1">
                <a:latin typeface="Inter" panose="020B0604020202020204" charset="0"/>
                <a:ea typeface="Inter" panose="020B0604020202020204" charset="0"/>
              </a:rPr>
              <a:t>Identity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Pitești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2012).</a:t>
            </a:r>
            <a:endParaRPr lang="en-US" sz="1200" dirty="0">
              <a:latin typeface="Inter" panose="020B0604020202020204" charset="0"/>
              <a:ea typeface="Inter" panose="020B0604020202020204" charset="0"/>
            </a:endParaRPr>
          </a:p>
          <a:p>
            <a:pPr indent="271463" algn="just">
              <a:buFont typeface="+mj-lt"/>
              <a:buAutoNum type="arabicPeriod"/>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 </a:t>
            </a:r>
            <a:r>
              <a:rPr lang="fr-FR" sz="1200" i="1" dirty="0">
                <a:latin typeface="Inter" panose="020B0604020202020204" charset="0"/>
                <a:ea typeface="Inter" panose="020B0604020202020204" charset="0"/>
              </a:rPr>
              <a:t>Journal of </a:t>
            </a:r>
            <a:r>
              <a:rPr lang="fr-FR" sz="1200" i="1" dirty="0" err="1">
                <a:latin typeface="Inter" panose="020B0604020202020204" charset="0"/>
                <a:ea typeface="Inter" panose="020B0604020202020204" charset="0"/>
              </a:rPr>
              <a:t>humanistic</a:t>
            </a:r>
            <a:r>
              <a:rPr lang="fr-FR" sz="1200" i="1" dirty="0">
                <a:latin typeface="Inter" panose="020B0604020202020204" charset="0"/>
                <a:ea typeface="Inter" panose="020B0604020202020204" charset="0"/>
              </a:rPr>
              <a:t> and social </a:t>
            </a:r>
            <a:r>
              <a:rPr lang="fr-FR" sz="1200" i="1"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Facultății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Umaniste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Sociale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„Aurel </a:t>
            </a:r>
            <a:r>
              <a:rPr lang="fr-FR" sz="1200" dirty="0" err="1">
                <a:latin typeface="Inter" panose="020B0604020202020204" charset="0"/>
                <a:ea typeface="Inter" panose="020B0604020202020204" charset="0"/>
              </a:rPr>
              <a:t>Vlaicu</a:t>
            </a:r>
            <a:r>
              <a:rPr lang="fr-FR" sz="1200" dirty="0">
                <a:latin typeface="Inter" panose="020B0604020202020204" charset="0"/>
                <a:ea typeface="Inter" panose="020B0604020202020204" charset="0"/>
              </a:rPr>
              <a:t>”, Arad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2016).</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47</a:t>
            </a:r>
            <a:endParaRPr lang="en-US" sz="1103" spc="22" dirty="0">
              <a:solidFill>
                <a:srgbClr val="164F84"/>
              </a:solidFill>
              <a:latin typeface="Inter Bo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1804" y="2406113"/>
            <a:ext cx="734077" cy="866399"/>
          </a:xfrm>
          <a:prstGeom prst="rect">
            <a:avLst/>
          </a:prstGeom>
        </p:spPr>
      </p:pic>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67793" y="2875775"/>
            <a:ext cx="6424413" cy="5563061"/>
          </a:xfrm>
          <a:prstGeom prst="rect">
            <a:avLst/>
          </a:prstGeom>
        </p:spPr>
        <p:txBody>
          <a:bodyPr wrap="square" lIns="0" tIns="0" rIns="0" bIns="0" rtlCol="0" anchor="t">
            <a:spAutoFit/>
          </a:bodyPr>
          <a:lstStyle/>
          <a:p>
            <a:pPr algn="just"/>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A. Referent științific și coordonator de colecții la edituri sau reviste acreditate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Translationes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 </a:t>
            </a:r>
            <a:r>
              <a:rPr lang="fr-FR" sz="1200" dirty="0" err="1">
                <a:latin typeface="Inter" panose="020B0604020202020204" charset="0"/>
                <a:ea typeface="Inter" panose="020B0604020202020204" charset="0"/>
              </a:rPr>
              <a:t>Centrului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ISTRAROM-TRANSLATIONES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SCOL, </a:t>
            </a:r>
            <a:r>
              <a:rPr lang="fr-FR" sz="1200" dirty="0" err="1">
                <a:latin typeface="Inter" panose="020B0604020202020204" charset="0"/>
                <a:ea typeface="Inter" panose="020B0604020202020204" charset="0"/>
              </a:rPr>
              <a:t>pe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partea</a:t>
            </a:r>
            <a:r>
              <a:rPr lang="fr-FR" sz="1200" dirty="0">
                <a:latin typeface="Inter" panose="020B0604020202020204" charset="0"/>
                <a:ea typeface="Inter" panose="020B0604020202020204" charset="0"/>
              </a:rPr>
              <a:t> de lexicologie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cercetări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onomastică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lexicologie”), Craiova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2015).</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Constantinovici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Referent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Annali</a:t>
            </a:r>
            <a:r>
              <a:rPr lang="fr-FR" sz="1200" dirty="0">
                <a:latin typeface="Inter" panose="020B0604020202020204" charset="0"/>
                <a:ea typeface="Inter" panose="020B0604020202020204" charset="0"/>
              </a:rPr>
              <a:t> – </a:t>
            </a:r>
            <a:r>
              <a:rPr lang="fr-FR" sz="1200" dirty="0" err="1">
                <a:latin typeface="Inter" panose="020B0604020202020204" charset="0"/>
                <a:ea typeface="Inter" panose="020B0604020202020204" charset="0"/>
              </a:rPr>
              <a:t>sezione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romanza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Università</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degli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a:t>
            </a:r>
            <a:r>
              <a:rPr lang="fr-FR" sz="1200" dirty="0">
                <a:latin typeface="Inter" panose="020B0604020202020204" charset="0"/>
                <a:ea typeface="Inter" panose="020B0604020202020204" charset="0"/>
              </a:rPr>
              <a:t> di </a:t>
            </a:r>
            <a:r>
              <a:rPr lang="fr-FR" sz="1200" dirty="0" err="1">
                <a:latin typeface="Inter" panose="020B0604020202020204" charset="0"/>
                <a:ea typeface="Inter" panose="020B0604020202020204" charset="0"/>
              </a:rPr>
              <a:t>Napoli</a:t>
            </a:r>
            <a:r>
              <a:rPr lang="fr-FR" sz="1200" dirty="0">
                <a:latin typeface="Inter" panose="020B0604020202020204" charset="0"/>
                <a:ea typeface="Inter" panose="020B0604020202020204" charset="0"/>
              </a:rPr>
              <a:t> „L’Orientale”. </a:t>
            </a:r>
            <a:r>
              <a:rPr lang="fr-FR" sz="1200" dirty="0" err="1">
                <a:latin typeface="Inter" panose="020B0604020202020204" charset="0"/>
                <a:ea typeface="Inter" panose="020B0604020202020204" charset="0"/>
              </a:rPr>
              <a:t>Direttore</a:t>
            </a:r>
            <a:r>
              <a:rPr lang="fr-FR" sz="1200" dirty="0">
                <a:latin typeface="Inter" panose="020B0604020202020204" charset="0"/>
                <a:ea typeface="Inter" panose="020B0604020202020204" charset="0"/>
              </a:rPr>
              <a:t>: Prof. Augusto </a:t>
            </a:r>
            <a:r>
              <a:rPr lang="fr-FR" sz="1200" dirty="0" err="1">
                <a:latin typeface="Inter" panose="020B0604020202020204" charset="0"/>
                <a:ea typeface="Inter" panose="020B0604020202020204" charset="0"/>
              </a:rPr>
              <a:t>Guarino</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2019).</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en-US" sz="1200" b="1" dirty="0">
                <a:latin typeface="Inter" panose="020B0604020202020204" charset="0"/>
                <a:ea typeface="Inter" panose="020B0604020202020204" charset="0"/>
              </a:rPr>
              <a:t>Elena </a:t>
            </a:r>
            <a:r>
              <a:rPr lang="en-US" sz="1200" b="1" dirty="0" err="1">
                <a:latin typeface="Inter" panose="020B0604020202020204" charset="0"/>
                <a:ea typeface="Inter" panose="020B0604020202020204" charset="0"/>
              </a:rPr>
              <a:t>Crașovan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comitetul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științific</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proiectului</a:t>
            </a:r>
            <a:r>
              <a:rPr lang="en-US" sz="1200" dirty="0">
                <a:latin typeface="Inter" panose="020B0604020202020204" charset="0"/>
                <a:ea typeface="Inter" panose="020B0604020202020204" charset="0"/>
              </a:rPr>
              <a:t> editorial „Pontes </a:t>
            </a:r>
            <a:r>
              <a:rPr lang="en-US" sz="1200" dirty="0" err="1">
                <a:latin typeface="Inter" panose="020B0604020202020204" charset="0"/>
                <a:ea typeface="Inter" panose="020B0604020202020204" charset="0"/>
              </a:rPr>
              <a:t>Philologici</a:t>
            </a:r>
            <a:r>
              <a:rPr lang="en-US" sz="1200" dirty="0">
                <a:latin typeface="Inter" panose="020B0604020202020204" charset="0"/>
                <a:ea typeface="Inter" panose="020B0604020202020204" charset="0"/>
              </a:rPr>
              <a:t>”: </a:t>
            </a:r>
            <a:r>
              <a:rPr lang="en-US" sz="1200" u="sng" dirty="0">
                <a:latin typeface="Inter" panose="020B0604020202020204" charset="0"/>
                <a:ea typeface="Inter" panose="020B0604020202020204" charset="0"/>
                <a:hlinkClick r:id="rId4"/>
              </a:rPr>
              <a:t>https://www.academia.edu/46807929/An%C3%A1lisis_de_errores_en_la_interlengua_de_aprendices_de_ELE_universitarios_checos_y_eslovacos</a:t>
            </a:r>
            <a:r>
              <a:rPr lang="en-US" sz="1200" dirty="0">
                <a:latin typeface="Inter" panose="020B0604020202020204" charset="0"/>
                <a:ea typeface="Inter" panose="020B0604020202020204" charset="0"/>
              </a:rPr>
              <a:t>.</a:t>
            </a:r>
          </a:p>
          <a:p>
            <a:pPr lvl="0" indent="271463" algn="just">
              <a:lnSpc>
                <a:spcPts val="1540"/>
              </a:lnSpc>
              <a:buFont typeface="+mj-lt"/>
              <a:buAutoNum type="arabicPeriod" startAt="19"/>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Human</a:t>
            </a:r>
            <a:r>
              <a:rPr lang="fr-FR" sz="1200" dirty="0">
                <a:latin typeface="Inter" panose="020B0604020202020204" charset="0"/>
                <a:ea typeface="Inter" panose="020B0604020202020204" charset="0"/>
              </a:rPr>
              <a:t> and Social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(HSS), Publisher: De </a:t>
            </a:r>
            <a:r>
              <a:rPr lang="fr-FR" sz="1200" dirty="0" err="1">
                <a:latin typeface="Inter" panose="020B0604020202020204" charset="0"/>
                <a:ea typeface="Inter" panose="020B0604020202020204" charset="0"/>
              </a:rPr>
              <a:t>Gruyter</a:t>
            </a:r>
            <a:r>
              <a:rPr lang="fr-FR" sz="1200" dirty="0">
                <a:latin typeface="Inter" panose="020B0604020202020204" charset="0"/>
                <a:ea typeface="Inter" panose="020B0604020202020204" charset="0"/>
              </a:rPr>
              <a:t> Open (</a:t>
            </a:r>
            <a:r>
              <a:rPr lang="fr-FR" sz="1200" dirty="0" err="1">
                <a:latin typeface="Inter" panose="020B0604020202020204" charset="0"/>
                <a:ea typeface="Inter" panose="020B0604020202020204" charset="0"/>
              </a:rPr>
              <a:t>Sciendo</a:t>
            </a:r>
            <a:r>
              <a:rPr lang="fr-FR" sz="1200" dirty="0">
                <a:latin typeface="Inter" panose="020B0604020202020204" charset="0"/>
                <a:ea typeface="Inter" panose="020B0604020202020204" charset="0"/>
              </a:rPr>
              <a:t>) &amp;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Junimea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indexată</a:t>
            </a:r>
            <a:r>
              <a:rPr lang="fr-FR" sz="1200" dirty="0">
                <a:latin typeface="Inter" panose="020B0604020202020204" charset="0"/>
                <a:ea typeface="Inter" panose="020B0604020202020204" charset="0"/>
              </a:rPr>
              <a:t> EBSCO: https://content.sciendo.com/view/journals/hssr/hssr-overview.xml. </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eminesciene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„Al. I. Cuza”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Iași</a:t>
            </a:r>
            <a:r>
              <a:rPr lang="fr-FR" sz="1200" dirty="0">
                <a:latin typeface="Inter" panose="020B0604020202020204" charset="0"/>
                <a:ea typeface="Inter" panose="020B0604020202020204" charset="0"/>
              </a:rPr>
              <a:t>.  ISSN 1584-629X.</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Transdisciplinarity</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Studies</a:t>
            </a:r>
            <a:r>
              <a:rPr lang="fr-FR" sz="1200" dirty="0">
                <a:latin typeface="Inter" panose="020B0604020202020204" charset="0"/>
                <a:ea typeface="Inter" panose="020B0604020202020204" charset="0"/>
              </a:rPr>
              <a:t> in Science, </a:t>
            </a:r>
            <a:r>
              <a:rPr lang="fr-FR" sz="1200" dirty="0" err="1">
                <a:latin typeface="Inter" panose="020B0604020202020204" charset="0"/>
                <a:ea typeface="Inter" panose="020B0604020202020204" charset="0"/>
              </a:rPr>
              <a:t>Spirituality</a:t>
            </a:r>
            <a:r>
              <a:rPr lang="fr-FR" sz="1200" dirty="0">
                <a:latin typeface="Inter" panose="020B0604020202020204" charset="0"/>
                <a:ea typeface="Inter" panose="020B0604020202020204" charset="0"/>
              </a:rPr>
              <a:t>, Society” (</a:t>
            </a:r>
            <a:r>
              <a:rPr lang="fr-FR" sz="1200" dirty="0" err="1">
                <a:latin typeface="Inter" panose="020B0604020202020204" charset="0"/>
                <a:ea typeface="Inter" panose="020B0604020202020204" charset="0"/>
              </a:rPr>
              <a:t>Editura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Curtea-Veche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Publishing</a:t>
            </a:r>
            <a:r>
              <a:rPr lang="fr-FR" sz="1200" dirty="0">
                <a:latin typeface="Inter" panose="020B0604020202020204" charset="0"/>
                <a:ea typeface="Inter" panose="020B0604020202020204" charset="0"/>
              </a:rPr>
              <a:t>): http://www.it4s.ro/IT4S_1c.htm.</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err="1">
                <a:latin typeface="Inter" panose="020B0604020202020204" charset="0"/>
                <a:ea typeface="Inter" panose="020B0604020202020204" charset="0"/>
              </a:rPr>
              <a:t>Pompiliu</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Crăciunescu</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„Annales </a:t>
            </a:r>
            <a:r>
              <a:rPr lang="fr-FR" sz="1200" dirty="0" err="1">
                <a:latin typeface="Inter" panose="020B0604020202020204" charset="0"/>
                <a:ea typeface="Inter" panose="020B0604020202020204" charset="0"/>
              </a:rPr>
              <a:t>Universitatis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Apulensis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Philologica</a:t>
            </a:r>
            <a:r>
              <a:rPr lang="fr-FR" sz="1200" dirty="0">
                <a:latin typeface="Inter" panose="020B0604020202020204" charset="0"/>
                <a:ea typeface="Inter" panose="020B0604020202020204" charset="0"/>
              </a:rPr>
              <a:t> (EBSCO, </a:t>
            </a:r>
            <a:r>
              <a:rPr lang="ro-RO" sz="1200" dirty="0">
                <a:latin typeface="Inter" panose="020B0604020202020204" charset="0"/>
                <a:ea typeface="Inter" panose="020B0604020202020204" charset="0"/>
              </a:rPr>
              <a:t>ERIH PLUS, </a:t>
            </a:r>
            <a:r>
              <a:rPr lang="fr-FR" sz="1200" dirty="0">
                <a:latin typeface="Inter" panose="020B0604020202020204" charset="0"/>
                <a:ea typeface="Inter" panose="020B0604020202020204" charset="0"/>
              </a:rPr>
              <a:t>CEEOL, CNCS B): </a:t>
            </a:r>
            <a:r>
              <a:rPr lang="fr-FR" sz="1200" u="sng" dirty="0">
                <a:latin typeface="Inter" panose="020B0604020202020204" charset="0"/>
                <a:ea typeface="Inter" panose="020B0604020202020204" charset="0"/>
                <a:hlinkClick r:id="rId5"/>
              </a:rPr>
              <a:t>http://philologica.uab.ro/index.php?pagina=pg&amp;id=4&amp;l=ro</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a:latin typeface="Inter" panose="020B0604020202020204" charset="0"/>
                <a:ea typeface="Inter" panose="020B0604020202020204" charset="0"/>
              </a:rPr>
              <a:t>Dumitru </a:t>
            </a:r>
            <a:r>
              <a:rPr lang="fr-FR" sz="1200" b="1" dirty="0" err="1">
                <a:latin typeface="Inter" panose="020B0604020202020204" charset="0"/>
                <a:ea typeface="Inter" panose="020B0604020202020204" charset="0"/>
              </a:rPr>
              <a:t>Tucan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Recenzent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peer-reviewer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revista</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Philological</a:t>
            </a:r>
            <a:r>
              <a:rPr lang="fr-FR" sz="1200" i="1" dirty="0">
                <a:latin typeface="Inter" panose="020B0604020202020204" charset="0"/>
                <a:ea typeface="Inter" panose="020B0604020202020204" charset="0"/>
              </a:rPr>
              <a:t> Forum</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Bulgaria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Clarivate</a:t>
            </a:r>
            <a:r>
              <a:rPr lang="fr-FR" sz="1200" dirty="0">
                <a:latin typeface="Inter" panose="020B0604020202020204" charset="0"/>
                <a:ea typeface="Inter" panose="020B0604020202020204" charset="0"/>
              </a:rPr>
              <a:t>, o </a:t>
            </a:r>
            <a:r>
              <a:rPr lang="fr-FR" sz="1200" dirty="0" err="1">
                <a:latin typeface="Inter" panose="020B0604020202020204" charset="0"/>
                <a:ea typeface="Inter" panose="020B0604020202020204" charset="0"/>
              </a:rPr>
              <a:t>recenzie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a:p>
            <a:pPr lvl="0" indent="271463" algn="just">
              <a:lnSpc>
                <a:spcPts val="1540"/>
              </a:lnSpc>
              <a:buFont typeface="+mj-lt"/>
              <a:buAutoNum type="arabicPeriod" startAt="19"/>
            </a:pPr>
            <a:r>
              <a:rPr lang="fr-FR" sz="1200" b="1" dirty="0">
                <a:latin typeface="Inter" panose="020B0604020202020204" charset="0"/>
                <a:ea typeface="Inter" panose="020B0604020202020204" charset="0"/>
              </a:rPr>
              <a:t>Dumitru </a:t>
            </a:r>
            <a:r>
              <a:rPr lang="fr-FR" sz="1200" b="1" dirty="0" err="1">
                <a:latin typeface="Inter" panose="020B0604020202020204" charset="0"/>
                <a:ea typeface="Inter" panose="020B0604020202020204" charset="0"/>
              </a:rPr>
              <a:t>Tucan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Recenzent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peer-reviewer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volumul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conferinței</a:t>
            </a:r>
            <a:r>
              <a:rPr lang="fr-FR" sz="1200" dirty="0">
                <a:latin typeface="Inter" panose="020B0604020202020204" charset="0"/>
                <a:ea typeface="Inter" panose="020B0604020202020204" charset="0"/>
              </a:rPr>
              <a:t> </a:t>
            </a:r>
            <a:r>
              <a:rPr lang="fr-FR" sz="1200" i="1" dirty="0">
                <a:latin typeface="Inter" panose="020B0604020202020204" charset="0"/>
                <a:ea typeface="Inter" panose="020B0604020202020204" charset="0"/>
              </a:rPr>
              <a:t>Black </a:t>
            </a:r>
            <a:r>
              <a:rPr lang="fr-FR" sz="1200" i="1" dirty="0" err="1">
                <a:latin typeface="Inter" panose="020B0604020202020204" charset="0"/>
                <a:ea typeface="Inter" panose="020B0604020202020204" charset="0"/>
              </a:rPr>
              <a:t>Sea</a:t>
            </a:r>
            <a:r>
              <a:rPr lang="fr-FR" sz="1200" i="1" dirty="0">
                <a:latin typeface="Inter" panose="020B0604020202020204" charset="0"/>
                <a:ea typeface="Inter" panose="020B0604020202020204" charset="0"/>
              </a:rPr>
              <a:t> as </a:t>
            </a:r>
            <a:r>
              <a:rPr lang="fr-FR" sz="1200" i="1" dirty="0" err="1">
                <a:latin typeface="Inter" panose="020B0604020202020204" charset="0"/>
                <a:ea typeface="Inter" panose="020B0604020202020204" charset="0"/>
              </a:rPr>
              <a:t>literary</a:t>
            </a:r>
            <a:r>
              <a:rPr lang="fr-FR" sz="1200" i="1" dirty="0">
                <a:latin typeface="Inter" panose="020B0604020202020204" charset="0"/>
                <a:ea typeface="Inter" panose="020B0604020202020204" charset="0"/>
              </a:rPr>
              <a:t> and cultural </a:t>
            </a:r>
            <a:r>
              <a:rPr lang="fr-FR" sz="1200" i="1" dirty="0" err="1">
                <a:latin typeface="Inter" panose="020B0604020202020204" charset="0"/>
                <a:ea typeface="Inter" panose="020B0604020202020204" charset="0"/>
              </a:rPr>
              <a:t>space</a:t>
            </a:r>
            <a:r>
              <a:rPr lang="fr-FR" sz="1200" i="1" dirty="0">
                <a:latin typeface="Inter" panose="020B0604020202020204" charset="0"/>
                <a:ea typeface="Inter" panose="020B0604020202020204" charset="0"/>
              </a:rPr>
              <a:t> (II): peoples and </a:t>
            </a:r>
            <a:r>
              <a:rPr lang="fr-FR" sz="1200" i="1" dirty="0" err="1">
                <a:latin typeface="Inter" panose="020B0604020202020204" charset="0"/>
                <a:ea typeface="Inter" panose="020B0604020202020204" charset="0"/>
              </a:rPr>
              <a:t>communities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curs</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apariție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Bulgaria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două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recenzii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octombrie</a:t>
            </a:r>
            <a:r>
              <a:rPr lang="fr-FR" sz="1200" dirty="0">
                <a:latin typeface="Inter" panose="020B0604020202020204" charset="0"/>
                <a:ea typeface="Inter" panose="020B0604020202020204" charset="0"/>
              </a:rPr>
              <a:t> 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48</a:t>
            </a:r>
            <a:endParaRPr lang="en-US" sz="1103" spc="22" dirty="0">
              <a:solidFill>
                <a:srgbClr val="164F84"/>
              </a:solidFill>
              <a:latin typeface="Inter Bold"/>
            </a:endParaRPr>
          </a:p>
        </p:txBody>
      </p:sp>
    </p:spTree>
    <p:extLst>
      <p:ext uri="{BB962C8B-B14F-4D97-AF65-F5344CB8AC3E}">
        <p14:creationId xmlns:p14="http://schemas.microsoft.com/office/powerpoint/2010/main" val="1798885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67793" y="2405241"/>
            <a:ext cx="6424413" cy="7201972"/>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B. Membru al unui colectiv de redacţie al unei reviste de specialitate cu peer review</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lvl="0" indent="128588" algn="just">
              <a:buFont typeface="+mj-lt"/>
              <a:buAutoNum type="arabicPeriod"/>
            </a:pPr>
            <a:r>
              <a:rPr lang="ro-RO" sz="1200" b="1" dirty="0">
                <a:latin typeface="Inter" panose="020B0604020202020204" charset="0"/>
                <a:ea typeface="Inter" panose="020B0604020202020204" charset="0"/>
              </a:rPr>
              <a:t>Claudiu T. Arieșan</a:t>
            </a:r>
            <a:r>
              <a:rPr lang="ro-RO" sz="1200" dirty="0">
                <a:latin typeface="Inter" panose="020B0604020202020204" charset="0"/>
                <a:ea typeface="Inter" panose="020B0604020202020204" charset="0"/>
              </a:rPr>
              <a:t>, Redactor şef la „Analele Universităţii de Vest”. Seria Ştiinţe Filologice.</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editor-</a:t>
            </a:r>
            <a:r>
              <a:rPr lang="fr-FR" sz="1200" dirty="0" err="1">
                <a:latin typeface="Inter" panose="020B0604020202020204" charset="0"/>
                <a:ea typeface="Inter" panose="020B0604020202020204" charset="0"/>
              </a:rPr>
              <a:t>șef</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coordonatoare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2016) a </a:t>
            </a:r>
            <a:r>
              <a:rPr lang="fr-FR" sz="1200" dirty="0" err="1">
                <a:latin typeface="Inter" panose="020B0604020202020204" charset="0"/>
                <a:ea typeface="Inter" panose="020B0604020202020204" charset="0"/>
              </a:rPr>
              <a:t>volumului</a:t>
            </a:r>
            <a:r>
              <a:rPr lang="fr-FR" sz="1200"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Quaestiones</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Romanicae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responsabil</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secțiunii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Limba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literatura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latină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2012); </a:t>
            </a:r>
            <a:r>
              <a:rPr lang="fr-FR" sz="1200" dirty="0" err="1">
                <a:latin typeface="Inter" panose="020B0604020202020204" charset="0"/>
                <a:ea typeface="Inter" panose="020B0604020202020204" charset="0"/>
              </a:rPr>
              <a:t>indexat</a:t>
            </a:r>
            <a:r>
              <a:rPr lang="fr-FR" sz="1200" dirty="0">
                <a:latin typeface="Inter" panose="020B0604020202020204" charset="0"/>
                <a:ea typeface="Inter" panose="020B0604020202020204" charset="0"/>
              </a:rPr>
              <a:t>: ERIH PLUS, Index </a:t>
            </a:r>
            <a:r>
              <a:rPr lang="fr-FR" sz="1200" dirty="0" err="1">
                <a:latin typeface="Inter" panose="020B0604020202020204" charset="0"/>
                <a:ea typeface="Inter" panose="020B0604020202020204" charset="0"/>
              </a:rPr>
              <a:t>Copernicus</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etc., CNCS A,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culturale,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B, </a:t>
            </a:r>
            <a:r>
              <a:rPr lang="fr-FR" sz="1200" dirty="0" err="1">
                <a:latin typeface="Inter" panose="020B0604020202020204" charset="0"/>
                <a:ea typeface="Inter" panose="020B0604020202020204" charset="0"/>
              </a:rPr>
              <a:t>pentru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colegiul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științific</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„Acta </a:t>
            </a:r>
            <a:r>
              <a:rPr lang="fr-FR" sz="1200" dirty="0" err="1">
                <a:latin typeface="Inter" panose="020B0604020202020204" charset="0"/>
                <a:ea typeface="Inter" panose="020B0604020202020204" charset="0"/>
              </a:rPr>
              <a:t>Centri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Lucusiensis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indexată</a:t>
            </a:r>
            <a:r>
              <a:rPr lang="fr-FR" sz="1200" dirty="0">
                <a:latin typeface="Inter" panose="020B0604020202020204" charset="0"/>
                <a:ea typeface="Inter" panose="020B0604020202020204" charset="0"/>
              </a:rPr>
              <a:t> Index </a:t>
            </a:r>
            <a:r>
              <a:rPr lang="fr-FR" sz="1200" dirty="0" err="1">
                <a:latin typeface="Inter" panose="020B0604020202020204" charset="0"/>
                <a:ea typeface="Inter" panose="020B0604020202020204" charset="0"/>
              </a:rPr>
              <a:t>Copernicus</a:t>
            </a:r>
            <a:r>
              <a:rPr lang="fr-FR" sz="1200" dirty="0">
                <a:latin typeface="Inter" panose="020B0604020202020204" charset="0"/>
                <a:ea typeface="Inter" panose="020B0604020202020204" charset="0"/>
              </a:rPr>
              <a:t>, DRJI, OAJI, </a:t>
            </a:r>
            <a:r>
              <a:rPr lang="fr-FR" sz="1200" dirty="0" err="1">
                <a:latin typeface="Inter" panose="020B0604020202020204" charset="0"/>
                <a:ea typeface="Inter" panose="020B0604020202020204" charset="0"/>
              </a:rPr>
              <a:t>ProEuropeana</a:t>
            </a:r>
            <a:r>
              <a:rPr lang="fr-FR" sz="1200" dirty="0">
                <a:latin typeface="Inter" panose="020B0604020202020204" charset="0"/>
                <a:ea typeface="Inter" panose="020B0604020202020204" charset="0"/>
              </a:rPr>
              <a:t> etc.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2013).</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membră</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redacțional</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Analelor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Brăilei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indexată</a:t>
            </a:r>
            <a:r>
              <a:rPr lang="fr-FR" sz="1200" dirty="0">
                <a:latin typeface="Inter" panose="020B0604020202020204" charset="0"/>
                <a:ea typeface="Inter" panose="020B0604020202020204" charset="0"/>
              </a:rPr>
              <a:t> Index </a:t>
            </a:r>
            <a:r>
              <a:rPr lang="fr-FR" sz="1200" dirty="0" err="1">
                <a:latin typeface="Inter" panose="020B0604020202020204" charset="0"/>
                <a:ea typeface="Inter" panose="020B0604020202020204" charset="0"/>
              </a:rPr>
              <a:t>Copernicus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Worldcat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2012).</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secretar</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redacție</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Analelor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indexată</a:t>
            </a:r>
            <a:r>
              <a:rPr lang="fr-FR" sz="1200" dirty="0">
                <a:latin typeface="Inter" panose="020B0604020202020204" charset="0"/>
                <a:ea typeface="Inter" panose="020B0604020202020204" charset="0"/>
              </a:rPr>
              <a:t> MLA, ERIH PLUS, CEEOL, EBSCO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2010).</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dirty="0">
                <a:latin typeface="Inter" panose="020B0604020202020204" charset="0"/>
                <a:ea typeface="Inter" panose="020B0604020202020204" charset="0"/>
              </a:rPr>
              <a:t>Valy Ceia, membru în comitetul științific al volumului </a:t>
            </a:r>
            <a:r>
              <a:rPr lang="ro-RO" sz="1200" i="1" dirty="0">
                <a:latin typeface="Inter" panose="020B0604020202020204" charset="0"/>
                <a:ea typeface="Inter" panose="020B0604020202020204" charset="0"/>
              </a:rPr>
              <a:t>Receptarea Antichității greco-latine în culturile europene.</a:t>
            </a:r>
            <a:r>
              <a:rPr lang="ro-RO" sz="1200" dirty="0">
                <a:latin typeface="Inter" panose="020B0604020202020204" charset="0"/>
                <a:ea typeface="Inter" panose="020B0604020202020204" charset="0"/>
              </a:rPr>
              <a:t> Actele Colocviului Internațional (din 2013), Craiova, Editura Universitaria.</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Membră în redacția „Analelor Universității din Timișoara. Seria Științe filologice” (https://analefilologie.uvt.ro/redactia/).</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Membră „Diacronia”, I (2015-) (</a:t>
            </a:r>
            <a:r>
              <a:rPr lang="ro-RO" sz="1200" u="sng" dirty="0">
                <a:latin typeface="Inter" panose="020B0604020202020204" charset="0"/>
                <a:ea typeface="Inter" panose="020B0604020202020204" charset="0"/>
                <a:hlinkClick r:id="rId2"/>
              </a:rPr>
              <a:t>www.diacronia.ro</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Redactor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asociat</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revistei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Hyperion</a:t>
            </a:r>
            <a:r>
              <a:rPr lang="fr-FR" sz="1200" dirty="0">
                <a:latin typeface="Inter" panose="020B0604020202020204" charset="0"/>
                <a:ea typeface="Inter" panose="020B0604020202020204" charset="0"/>
              </a:rPr>
              <a:t>”, ISSN 1453-7354  (</a:t>
            </a:r>
            <a:r>
              <a:rPr lang="fr-FR" sz="1200" u="sng" dirty="0">
                <a:latin typeface="Inter" panose="020B0604020202020204" charset="0"/>
                <a:ea typeface="Inter" panose="020B0604020202020204" charset="0"/>
                <a:hlinkClick r:id="rId3"/>
              </a:rPr>
              <a:t>www.cimec.ro</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Membră în redacția „Analelor Universității din Timișoara. Seria Științe filologice” (https://analefilologie.uvt.ro/redactia/).</a:t>
            </a:r>
            <a:endParaRPr lang="en-US" sz="1200" dirty="0">
              <a:latin typeface="Inter" panose="020B0604020202020204" charset="0"/>
              <a:ea typeface="Inter" panose="020B0604020202020204" charset="0"/>
            </a:endParaRPr>
          </a:p>
          <a:p>
            <a:pPr lvl="0" indent="128588" algn="just" fontAlgn="base">
              <a:buFont typeface="+mj-lt"/>
              <a:buAutoNum type="arabicPeriod"/>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„Society for Old Testament Study”, Oxford </a:t>
            </a:r>
            <a:r>
              <a:rPr lang="ro-RO" sz="1200" dirty="0">
                <a:latin typeface="Inter" panose="020B0604020202020204" charset="0"/>
                <a:ea typeface="Inter" panose="020B0604020202020204" charset="0"/>
              </a:rPr>
              <a:t>ș</a:t>
            </a:r>
            <a:r>
              <a:rPr lang="en-US" sz="1200" dirty="0" err="1">
                <a:latin typeface="Inter" panose="020B0604020202020204" charset="0"/>
                <a:ea typeface="Inter" panose="020B0604020202020204" charset="0"/>
              </a:rPr>
              <a:t>i</a:t>
            </a:r>
            <a:r>
              <a:rPr lang="en-US" sz="1200" dirty="0">
                <a:latin typeface="Inter" panose="020B0604020202020204" charset="0"/>
                <a:ea typeface="Inter" panose="020B0604020202020204" charset="0"/>
              </a:rPr>
              <a:t> Cambridge (</a:t>
            </a:r>
            <a:r>
              <a:rPr lang="en-US" sz="1200" dirty="0" err="1">
                <a:latin typeface="Inter" panose="020B0604020202020204" charset="0"/>
                <a:ea typeface="Inter" panose="020B0604020202020204" charset="0"/>
              </a:rPr>
              <a:t>Marea</a:t>
            </a:r>
            <a:r>
              <a:rPr lang="en-US" sz="1200" dirty="0">
                <a:latin typeface="Inter" panose="020B0604020202020204" charset="0"/>
                <a:ea typeface="Inter" panose="020B0604020202020204" charset="0"/>
              </a:rPr>
              <a:t> Britanie).</a:t>
            </a:r>
          </a:p>
          <a:p>
            <a:pPr lvl="0" indent="128588" algn="just" fontAlgn="base">
              <a:buFont typeface="+mj-lt"/>
              <a:buAutoNum type="arabicPeriod"/>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în</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colegiul</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redactie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Analele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Universităţii</a:t>
            </a:r>
            <a:r>
              <a:rPr lang="en-US" sz="1200" dirty="0">
                <a:latin typeface="Inter" panose="020B0604020202020204" charset="0"/>
                <a:ea typeface="Inter" panose="020B0604020202020204" charset="0"/>
              </a:rPr>
              <a:t> de Vest din </a:t>
            </a:r>
            <a:r>
              <a:rPr lang="en-US" sz="1200" dirty="0" err="1">
                <a:latin typeface="Inter" panose="020B0604020202020204" charset="0"/>
                <a:ea typeface="Inter" panose="020B0604020202020204" charset="0"/>
              </a:rPr>
              <a:t>Timişoara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Seria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Teologie</a:t>
            </a:r>
            <a:r>
              <a:rPr lang="ro-RO" sz="1200" dirty="0">
                <a:latin typeface="Inter" panose="020B0604020202020204" charset="0"/>
                <a:ea typeface="Inter" panose="020B0604020202020204" charset="0"/>
              </a:rPr>
              <a:t>”</a:t>
            </a:r>
            <a:r>
              <a:rPr lang="en-US" sz="1200" dirty="0">
                <a:latin typeface="Inter" panose="020B0604020202020204" charset="0"/>
                <a:ea typeface="Inter" panose="020B0604020202020204" charset="0"/>
              </a:rPr>
              <a:t>.</a:t>
            </a:r>
          </a:p>
          <a:p>
            <a:pPr lvl="0" indent="128588" algn="just" fontAlgn="base">
              <a:buFont typeface="+mj-lt"/>
              <a:buAutoNum type="arabicPeriod"/>
            </a:pPr>
            <a:r>
              <a:rPr lang="en-US" sz="1200" b="1" dirty="0">
                <a:latin typeface="Inter" panose="020B0604020202020204" charset="0"/>
                <a:ea typeface="Inter" panose="020B0604020202020204" charset="0"/>
              </a:rPr>
              <a:t>Ana-Maria </a:t>
            </a:r>
            <a:r>
              <a:rPr lang="en-US" sz="1200" b="1" dirty="0" err="1">
                <a:latin typeface="Inter" panose="020B0604020202020204" charset="0"/>
                <a:ea typeface="Inter" panose="020B0604020202020204" charset="0"/>
              </a:rPr>
              <a:t>Radu</a:t>
            </a:r>
            <a:r>
              <a:rPr lang="en-US" sz="1200" b="1" dirty="0">
                <a:latin typeface="Inter" panose="020B0604020202020204" charset="0"/>
                <a:ea typeface="Inter" panose="020B0604020202020204" charset="0"/>
              </a:rPr>
              <a:t>-Pop</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Secretar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ştiinţific</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redacţie</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revistei</a:t>
            </a:r>
            <a:r>
              <a:rPr lang="en-US"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a:t>
            </a:r>
            <a:r>
              <a:rPr lang="fr-FR" sz="1200" dirty="0" err="1">
                <a:latin typeface="Inter" panose="020B0604020202020204" charset="0"/>
                <a:ea typeface="Inter" panose="020B0604020202020204" charset="0"/>
              </a:rPr>
              <a:t>Analele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Universităţii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Timişoara.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Știinţe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128588" algn="just" fontAlgn="base">
              <a:buFont typeface="+mj-lt"/>
              <a:buAutoNum type="arabicPeriod"/>
            </a:pPr>
            <a:r>
              <a:rPr lang="en-US" sz="1200" b="1" dirty="0" err="1">
                <a:latin typeface="Inter" panose="020B0604020202020204" charset="0"/>
                <a:ea typeface="Inter" panose="020B0604020202020204" charset="0"/>
              </a:rPr>
              <a:t>Vasile</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Rămneanțu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colectivului</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redacție</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revistei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Banatica</a:t>
            </a:r>
            <a:r>
              <a:rPr lang="en-US" sz="1200" dirty="0">
                <a:latin typeface="Inter" panose="020B0604020202020204" charset="0"/>
                <a:ea typeface="Inter" panose="020B0604020202020204" charset="0"/>
              </a:rPr>
              <a:t>”.</a:t>
            </a:r>
          </a:p>
          <a:p>
            <a:pPr lvl="0" indent="128588" algn="just" fontAlgn="base">
              <a:buFont typeface="+mj-lt"/>
              <a:buAutoNum type="arabicPeriod"/>
            </a:pPr>
            <a:r>
              <a:rPr lang="en-US" sz="1200" b="1" dirty="0" err="1">
                <a:latin typeface="Inter" panose="020B0604020202020204" charset="0"/>
                <a:ea typeface="Inter" panose="020B0604020202020204" charset="0"/>
              </a:rPr>
              <a:t>Vasile</a:t>
            </a:r>
            <a:r>
              <a:rPr lang="en-US" sz="1200" b="1" dirty="0">
                <a:latin typeface="Inter" panose="020B0604020202020204" charset="0"/>
                <a:ea typeface="Inter" panose="020B0604020202020204" charset="0"/>
              </a:rPr>
              <a:t> </a:t>
            </a:r>
            <a:r>
              <a:rPr lang="en-US" sz="1200" b="1" dirty="0" err="1">
                <a:latin typeface="Inter" panose="020B0604020202020204" charset="0"/>
                <a:ea typeface="Inter" panose="020B0604020202020204" charset="0"/>
              </a:rPr>
              <a:t>Rămneanțu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colectivului</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redacție</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revistei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Studii</a:t>
            </a:r>
            <a:r>
              <a:rPr lang="en-US" sz="1200" dirty="0">
                <a:latin typeface="Inter" panose="020B0604020202020204" charset="0"/>
                <a:ea typeface="Inter" panose="020B0604020202020204" charset="0"/>
              </a:rPr>
              <a:t> de </a:t>
            </a:r>
            <a:r>
              <a:rPr lang="en-US" sz="1200" dirty="0" err="1">
                <a:latin typeface="Inter" panose="020B0604020202020204" charset="0"/>
                <a:ea typeface="Inter" panose="020B0604020202020204" charset="0"/>
              </a:rPr>
              <a:t>istorie</a:t>
            </a:r>
            <a:r>
              <a:rPr lang="en-US" sz="1200" dirty="0">
                <a:latin typeface="Inter" panose="020B0604020202020204" charset="0"/>
                <a:ea typeface="Inter" panose="020B0604020202020204" charset="0"/>
              </a:rPr>
              <a:t> a </a:t>
            </a:r>
            <a:r>
              <a:rPr lang="en-US" sz="1200" dirty="0" err="1">
                <a:latin typeface="Inter" panose="020B0604020202020204" charset="0"/>
                <a:ea typeface="Inter" panose="020B0604020202020204" charset="0"/>
              </a:rPr>
              <a:t>Banatului</a:t>
            </a:r>
            <a:r>
              <a:rPr lang="en-US" sz="1200" dirty="0">
                <a:latin typeface="Inter" panose="020B0604020202020204" charset="0"/>
                <a:ea typeface="Inter" panose="020B0604020202020204" charset="0"/>
              </a:rPr>
              <a:t>”.</a:t>
            </a:r>
          </a:p>
          <a:p>
            <a:pPr lvl="0" indent="128588" algn="just">
              <a:buFont typeface="+mj-lt"/>
              <a:buAutoNum type="arabicPeriod"/>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Editor (secretar general de redacție) al revistei „Analele Universităţii de Vest din Timişoara. Seria Ştiinţe Filologice” (2011 – prezent). Revista e indexată CEEOL, MLA, ERIH PLUS, EBSCO.</a:t>
            </a:r>
            <a:endParaRPr lang="en-US" sz="1200" dirty="0">
              <a:latin typeface="Inter" panose="020B0604020202020204" charset="0"/>
              <a:ea typeface="Inter" panose="020B0604020202020204" charset="0"/>
            </a:endParaRPr>
          </a:p>
          <a:p>
            <a:pPr lvl="0" indent="128588" algn="just">
              <a:buFont typeface="+mj-lt"/>
              <a:buAutoNum type="arabicPeriod"/>
            </a:pPr>
            <a:r>
              <a:rPr lang="ro-RO" sz="1200" b="1" dirty="0">
                <a:latin typeface="Inter" panose="020B0604020202020204" charset="0"/>
                <a:ea typeface="Inter" panose="020B0604020202020204" charset="0"/>
              </a:rPr>
              <a:t>Bogdan Țâra</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comitetul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editorial</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Quaestiones</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romanicae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indent="128588" algn="just">
              <a:buFont typeface="+mj-lt"/>
              <a:buAutoNum type="arabicPeriod"/>
            </a:pPr>
            <a:r>
              <a:rPr lang="ro-RO" sz="1200" b="1" dirty="0">
                <a:latin typeface="Inter" panose="020B0604020202020204" charset="0"/>
                <a:ea typeface="Inter" panose="020B0604020202020204" charset="0"/>
              </a:rPr>
              <a:t>Bogdan Țâra</a:t>
            </a:r>
            <a:r>
              <a:rPr lang="ro-RO" sz="1200" dirty="0">
                <a:latin typeface="Inter" panose="020B0604020202020204" charset="0"/>
                <a:ea typeface="Inter" panose="020B0604020202020204" charset="0"/>
              </a:rPr>
              <a:t>, </a:t>
            </a:r>
            <a:r>
              <a:rPr lang="fr-FR" sz="1200" dirty="0">
                <a:latin typeface="Inter" panose="020B0604020202020204" charset="0"/>
                <a:ea typeface="Inter" panose="020B0604020202020204" charset="0"/>
              </a:rPr>
              <a:t>Membru </a:t>
            </a:r>
            <a:r>
              <a:rPr lang="fr-FR" sz="1200" dirty="0" err="1">
                <a:latin typeface="Inter" panose="020B0604020202020204" charset="0"/>
                <a:ea typeface="Inter" panose="020B0604020202020204" charset="0"/>
              </a:rPr>
              <a:t>în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colectivul</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redacție</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Analelor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Univeristății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Seria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Științe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filologice</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49</a:t>
            </a:r>
            <a:endParaRPr lang="en-US" sz="1103" spc="22" dirty="0">
              <a:solidFill>
                <a:srgbClr val="164F84"/>
              </a:solidFill>
              <a:latin typeface="Inter Bold"/>
            </a:endParaRPr>
          </a:p>
        </p:txBody>
      </p:sp>
    </p:spTree>
    <p:extLst>
      <p:ext uri="{BB962C8B-B14F-4D97-AF65-F5344CB8AC3E}">
        <p14:creationId xmlns:p14="http://schemas.microsoft.com/office/powerpoint/2010/main" val="318144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70108" cy="157167"/>
          </a:xfrm>
        </p:grpSpPr>
        <p:sp>
          <p:nvSpPr>
            <p:cNvPr id="5" name="Freeform 5"/>
            <p:cNvSpPr/>
            <p:nvPr/>
          </p:nvSpPr>
          <p:spPr>
            <a:xfrm>
              <a:off x="0" y="0"/>
              <a:ext cx="3870108" cy="157167"/>
            </a:xfrm>
            <a:custGeom>
              <a:avLst/>
              <a:gdLst/>
              <a:ahLst/>
              <a:cxnLst/>
              <a:rect l="l" t="t" r="r" b="b"/>
              <a:pathLst>
                <a:path w="3870108" h="157167">
                  <a:moveTo>
                    <a:pt x="0" y="0"/>
                  </a:moveTo>
                  <a:lnTo>
                    <a:pt x="3870108" y="0"/>
                  </a:lnTo>
                  <a:lnTo>
                    <a:pt x="3870108" y="157167"/>
                  </a:lnTo>
                  <a:lnTo>
                    <a:pt x="0" y="157167"/>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7" name="TextBox 7"/>
          <p:cNvSpPr txBox="1"/>
          <p:nvPr/>
        </p:nvSpPr>
        <p:spPr>
          <a:xfrm>
            <a:off x="567793" y="3104476"/>
            <a:ext cx="6424415" cy="5193729"/>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a.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străinătate</a:t>
            </a:r>
            <a:r>
              <a:rPr lang="en-US" sz="1400" b="1" spc="22" dirty="0">
                <a:solidFill>
                  <a:srgbClr val="000000"/>
                </a:solidFill>
                <a:latin typeface="Inter"/>
              </a:rPr>
              <a:t>:</a:t>
            </a:r>
          </a:p>
          <a:p>
            <a:pPr algn="just">
              <a:lnSpc>
                <a:spcPts val="1544"/>
              </a:lnSpc>
            </a:pPr>
            <a:endParaRPr lang="en-US" sz="1200" spc="22" dirty="0">
              <a:solidFill>
                <a:srgbClr val="000000"/>
              </a:solidFill>
              <a:latin typeface="Inter"/>
            </a:endParaRPr>
          </a:p>
          <a:p>
            <a:pPr algn="just">
              <a:lnSpc>
                <a:spcPts val="1544"/>
              </a:lnSpc>
            </a:pPr>
            <a:r>
              <a:rPr lang="en-US" sz="1200" dirty="0">
                <a:solidFill>
                  <a:srgbClr val="000000"/>
                </a:solidFill>
                <a:latin typeface="Inter"/>
              </a:rPr>
              <a:t>8. </a:t>
            </a:r>
            <a:r>
              <a:rPr lang="en-US" sz="1200" b="1" dirty="0">
                <a:solidFill>
                  <a:srgbClr val="000000"/>
                </a:solidFill>
                <a:latin typeface="Inter"/>
              </a:rPr>
              <a:t>Roxana </a:t>
            </a:r>
            <a:r>
              <a:rPr lang="en-US" sz="1200" b="1" dirty="0" err="1">
                <a:solidFill>
                  <a:srgbClr val="000000"/>
                </a:solidFill>
                <a:latin typeface="Inter"/>
              </a:rPr>
              <a:t>Rogobete</a:t>
            </a:r>
            <a:r>
              <a:rPr lang="en-US" sz="1200" dirty="0">
                <a:solidFill>
                  <a:srgbClr val="000000"/>
                </a:solidFill>
                <a:latin typeface="Inter"/>
              </a:rPr>
              <a:t>, </a:t>
            </a:r>
            <a:r>
              <a:rPr lang="en-US" sz="1200" i="1" dirty="0">
                <a:solidFill>
                  <a:srgbClr val="000000"/>
                </a:solidFill>
                <a:latin typeface="Inter"/>
              </a:rPr>
              <a:t>Enabling digital humanities research skills through a new Romanian DH </a:t>
            </a:r>
            <a:r>
              <a:rPr lang="en-US" sz="1200" i="1" dirty="0" err="1">
                <a:solidFill>
                  <a:srgbClr val="000000"/>
                </a:solidFill>
                <a:latin typeface="Inter"/>
              </a:rPr>
              <a:t>centre</a:t>
            </a:r>
            <a:r>
              <a:rPr lang="en-US" sz="1200" i="1" dirty="0">
                <a:solidFill>
                  <a:srgbClr val="000000"/>
                </a:solidFill>
                <a:latin typeface="Inter"/>
              </a:rPr>
              <a:t>: the WUT case</a:t>
            </a:r>
            <a:r>
              <a:rPr lang="en-US" sz="1200" dirty="0">
                <a:solidFill>
                  <a:srgbClr val="000000"/>
                </a:solidFill>
                <a:latin typeface="Inter"/>
              </a:rPr>
              <a:t>, </a:t>
            </a:r>
            <a:r>
              <a:rPr lang="en-US" sz="1200" dirty="0" err="1">
                <a:solidFill>
                  <a:srgbClr val="000000"/>
                </a:solidFill>
                <a:latin typeface="Inter"/>
              </a:rPr>
              <a:t>comunicare</a:t>
            </a:r>
            <a:r>
              <a:rPr lang="en-US" sz="1200" dirty="0">
                <a:solidFill>
                  <a:srgbClr val="000000"/>
                </a:solidFill>
                <a:latin typeface="Inter"/>
              </a:rPr>
              <a:t> </a:t>
            </a:r>
            <a:r>
              <a:rPr lang="en-US" sz="1200" dirty="0" err="1">
                <a:solidFill>
                  <a:srgbClr val="000000"/>
                </a:solidFill>
                <a:latin typeface="Inter"/>
              </a:rPr>
              <a:t>susținută</a:t>
            </a:r>
            <a:r>
              <a:rPr lang="en-US" sz="1200" dirty="0">
                <a:solidFill>
                  <a:srgbClr val="000000"/>
                </a:solidFill>
                <a:latin typeface="Inter"/>
              </a:rPr>
              <a:t> la EADH2021 </a:t>
            </a:r>
            <a:r>
              <a:rPr lang="en-US" sz="1200" i="1" dirty="0">
                <a:solidFill>
                  <a:srgbClr val="000000"/>
                </a:solidFill>
                <a:latin typeface="Inter"/>
              </a:rPr>
              <a:t>Interdisciplinary Perspectives Data</a:t>
            </a:r>
            <a:r>
              <a:rPr lang="en-US" sz="1200" dirty="0">
                <a:solidFill>
                  <a:srgbClr val="000000"/>
                </a:solidFill>
                <a:latin typeface="Inter"/>
              </a:rPr>
              <a:t>, 2nd International Conference of the European Association for Digital Humanities (EADH), 21-25 </a:t>
            </a:r>
            <a:r>
              <a:rPr lang="en-US" sz="1200" dirty="0" err="1">
                <a:solidFill>
                  <a:srgbClr val="000000"/>
                </a:solidFill>
                <a:latin typeface="Inter"/>
              </a:rPr>
              <a:t>septembrie</a:t>
            </a:r>
            <a:r>
              <a:rPr lang="en-US" sz="1200" dirty="0">
                <a:solidFill>
                  <a:srgbClr val="000000"/>
                </a:solidFill>
                <a:latin typeface="Inter"/>
              </a:rPr>
              <a:t> 2021, Krasnoyarsk (</a:t>
            </a:r>
            <a:r>
              <a:rPr lang="en-US" sz="1200" dirty="0" err="1">
                <a:solidFill>
                  <a:srgbClr val="000000"/>
                </a:solidFill>
                <a:latin typeface="Inter"/>
              </a:rPr>
              <a:t>Rusia</a:t>
            </a:r>
            <a:r>
              <a:rPr lang="en-US" sz="1200" dirty="0">
                <a:solidFill>
                  <a:srgbClr val="000000"/>
                </a:solidFill>
                <a:latin typeface="Inter"/>
              </a:rPr>
              <a:t>) (</a:t>
            </a:r>
            <a:r>
              <a:rPr lang="en-US" sz="1200" dirty="0" err="1">
                <a:solidFill>
                  <a:srgbClr val="000000"/>
                </a:solidFill>
                <a:latin typeface="Inter"/>
              </a:rPr>
              <a:t>în</a:t>
            </a:r>
            <a:r>
              <a:rPr lang="en-US" sz="1200" dirty="0">
                <a:solidFill>
                  <a:srgbClr val="000000"/>
                </a:solidFill>
                <a:latin typeface="Inter"/>
              </a:rPr>
              <a:t> </a:t>
            </a:r>
            <a:r>
              <a:rPr lang="en-US" sz="1200" dirty="0" err="1">
                <a:solidFill>
                  <a:srgbClr val="000000"/>
                </a:solidFill>
                <a:latin typeface="Inter"/>
              </a:rPr>
              <a:t>colaborare</a:t>
            </a:r>
            <a:r>
              <a:rPr lang="en-US" sz="1200" dirty="0">
                <a:solidFill>
                  <a:srgbClr val="000000"/>
                </a:solidFill>
                <a:latin typeface="Inter"/>
              </a:rPr>
              <a:t> cu </a:t>
            </a:r>
            <a:r>
              <a:rPr lang="en-US" sz="1200" dirty="0" err="1">
                <a:solidFill>
                  <a:srgbClr val="000000"/>
                </a:solidFill>
                <a:latin typeface="Inter"/>
              </a:rPr>
              <a:t>Mădălina</a:t>
            </a:r>
            <a:r>
              <a:rPr lang="en-US" sz="1200" dirty="0">
                <a:solidFill>
                  <a:srgbClr val="000000"/>
                </a:solidFill>
                <a:latin typeface="Inter"/>
              </a:rPr>
              <a:t> </a:t>
            </a:r>
            <a:r>
              <a:rPr lang="en-US" sz="1200" dirty="0" err="1">
                <a:solidFill>
                  <a:srgbClr val="000000"/>
                </a:solidFill>
                <a:latin typeface="Inter"/>
              </a:rPr>
              <a:t>Chitez</a:t>
            </a:r>
            <a:r>
              <a:rPr lang="en-US" sz="1200" dirty="0">
                <a:solidFill>
                  <a:srgbClr val="000000"/>
                </a:solidFill>
                <a:latin typeface="Inter"/>
              </a:rPr>
              <a:t>).</a:t>
            </a:r>
          </a:p>
          <a:p>
            <a:pPr algn="just">
              <a:lnSpc>
                <a:spcPts val="1544"/>
              </a:lnSpc>
            </a:pPr>
            <a:r>
              <a:rPr lang="en-US" sz="1200" spc="22" dirty="0">
                <a:solidFill>
                  <a:srgbClr val="000000"/>
                </a:solidFill>
                <a:latin typeface="Inter"/>
              </a:rPr>
              <a:t>9. </a:t>
            </a:r>
            <a:r>
              <a:rPr lang="en-US" sz="1200" b="1" spc="22" dirty="0">
                <a:solidFill>
                  <a:srgbClr val="000000"/>
                </a:solidFill>
                <a:latin typeface="Inter"/>
              </a:rPr>
              <a:t>Roxana </a:t>
            </a:r>
            <a:r>
              <a:rPr lang="en-US" sz="1200" b="1" spc="22" dirty="0" err="1">
                <a:solidFill>
                  <a:srgbClr val="000000"/>
                </a:solidFill>
                <a:latin typeface="Inter"/>
              </a:rPr>
              <a:t>Rogobete</a:t>
            </a:r>
            <a:r>
              <a:rPr lang="en-US" sz="1200" spc="22" dirty="0">
                <a:solidFill>
                  <a:srgbClr val="000000"/>
                </a:solidFill>
                <a:latin typeface="Inter"/>
              </a:rPr>
              <a:t>, </a:t>
            </a:r>
            <a:r>
              <a:rPr lang="en-US" sz="1200" i="1" spc="22" dirty="0">
                <a:solidFill>
                  <a:srgbClr val="000000"/>
                </a:solidFill>
                <a:latin typeface="Inter"/>
              </a:rPr>
              <a:t>Spatial explorations of Banat in German language narratives: </a:t>
            </a:r>
            <a:r>
              <a:rPr lang="en-US" sz="1200" i="1" spc="22" dirty="0" err="1">
                <a:solidFill>
                  <a:srgbClr val="000000"/>
                </a:solidFill>
                <a:latin typeface="Inter"/>
              </a:rPr>
              <a:t>Herta</a:t>
            </a:r>
            <a:r>
              <a:rPr lang="en-US" sz="1200" i="1" spc="22" dirty="0">
                <a:solidFill>
                  <a:srgbClr val="000000"/>
                </a:solidFill>
                <a:latin typeface="Inter"/>
              </a:rPr>
              <a:t> Müller, Richard Wagner, and </a:t>
            </a:r>
            <a:r>
              <a:rPr lang="en-US" sz="1200" i="1" spc="22" dirty="0" err="1">
                <a:solidFill>
                  <a:srgbClr val="000000"/>
                </a:solidFill>
                <a:latin typeface="Inter"/>
              </a:rPr>
              <a:t>Catalin</a:t>
            </a:r>
            <a:r>
              <a:rPr lang="en-US" sz="1200" i="1" spc="22" dirty="0">
                <a:solidFill>
                  <a:srgbClr val="000000"/>
                </a:solidFill>
                <a:latin typeface="Inter"/>
              </a:rPr>
              <a:t> Dorian </a:t>
            </a:r>
            <a:r>
              <a:rPr lang="en-US" sz="1200" i="1" spc="22" dirty="0" err="1">
                <a:solidFill>
                  <a:srgbClr val="000000"/>
                </a:solidFill>
                <a:latin typeface="Inter"/>
              </a:rPr>
              <a:t>Florescu</a:t>
            </a:r>
            <a:r>
              <a:rPr lang="en-US" sz="1200" spc="22" dirty="0">
                <a:solidFill>
                  <a:srgbClr val="000000"/>
                </a:solidFill>
                <a:latin typeface="Inter"/>
              </a:rPr>
              <a:t>, </a:t>
            </a:r>
            <a:r>
              <a:rPr lang="en-US" sz="1200" spc="22" dirty="0" err="1">
                <a:solidFill>
                  <a:srgbClr val="000000"/>
                </a:solidFill>
                <a:latin typeface="Inter"/>
              </a:rPr>
              <a:t>comunicare</a:t>
            </a:r>
            <a:r>
              <a:rPr lang="en-US" sz="1200" spc="22" dirty="0">
                <a:solidFill>
                  <a:srgbClr val="000000"/>
                </a:solidFill>
                <a:latin typeface="Inter"/>
              </a:rPr>
              <a:t> </a:t>
            </a:r>
            <a:r>
              <a:rPr lang="en-US" sz="1200" spc="22" dirty="0" err="1">
                <a:solidFill>
                  <a:srgbClr val="000000"/>
                </a:solidFill>
                <a:latin typeface="Inter"/>
              </a:rPr>
              <a:t>susținută</a:t>
            </a:r>
            <a:r>
              <a:rPr lang="en-US" sz="1200" spc="22" dirty="0">
                <a:solidFill>
                  <a:srgbClr val="000000"/>
                </a:solidFill>
                <a:latin typeface="Inter"/>
              </a:rPr>
              <a:t> la </a:t>
            </a:r>
            <a:r>
              <a:rPr lang="en-US" sz="1200" i="1" spc="22" dirty="0">
                <a:solidFill>
                  <a:srgbClr val="000000"/>
                </a:solidFill>
                <a:latin typeface="Inter"/>
              </a:rPr>
              <a:t>Spatial Humanities </a:t>
            </a:r>
            <a:r>
              <a:rPr lang="en-US" sz="1200" spc="22" dirty="0">
                <a:solidFill>
                  <a:srgbClr val="000000"/>
                </a:solidFill>
                <a:latin typeface="Inter"/>
              </a:rPr>
              <a:t>2021, NOVA-FCSH, </a:t>
            </a:r>
            <a:r>
              <a:rPr lang="en-US" sz="1200" spc="22" dirty="0" err="1">
                <a:solidFill>
                  <a:srgbClr val="000000"/>
                </a:solidFill>
                <a:latin typeface="Inter"/>
              </a:rPr>
              <a:t>Universidade</a:t>
            </a:r>
            <a:r>
              <a:rPr lang="en-US" sz="1200" spc="22" dirty="0">
                <a:solidFill>
                  <a:srgbClr val="000000"/>
                </a:solidFill>
                <a:latin typeface="Inter"/>
              </a:rPr>
              <a:t> Nova de </a:t>
            </a:r>
            <a:r>
              <a:rPr lang="en-US" sz="1200" spc="22" dirty="0" err="1">
                <a:solidFill>
                  <a:srgbClr val="000000"/>
                </a:solidFill>
                <a:latin typeface="Inter"/>
              </a:rPr>
              <a:t>Lisboa</a:t>
            </a:r>
            <a:r>
              <a:rPr lang="en-US" sz="1200" spc="22" dirty="0">
                <a:solidFill>
                  <a:srgbClr val="000000"/>
                </a:solidFill>
                <a:latin typeface="Inter"/>
              </a:rPr>
              <a:t> (</a:t>
            </a:r>
            <a:r>
              <a:rPr lang="en-US" sz="1200" spc="22" dirty="0" err="1">
                <a:solidFill>
                  <a:srgbClr val="000000"/>
                </a:solidFill>
                <a:latin typeface="Inter"/>
              </a:rPr>
              <a:t>Portugalia</a:t>
            </a:r>
            <a:r>
              <a:rPr lang="en-US" sz="1200" spc="22" dirty="0">
                <a:solidFill>
                  <a:srgbClr val="000000"/>
                </a:solidFill>
                <a:latin typeface="Inter"/>
              </a:rPr>
              <a:t>), 15-17 </a:t>
            </a:r>
            <a:r>
              <a:rPr lang="en-US" sz="1200" spc="22" dirty="0" err="1">
                <a:solidFill>
                  <a:srgbClr val="000000"/>
                </a:solidFill>
                <a:latin typeface="Inter"/>
              </a:rPr>
              <a:t>septembrie</a:t>
            </a:r>
            <a:r>
              <a:rPr lang="en-US" sz="1200" spc="22" dirty="0">
                <a:solidFill>
                  <a:srgbClr val="000000"/>
                </a:solidFill>
                <a:latin typeface="Inter"/>
              </a:rPr>
              <a:t> (online, ZOOM).</a:t>
            </a:r>
          </a:p>
          <a:p>
            <a:pPr algn="just">
              <a:lnSpc>
                <a:spcPts val="1544"/>
              </a:lnSpc>
            </a:pPr>
            <a:r>
              <a:rPr lang="en-US" sz="1200" spc="22" dirty="0">
                <a:solidFill>
                  <a:srgbClr val="000000"/>
                </a:solidFill>
                <a:latin typeface="Inter"/>
              </a:rPr>
              <a:t>10. </a:t>
            </a:r>
            <a:r>
              <a:rPr lang="en-US" sz="1200" b="1" spc="22" dirty="0">
                <a:solidFill>
                  <a:srgbClr val="000000"/>
                </a:solidFill>
                <a:latin typeface="Inter"/>
              </a:rPr>
              <a:t>Roxana </a:t>
            </a:r>
            <a:r>
              <a:rPr lang="en-US" sz="1200" b="1" spc="22" dirty="0" err="1">
                <a:solidFill>
                  <a:srgbClr val="000000"/>
                </a:solidFill>
                <a:latin typeface="Inter"/>
              </a:rPr>
              <a:t>Rogobete</a:t>
            </a:r>
            <a:r>
              <a:rPr lang="en-US" sz="1200" spc="22" dirty="0">
                <a:solidFill>
                  <a:srgbClr val="000000"/>
                </a:solidFill>
                <a:latin typeface="Inter"/>
              </a:rPr>
              <a:t>, </a:t>
            </a:r>
            <a:r>
              <a:rPr lang="en-US" sz="1200" i="1" spc="22" dirty="0">
                <a:solidFill>
                  <a:srgbClr val="000000"/>
                </a:solidFill>
                <a:latin typeface="Inter"/>
              </a:rPr>
              <a:t>Challenges in Compiling Expert Corpora for Academic Writing Support</a:t>
            </a:r>
            <a:r>
              <a:rPr lang="en-US" sz="1200" spc="22" dirty="0">
                <a:solidFill>
                  <a:srgbClr val="000000"/>
                </a:solidFill>
                <a:latin typeface="Inter"/>
              </a:rPr>
              <a:t>, </a:t>
            </a:r>
            <a:r>
              <a:rPr lang="en-US" sz="1200" spc="22" dirty="0" err="1">
                <a:solidFill>
                  <a:srgbClr val="000000"/>
                </a:solidFill>
                <a:latin typeface="Inter"/>
              </a:rPr>
              <a:t>comunicare</a:t>
            </a:r>
            <a:r>
              <a:rPr lang="en-US" sz="1200" spc="22" dirty="0">
                <a:solidFill>
                  <a:srgbClr val="000000"/>
                </a:solidFill>
                <a:latin typeface="Inter"/>
              </a:rPr>
              <a:t> </a:t>
            </a:r>
            <a:r>
              <a:rPr lang="en-US" sz="1200" spc="22" dirty="0" err="1">
                <a:solidFill>
                  <a:srgbClr val="000000"/>
                </a:solidFill>
                <a:latin typeface="Inter"/>
              </a:rPr>
              <a:t>susținută</a:t>
            </a:r>
            <a:r>
              <a:rPr lang="en-US" sz="1200" spc="22" dirty="0">
                <a:solidFill>
                  <a:srgbClr val="000000"/>
                </a:solidFill>
                <a:latin typeface="Inter"/>
              </a:rPr>
              <a:t> la </a:t>
            </a:r>
            <a:r>
              <a:rPr lang="en-US" sz="1200" spc="22" dirty="0" err="1">
                <a:solidFill>
                  <a:srgbClr val="000000"/>
                </a:solidFill>
                <a:latin typeface="Inter"/>
              </a:rPr>
              <a:t>conferința</a:t>
            </a:r>
            <a:r>
              <a:rPr lang="en-US" sz="1200" spc="22" dirty="0">
                <a:solidFill>
                  <a:srgbClr val="000000"/>
                </a:solidFill>
                <a:latin typeface="Inter"/>
              </a:rPr>
              <a:t> </a:t>
            </a:r>
            <a:r>
              <a:rPr lang="en-US" sz="1200" spc="22" dirty="0" err="1">
                <a:solidFill>
                  <a:srgbClr val="000000"/>
                </a:solidFill>
                <a:latin typeface="Inter"/>
              </a:rPr>
              <a:t>internațională</a:t>
            </a:r>
            <a:r>
              <a:rPr lang="en-US" sz="1200" spc="22" dirty="0">
                <a:solidFill>
                  <a:srgbClr val="000000"/>
                </a:solidFill>
                <a:latin typeface="Inter"/>
              </a:rPr>
              <a:t> </a:t>
            </a:r>
            <a:r>
              <a:rPr lang="en-US" sz="1200" i="1" spc="22" dirty="0">
                <a:solidFill>
                  <a:srgbClr val="000000"/>
                </a:solidFill>
                <a:latin typeface="Inter"/>
              </a:rPr>
              <a:t>The Future of Education</a:t>
            </a:r>
            <a:r>
              <a:rPr lang="en-US" sz="1200" spc="22" dirty="0">
                <a:solidFill>
                  <a:srgbClr val="000000"/>
                </a:solidFill>
                <a:latin typeface="Inter"/>
              </a:rPr>
              <a:t>, 1-2 </a:t>
            </a:r>
            <a:r>
              <a:rPr lang="en-US" sz="1200" spc="22" dirty="0" err="1">
                <a:solidFill>
                  <a:srgbClr val="000000"/>
                </a:solidFill>
                <a:latin typeface="Inter"/>
              </a:rPr>
              <a:t>iulie</a:t>
            </a:r>
            <a:r>
              <a:rPr lang="en-US" sz="1200" spc="22" dirty="0">
                <a:solidFill>
                  <a:srgbClr val="000000"/>
                </a:solidFill>
                <a:latin typeface="Inter"/>
              </a:rPr>
              <a:t> 2021, </a:t>
            </a:r>
            <a:r>
              <a:rPr lang="en-US" sz="1200" spc="22" dirty="0" err="1">
                <a:solidFill>
                  <a:srgbClr val="000000"/>
                </a:solidFill>
                <a:latin typeface="Inter"/>
              </a:rPr>
              <a:t>Florența</a:t>
            </a:r>
            <a:r>
              <a:rPr lang="en-US" sz="1200" spc="22" dirty="0">
                <a:solidFill>
                  <a:srgbClr val="000000"/>
                </a:solidFill>
                <a:latin typeface="Inter"/>
              </a:rPr>
              <a:t> (Italia) - online (</a:t>
            </a:r>
            <a:r>
              <a:rPr lang="en-US" sz="1200" spc="22" dirty="0" err="1">
                <a:solidFill>
                  <a:srgbClr val="000000"/>
                </a:solidFill>
                <a:latin typeface="Inter"/>
              </a:rPr>
              <a:t>în</a:t>
            </a:r>
            <a:r>
              <a:rPr lang="en-US" sz="1200" spc="22" dirty="0">
                <a:solidFill>
                  <a:srgbClr val="000000"/>
                </a:solidFill>
                <a:latin typeface="Inter"/>
              </a:rPr>
              <a:t> </a:t>
            </a:r>
            <a:r>
              <a:rPr lang="en-US" sz="1200" spc="22" dirty="0" err="1">
                <a:solidFill>
                  <a:srgbClr val="000000"/>
                </a:solidFill>
                <a:latin typeface="Inter"/>
              </a:rPr>
              <a:t>colaborare</a:t>
            </a:r>
            <a:r>
              <a:rPr lang="en-US" sz="1200" spc="22" dirty="0">
                <a:solidFill>
                  <a:srgbClr val="000000"/>
                </a:solidFill>
                <a:latin typeface="Inter"/>
              </a:rPr>
              <a:t> cu: </a:t>
            </a:r>
            <a:r>
              <a:rPr lang="en-US" sz="1200" spc="22" dirty="0" err="1">
                <a:solidFill>
                  <a:srgbClr val="000000"/>
                </a:solidFill>
                <a:latin typeface="Inter"/>
              </a:rPr>
              <a:t>Mădălina</a:t>
            </a:r>
            <a:r>
              <a:rPr lang="en-US" sz="1200" spc="22" dirty="0">
                <a:solidFill>
                  <a:srgbClr val="000000"/>
                </a:solidFill>
                <a:latin typeface="Inter"/>
              </a:rPr>
              <a:t> </a:t>
            </a:r>
            <a:r>
              <a:rPr lang="en-US" sz="1200" spc="22" dirty="0" err="1">
                <a:solidFill>
                  <a:srgbClr val="000000"/>
                </a:solidFill>
                <a:latin typeface="Inter"/>
              </a:rPr>
              <a:t>Chitez</a:t>
            </a:r>
            <a:r>
              <a:rPr lang="en-US" sz="1200" spc="22" dirty="0">
                <a:solidFill>
                  <a:srgbClr val="000000"/>
                </a:solidFill>
                <a:latin typeface="Inter"/>
              </a:rPr>
              <a:t>, Valentina </a:t>
            </a:r>
            <a:r>
              <a:rPr lang="en-US" sz="1200" spc="22" dirty="0" err="1">
                <a:solidFill>
                  <a:srgbClr val="000000"/>
                </a:solidFill>
                <a:latin typeface="Inter"/>
              </a:rPr>
              <a:t>Mureșan</a:t>
            </a:r>
            <a:r>
              <a:rPr lang="en-US" sz="1200" spc="22" dirty="0">
                <a:solidFill>
                  <a:srgbClr val="000000"/>
                </a:solidFill>
                <a:latin typeface="Inter"/>
              </a:rPr>
              <a:t>, Bogdan Damian, Adrian </a:t>
            </a:r>
            <a:r>
              <a:rPr lang="en-US" sz="1200" spc="22" dirty="0" err="1">
                <a:solidFill>
                  <a:srgbClr val="000000"/>
                </a:solidFill>
                <a:latin typeface="Inter"/>
              </a:rPr>
              <a:t>Duciuc</a:t>
            </a:r>
            <a:r>
              <a:rPr lang="en-US" sz="1200" spc="22" dirty="0">
                <a:solidFill>
                  <a:srgbClr val="000000"/>
                </a:solidFill>
                <a:latin typeface="Inter"/>
              </a:rPr>
              <a:t>, </a:t>
            </a:r>
            <a:r>
              <a:rPr lang="en-US" sz="1200" spc="22" dirty="0" err="1">
                <a:solidFill>
                  <a:srgbClr val="000000"/>
                </a:solidFill>
                <a:latin typeface="Inter"/>
              </a:rPr>
              <a:t>Claudiu</a:t>
            </a:r>
            <a:r>
              <a:rPr lang="en-US" sz="1200" spc="22" dirty="0">
                <a:solidFill>
                  <a:srgbClr val="000000"/>
                </a:solidFill>
                <a:latin typeface="Inter"/>
              </a:rPr>
              <a:t> </a:t>
            </a:r>
            <a:r>
              <a:rPr lang="en-US" sz="1200" spc="22" dirty="0" err="1">
                <a:solidFill>
                  <a:srgbClr val="000000"/>
                </a:solidFill>
                <a:latin typeface="Inter"/>
              </a:rPr>
              <a:t>Gherasim</a:t>
            </a:r>
            <a:r>
              <a:rPr lang="en-US" sz="1200" spc="22" dirty="0">
                <a:solidFill>
                  <a:srgbClr val="000000"/>
                </a:solidFill>
                <a:latin typeface="Inter"/>
              </a:rPr>
              <a:t>, Ana-Maria </a:t>
            </a:r>
            <a:r>
              <a:rPr lang="en-US" sz="1200" spc="22" dirty="0" err="1">
                <a:solidFill>
                  <a:srgbClr val="000000"/>
                </a:solidFill>
                <a:latin typeface="Inter"/>
              </a:rPr>
              <a:t>Bucur</a:t>
            </a:r>
            <a:r>
              <a:rPr lang="en-US" sz="1200" spc="22" dirty="0">
                <a:solidFill>
                  <a:srgbClr val="000000"/>
                </a:solidFill>
                <a:latin typeface="Inter"/>
              </a:rPr>
              <a:t>).</a:t>
            </a:r>
          </a:p>
          <a:p>
            <a:pPr algn="just">
              <a:lnSpc>
                <a:spcPts val="1544"/>
              </a:lnSpc>
            </a:pPr>
            <a:r>
              <a:rPr lang="en-US" sz="1200" spc="22" dirty="0">
                <a:solidFill>
                  <a:srgbClr val="000000"/>
                </a:solidFill>
                <a:latin typeface="Inter"/>
              </a:rPr>
              <a:t>11. </a:t>
            </a:r>
            <a:r>
              <a:rPr lang="en-US" sz="1200" b="1" spc="22" dirty="0">
                <a:solidFill>
                  <a:srgbClr val="000000"/>
                </a:solidFill>
                <a:latin typeface="Inter"/>
              </a:rPr>
              <a:t>Roxana </a:t>
            </a:r>
            <a:r>
              <a:rPr lang="en-US" sz="1200" b="1" spc="22" dirty="0" err="1">
                <a:solidFill>
                  <a:srgbClr val="000000"/>
                </a:solidFill>
                <a:latin typeface="Inter"/>
              </a:rPr>
              <a:t>Rogobete</a:t>
            </a:r>
            <a:r>
              <a:rPr lang="en-US" sz="1200" spc="22" dirty="0">
                <a:solidFill>
                  <a:srgbClr val="000000"/>
                </a:solidFill>
                <a:latin typeface="Inter"/>
              </a:rPr>
              <a:t>, </a:t>
            </a:r>
            <a:r>
              <a:rPr lang="en-US" sz="1200" i="1" spc="22" dirty="0">
                <a:solidFill>
                  <a:srgbClr val="000000"/>
                </a:solidFill>
                <a:latin typeface="Inter"/>
              </a:rPr>
              <a:t>Farewell to Britain through Beatles: Beats of </a:t>
            </a:r>
            <a:r>
              <a:rPr lang="en-US" sz="1200" i="1" spc="22" dirty="0" err="1">
                <a:solidFill>
                  <a:srgbClr val="000000"/>
                </a:solidFill>
                <a:latin typeface="Inter"/>
              </a:rPr>
              <a:t>Brexit</a:t>
            </a:r>
            <a:r>
              <a:rPr lang="en-US" sz="1200" spc="22" dirty="0">
                <a:solidFill>
                  <a:srgbClr val="000000"/>
                </a:solidFill>
                <a:latin typeface="Inter"/>
              </a:rPr>
              <a:t>, </a:t>
            </a:r>
            <a:r>
              <a:rPr lang="en-US" sz="1200" spc="22" dirty="0" err="1">
                <a:solidFill>
                  <a:srgbClr val="000000"/>
                </a:solidFill>
                <a:latin typeface="Inter"/>
              </a:rPr>
              <a:t>comunicare</a:t>
            </a:r>
            <a:r>
              <a:rPr lang="en-US" sz="1200" spc="22" dirty="0">
                <a:solidFill>
                  <a:srgbClr val="000000"/>
                </a:solidFill>
                <a:latin typeface="Inter"/>
              </a:rPr>
              <a:t> </a:t>
            </a:r>
            <a:r>
              <a:rPr lang="en-US" sz="1200" spc="22" dirty="0" err="1">
                <a:solidFill>
                  <a:srgbClr val="000000"/>
                </a:solidFill>
                <a:latin typeface="Inter"/>
              </a:rPr>
              <a:t>susținută</a:t>
            </a:r>
            <a:r>
              <a:rPr lang="en-US" sz="1200" spc="22" dirty="0">
                <a:solidFill>
                  <a:srgbClr val="000000"/>
                </a:solidFill>
                <a:latin typeface="Inter"/>
              </a:rPr>
              <a:t> la </a:t>
            </a:r>
            <a:r>
              <a:rPr lang="en-US" sz="1200" spc="22" dirty="0" err="1">
                <a:solidFill>
                  <a:srgbClr val="000000"/>
                </a:solidFill>
                <a:latin typeface="Inter"/>
              </a:rPr>
              <a:t>conferința</a:t>
            </a:r>
            <a:r>
              <a:rPr lang="en-US" sz="1200" spc="22" dirty="0">
                <a:solidFill>
                  <a:srgbClr val="000000"/>
                </a:solidFill>
                <a:latin typeface="Inter"/>
              </a:rPr>
              <a:t> </a:t>
            </a:r>
            <a:r>
              <a:rPr lang="en-US" sz="1200" spc="22" dirty="0" err="1">
                <a:solidFill>
                  <a:srgbClr val="000000"/>
                </a:solidFill>
                <a:latin typeface="Inter"/>
              </a:rPr>
              <a:t>internațională</a:t>
            </a:r>
            <a:r>
              <a:rPr lang="en-US" sz="1200" spc="22" dirty="0">
                <a:solidFill>
                  <a:srgbClr val="000000"/>
                </a:solidFill>
                <a:latin typeface="Inter"/>
              </a:rPr>
              <a:t> </a:t>
            </a:r>
            <a:r>
              <a:rPr lang="en-US" sz="1200" i="1" spc="22" dirty="0">
                <a:solidFill>
                  <a:srgbClr val="000000"/>
                </a:solidFill>
                <a:latin typeface="Inter"/>
              </a:rPr>
              <a:t>It Was Fifty Years Ago Today: An Academic Tribute To The Beatles</a:t>
            </a:r>
            <a:r>
              <a:rPr lang="en-US" sz="1200" spc="22" dirty="0">
                <a:solidFill>
                  <a:srgbClr val="000000"/>
                </a:solidFill>
                <a:latin typeface="Inter"/>
              </a:rPr>
              <a:t>, 17-18 </a:t>
            </a:r>
            <a:r>
              <a:rPr lang="en-US" sz="1200" spc="22" dirty="0" err="1">
                <a:solidFill>
                  <a:srgbClr val="000000"/>
                </a:solidFill>
                <a:latin typeface="Inter"/>
              </a:rPr>
              <a:t>iunie</a:t>
            </a:r>
            <a:r>
              <a:rPr lang="en-US" sz="1200" spc="22" dirty="0">
                <a:solidFill>
                  <a:srgbClr val="000000"/>
                </a:solidFill>
                <a:latin typeface="Inter"/>
              </a:rPr>
              <a:t> 2021, online, </a:t>
            </a:r>
            <a:r>
              <a:rPr lang="en-US" sz="1200" spc="22" dirty="0" err="1">
                <a:solidFill>
                  <a:srgbClr val="000000"/>
                </a:solidFill>
                <a:latin typeface="Inter"/>
              </a:rPr>
              <a:t>Lisabona</a:t>
            </a:r>
            <a:r>
              <a:rPr lang="en-US" sz="1200" spc="22" dirty="0">
                <a:solidFill>
                  <a:srgbClr val="000000"/>
                </a:solidFill>
                <a:latin typeface="Inter"/>
              </a:rPr>
              <a:t>, </a:t>
            </a:r>
            <a:r>
              <a:rPr lang="en-US" sz="1200" spc="22" dirty="0" err="1">
                <a:solidFill>
                  <a:srgbClr val="000000"/>
                </a:solidFill>
                <a:latin typeface="Inter"/>
              </a:rPr>
              <a:t>organizată</a:t>
            </a:r>
            <a:r>
              <a:rPr lang="en-US" sz="1200" spc="22" dirty="0">
                <a:solidFill>
                  <a:srgbClr val="000000"/>
                </a:solidFill>
                <a:latin typeface="Inter"/>
              </a:rPr>
              <a:t> de Centre for English, Translation and Anglo-Portuguese Studies, </a:t>
            </a:r>
            <a:r>
              <a:rPr lang="en-US" sz="1200" spc="22" dirty="0" err="1">
                <a:solidFill>
                  <a:srgbClr val="000000"/>
                </a:solidFill>
                <a:latin typeface="Inter"/>
              </a:rPr>
              <a:t>Faculdade</a:t>
            </a:r>
            <a:r>
              <a:rPr lang="en-US" sz="1200" spc="22" dirty="0">
                <a:solidFill>
                  <a:srgbClr val="000000"/>
                </a:solidFill>
                <a:latin typeface="Inter"/>
              </a:rPr>
              <a:t> de </a:t>
            </a:r>
            <a:r>
              <a:rPr lang="en-US" sz="1200" spc="22" dirty="0" err="1">
                <a:solidFill>
                  <a:srgbClr val="000000"/>
                </a:solidFill>
                <a:latin typeface="Inter"/>
              </a:rPr>
              <a:t>Ciêcias</a:t>
            </a:r>
            <a:r>
              <a:rPr lang="en-US" sz="1200" spc="22" dirty="0">
                <a:solidFill>
                  <a:srgbClr val="000000"/>
                </a:solidFill>
                <a:latin typeface="Inter"/>
              </a:rPr>
              <a:t> </a:t>
            </a:r>
            <a:r>
              <a:rPr lang="en-US" sz="1200" spc="22" dirty="0" err="1">
                <a:solidFill>
                  <a:srgbClr val="000000"/>
                </a:solidFill>
                <a:latin typeface="Inter"/>
              </a:rPr>
              <a:t>Sociais</a:t>
            </a:r>
            <a:r>
              <a:rPr lang="en-US" sz="1200" spc="22" dirty="0">
                <a:solidFill>
                  <a:srgbClr val="000000"/>
                </a:solidFill>
                <a:latin typeface="Inter"/>
              </a:rPr>
              <a:t> e </a:t>
            </a:r>
            <a:r>
              <a:rPr lang="en-US" sz="1200" spc="22" dirty="0" err="1">
                <a:solidFill>
                  <a:srgbClr val="000000"/>
                </a:solidFill>
                <a:latin typeface="Inter"/>
              </a:rPr>
              <a:t>Humanas</a:t>
            </a:r>
            <a:r>
              <a:rPr lang="en-US" sz="1200" spc="22" dirty="0">
                <a:solidFill>
                  <a:srgbClr val="000000"/>
                </a:solidFill>
                <a:latin typeface="Inter"/>
              </a:rPr>
              <a:t>, </a:t>
            </a:r>
            <a:r>
              <a:rPr lang="en-US" sz="1200" spc="22" dirty="0" err="1">
                <a:solidFill>
                  <a:srgbClr val="000000"/>
                </a:solidFill>
                <a:latin typeface="Inter"/>
              </a:rPr>
              <a:t>Universidade</a:t>
            </a:r>
            <a:r>
              <a:rPr lang="en-US" sz="1200" spc="22" dirty="0">
                <a:solidFill>
                  <a:srgbClr val="000000"/>
                </a:solidFill>
                <a:latin typeface="Inter"/>
              </a:rPr>
              <a:t> Nova de </a:t>
            </a:r>
            <a:r>
              <a:rPr lang="en-US" sz="1200" spc="22" dirty="0" err="1">
                <a:solidFill>
                  <a:srgbClr val="000000"/>
                </a:solidFill>
                <a:latin typeface="Inter"/>
              </a:rPr>
              <a:t>Lisboa</a:t>
            </a:r>
            <a:r>
              <a:rPr lang="en-US" sz="1200" spc="22" dirty="0">
                <a:solidFill>
                  <a:srgbClr val="000000"/>
                </a:solidFill>
                <a:latin typeface="Inter"/>
              </a:rPr>
              <a:t> (co-</a:t>
            </a:r>
            <a:r>
              <a:rPr lang="en-US" sz="1200" spc="22" dirty="0" err="1">
                <a:solidFill>
                  <a:srgbClr val="000000"/>
                </a:solidFill>
                <a:latin typeface="Inter"/>
              </a:rPr>
              <a:t>autor</a:t>
            </a:r>
            <a:r>
              <a:rPr lang="en-US" sz="1200" spc="22" dirty="0">
                <a:solidFill>
                  <a:srgbClr val="000000"/>
                </a:solidFill>
                <a:latin typeface="Inter"/>
              </a:rPr>
              <a:t>: Bogdan </a:t>
            </a:r>
            <a:r>
              <a:rPr lang="en-US" sz="1200" spc="22" dirty="0" err="1">
                <a:solidFill>
                  <a:srgbClr val="000000"/>
                </a:solidFill>
                <a:latin typeface="Inter"/>
              </a:rPr>
              <a:t>Balița</a:t>
            </a:r>
            <a:r>
              <a:rPr lang="en-US" sz="1200" spc="22" dirty="0">
                <a:solidFill>
                  <a:srgbClr val="000000"/>
                </a:solidFill>
                <a:latin typeface="Inter"/>
              </a:rPr>
              <a:t>).</a:t>
            </a:r>
          </a:p>
          <a:p>
            <a:pPr algn="just">
              <a:lnSpc>
                <a:spcPts val="1544"/>
              </a:lnSpc>
            </a:pPr>
            <a:r>
              <a:rPr lang="en-US" sz="1200" spc="22" dirty="0">
                <a:solidFill>
                  <a:srgbClr val="000000"/>
                </a:solidFill>
                <a:latin typeface="Inter"/>
              </a:rPr>
              <a:t>12. </a:t>
            </a:r>
            <a:r>
              <a:rPr lang="en-US" sz="1200" b="1" spc="22" dirty="0">
                <a:solidFill>
                  <a:srgbClr val="000000"/>
                </a:solidFill>
                <a:latin typeface="Inter"/>
              </a:rPr>
              <a:t>Roxana </a:t>
            </a:r>
            <a:r>
              <a:rPr lang="en-US" sz="1200" b="1" spc="22" dirty="0" err="1">
                <a:solidFill>
                  <a:srgbClr val="000000"/>
                </a:solidFill>
                <a:latin typeface="Inter"/>
              </a:rPr>
              <a:t>Rogobete</a:t>
            </a:r>
            <a:r>
              <a:rPr lang="en-US" sz="1200" spc="22" dirty="0">
                <a:solidFill>
                  <a:srgbClr val="000000"/>
                </a:solidFill>
                <a:latin typeface="Inter"/>
              </a:rPr>
              <a:t>, </a:t>
            </a:r>
            <a:r>
              <a:rPr lang="en-US" sz="1200" i="1" spc="22" dirty="0">
                <a:solidFill>
                  <a:srgbClr val="000000"/>
                </a:solidFill>
                <a:latin typeface="Inter"/>
              </a:rPr>
              <a:t>Digital Challenges during the COVID-19 Pandemic: A Case Study of Teachers’ Perceptions of the Digital Transition at the West University of Timisoara, Romania</a:t>
            </a:r>
            <a:r>
              <a:rPr lang="en-US" sz="1200" spc="22" dirty="0">
                <a:solidFill>
                  <a:srgbClr val="000000"/>
                </a:solidFill>
                <a:latin typeface="Inter"/>
              </a:rPr>
              <a:t>, </a:t>
            </a:r>
            <a:r>
              <a:rPr lang="en-US" sz="1200" spc="22" dirty="0" err="1">
                <a:solidFill>
                  <a:srgbClr val="000000"/>
                </a:solidFill>
                <a:latin typeface="Inter"/>
              </a:rPr>
              <a:t>comunicare</a:t>
            </a:r>
            <a:r>
              <a:rPr lang="en-US" sz="1200" spc="22" dirty="0">
                <a:solidFill>
                  <a:srgbClr val="000000"/>
                </a:solidFill>
                <a:latin typeface="Inter"/>
              </a:rPr>
              <a:t> </a:t>
            </a:r>
            <a:r>
              <a:rPr lang="en-US" sz="1200" spc="22" dirty="0" err="1">
                <a:solidFill>
                  <a:srgbClr val="000000"/>
                </a:solidFill>
                <a:latin typeface="Inter"/>
              </a:rPr>
              <a:t>susținută</a:t>
            </a:r>
            <a:r>
              <a:rPr lang="en-US" sz="1200" spc="22" dirty="0">
                <a:solidFill>
                  <a:srgbClr val="000000"/>
                </a:solidFill>
                <a:latin typeface="Inter"/>
              </a:rPr>
              <a:t> la International Conference of </a:t>
            </a:r>
            <a:r>
              <a:rPr lang="en-US" sz="1200" i="1" spc="22" dirty="0">
                <a:solidFill>
                  <a:srgbClr val="000000"/>
                </a:solidFill>
                <a:latin typeface="Inter"/>
              </a:rPr>
              <a:t>Visual Literacy and Digital Communication: the Role of Media in New Educational Practice</a:t>
            </a:r>
            <a:r>
              <a:rPr lang="en-US" sz="1200" spc="22" dirty="0">
                <a:solidFill>
                  <a:srgbClr val="000000"/>
                </a:solidFill>
                <a:latin typeface="Inter"/>
              </a:rPr>
              <a:t>, 18-19 </a:t>
            </a:r>
            <a:r>
              <a:rPr lang="en-US" sz="1200" spc="22" dirty="0" err="1">
                <a:solidFill>
                  <a:srgbClr val="000000"/>
                </a:solidFill>
                <a:latin typeface="Inter"/>
              </a:rPr>
              <a:t>decembrie</a:t>
            </a:r>
            <a:r>
              <a:rPr lang="en-US" sz="1200" spc="22" dirty="0">
                <a:solidFill>
                  <a:srgbClr val="000000"/>
                </a:solidFill>
                <a:latin typeface="Inter"/>
              </a:rPr>
              <a:t> 2020, </a:t>
            </a:r>
            <a:r>
              <a:rPr lang="en-US" sz="1200" spc="22" dirty="0" err="1">
                <a:solidFill>
                  <a:srgbClr val="000000"/>
                </a:solidFill>
                <a:latin typeface="Inter"/>
              </a:rPr>
              <a:t>Facultad</a:t>
            </a:r>
            <a:r>
              <a:rPr lang="en-US" sz="1200" spc="22" dirty="0">
                <a:solidFill>
                  <a:srgbClr val="000000"/>
                </a:solidFill>
                <a:latin typeface="Inter"/>
              </a:rPr>
              <a:t> de </a:t>
            </a:r>
            <a:r>
              <a:rPr lang="en-US" sz="1200" spc="22" dirty="0" err="1">
                <a:solidFill>
                  <a:srgbClr val="000000"/>
                </a:solidFill>
                <a:latin typeface="Inter"/>
              </a:rPr>
              <a:t>Filología</a:t>
            </a:r>
            <a:r>
              <a:rPr lang="en-US" sz="1200" spc="22" dirty="0">
                <a:solidFill>
                  <a:srgbClr val="000000"/>
                </a:solidFill>
                <a:latin typeface="Inter"/>
              </a:rPr>
              <a:t>, Universidad </a:t>
            </a:r>
            <a:r>
              <a:rPr lang="en-US" sz="1200" spc="22" dirty="0" err="1">
                <a:solidFill>
                  <a:srgbClr val="000000"/>
                </a:solidFill>
                <a:latin typeface="Inter"/>
              </a:rPr>
              <a:t>Complutense</a:t>
            </a:r>
            <a:r>
              <a:rPr lang="en-US" sz="1200" spc="22" dirty="0">
                <a:solidFill>
                  <a:srgbClr val="000000"/>
                </a:solidFill>
                <a:latin typeface="Inter"/>
              </a:rPr>
              <a:t> de Madrid (UCM), Madrid, Spain (Virtual venue) (co-</a:t>
            </a:r>
            <a:r>
              <a:rPr lang="en-US" sz="1200" spc="22" dirty="0" err="1">
                <a:solidFill>
                  <a:srgbClr val="000000"/>
                </a:solidFill>
                <a:latin typeface="Inter"/>
              </a:rPr>
              <a:t>autori</a:t>
            </a:r>
            <a:r>
              <a:rPr lang="en-US" sz="1200" spc="22" dirty="0">
                <a:solidFill>
                  <a:srgbClr val="000000"/>
                </a:solidFill>
                <a:latin typeface="Inter"/>
              </a:rPr>
              <a:t>:</a:t>
            </a:r>
            <a:r>
              <a:rPr lang="ro-RO" sz="1200" spc="22" dirty="0">
                <a:solidFill>
                  <a:srgbClr val="000000"/>
                </a:solidFill>
                <a:latin typeface="Inter"/>
              </a:rPr>
              <a:t> </a:t>
            </a:r>
            <a:r>
              <a:rPr lang="en-US" sz="1200" spc="22" dirty="0">
                <a:solidFill>
                  <a:srgbClr val="000000"/>
                </a:solidFill>
                <a:latin typeface="Inter"/>
              </a:rPr>
              <a:t>Claudia </a:t>
            </a:r>
            <a:r>
              <a:rPr lang="en-US" sz="1200" spc="22" dirty="0" err="1">
                <a:solidFill>
                  <a:srgbClr val="000000"/>
                </a:solidFill>
                <a:latin typeface="Inter"/>
              </a:rPr>
              <a:t>Doroholschi</a:t>
            </a:r>
            <a:r>
              <a:rPr lang="en-US" sz="1200" spc="22" dirty="0">
                <a:solidFill>
                  <a:srgbClr val="000000"/>
                </a:solidFill>
                <a:latin typeface="Inter"/>
              </a:rPr>
              <a:t>, </a:t>
            </a:r>
            <a:r>
              <a:rPr lang="en-US" sz="1200" spc="22" dirty="0" err="1">
                <a:solidFill>
                  <a:srgbClr val="000000"/>
                </a:solidFill>
                <a:latin typeface="Inter"/>
              </a:rPr>
              <a:t>Mădălina</a:t>
            </a:r>
            <a:r>
              <a:rPr lang="en-US" sz="1200" spc="22" dirty="0">
                <a:solidFill>
                  <a:srgbClr val="000000"/>
                </a:solidFill>
                <a:latin typeface="Inter"/>
              </a:rPr>
              <a:t> </a:t>
            </a:r>
            <a:r>
              <a:rPr lang="en-US" sz="1200" spc="22" dirty="0" err="1">
                <a:solidFill>
                  <a:srgbClr val="000000"/>
                </a:solidFill>
                <a:latin typeface="Inter"/>
              </a:rPr>
              <a:t>Chitez</a:t>
            </a:r>
            <a:r>
              <a:rPr lang="en-US" sz="1200" spc="22" dirty="0">
                <a:solidFill>
                  <a:srgbClr val="000000"/>
                </a:solidFill>
                <a:latin typeface="Inter"/>
              </a:rPr>
              <a:t>, </a:t>
            </a:r>
            <a:r>
              <a:rPr lang="en-US" sz="1200" spc="22" dirty="0" err="1">
                <a:solidFill>
                  <a:srgbClr val="000000"/>
                </a:solidFill>
                <a:latin typeface="Inter"/>
              </a:rPr>
              <a:t>Andreea</a:t>
            </a:r>
            <a:r>
              <a:rPr lang="en-US" sz="1200" spc="22" dirty="0">
                <a:solidFill>
                  <a:srgbClr val="000000"/>
                </a:solidFill>
                <a:latin typeface="Inter"/>
              </a:rPr>
              <a:t> </a:t>
            </a:r>
            <a:r>
              <a:rPr lang="en-US" sz="1200" spc="22" dirty="0" err="1">
                <a:solidFill>
                  <a:srgbClr val="000000"/>
                </a:solidFill>
                <a:latin typeface="Inter"/>
              </a:rPr>
              <a:t>Dincă</a:t>
            </a:r>
            <a:r>
              <a:rPr lang="en-US" sz="1200" spc="22" dirty="0">
                <a:solidFill>
                  <a:srgbClr val="000000"/>
                </a:solidFill>
                <a:latin typeface="Inter"/>
              </a:rPr>
              <a:t>, </a:t>
            </a:r>
            <a:r>
              <a:rPr lang="en-US" sz="1200" spc="22" dirty="0" err="1">
                <a:solidFill>
                  <a:srgbClr val="000000"/>
                </a:solidFill>
                <a:latin typeface="Inter"/>
              </a:rPr>
              <a:t>Loredana</a:t>
            </a:r>
            <a:r>
              <a:rPr lang="en-US" sz="1200" spc="22" dirty="0">
                <a:solidFill>
                  <a:srgbClr val="000000"/>
                </a:solidFill>
                <a:latin typeface="Inter"/>
              </a:rPr>
              <a:t> </a:t>
            </a:r>
            <a:r>
              <a:rPr lang="en-US" sz="1200" spc="22" dirty="0" err="1">
                <a:solidFill>
                  <a:srgbClr val="000000"/>
                </a:solidFill>
                <a:latin typeface="Inter"/>
              </a:rPr>
              <a:t>Bercuci</a:t>
            </a:r>
            <a:r>
              <a:rPr lang="en-US" sz="1200" spc="22" dirty="0">
                <a:solidFill>
                  <a:srgbClr val="000000"/>
                </a:solidFill>
                <a:latin typeface="Inter"/>
              </a:rPr>
              <a:t>).</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9875" y="8227145"/>
            <a:ext cx="872333" cy="1123614"/>
          </a:xfrm>
          <a:prstGeom prst="rect">
            <a:avLst/>
          </a:prstGeom>
        </p:spPr>
      </p:pic>
      <p:sp>
        <p:nvSpPr>
          <p:cNvPr id="9" name="TextBox 9"/>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10" name="TextBox 10"/>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1" name="TextBox 11"/>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2" name="TextBox 12"/>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3" name="TextBox 13"/>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5</a:t>
            </a:r>
          </a:p>
        </p:txBody>
      </p:sp>
      <p:sp>
        <p:nvSpPr>
          <p:cNvPr id="14" name="Rectangle 13"/>
          <p:cNvSpPr/>
          <p:nvPr/>
        </p:nvSpPr>
        <p:spPr>
          <a:xfrm>
            <a:off x="501650" y="8242300"/>
            <a:ext cx="5485077" cy="861774"/>
          </a:xfrm>
          <a:prstGeom prst="rect">
            <a:avLst/>
          </a:prstGeom>
        </p:spPr>
        <p:txBody>
          <a:bodyPr wrap="square">
            <a:spAutoFit/>
          </a:bodyPr>
          <a:lstStyle/>
          <a:p>
            <a:pPr algn="just">
              <a:lnSpc>
                <a:spcPts val="1544"/>
              </a:lnSpc>
            </a:pPr>
            <a:r>
              <a:rPr lang="en-US" sz="1200" spc="22" dirty="0">
                <a:solidFill>
                  <a:srgbClr val="000000"/>
                </a:solidFill>
                <a:latin typeface="Inter"/>
              </a:rPr>
              <a:t>13. </a:t>
            </a:r>
            <a:r>
              <a:rPr lang="en-US" sz="1200" b="1" spc="22" dirty="0">
                <a:solidFill>
                  <a:srgbClr val="000000"/>
                </a:solidFill>
                <a:latin typeface="Inter"/>
              </a:rPr>
              <a:t>Andrei </a:t>
            </a:r>
            <a:r>
              <a:rPr lang="en-US" sz="1200" b="1" spc="22" dirty="0" err="1">
                <a:solidFill>
                  <a:srgbClr val="000000"/>
                </a:solidFill>
                <a:latin typeface="Inter"/>
              </a:rPr>
              <a:t>Stavilă</a:t>
            </a:r>
            <a:r>
              <a:rPr lang="en-US" sz="1200" b="1" spc="22" dirty="0">
                <a:solidFill>
                  <a:srgbClr val="000000"/>
                </a:solidFill>
                <a:latin typeface="Inter"/>
              </a:rPr>
              <a:t> </a:t>
            </a:r>
            <a:r>
              <a:rPr lang="en-US" sz="1200" spc="22" dirty="0">
                <a:solidFill>
                  <a:srgbClr val="000000"/>
                </a:solidFill>
                <a:latin typeface="Inter"/>
              </a:rPr>
              <a:t>(</a:t>
            </a:r>
            <a:r>
              <a:rPr lang="en-US" sz="1200" spc="22" dirty="0" err="1">
                <a:solidFill>
                  <a:srgbClr val="000000"/>
                </a:solidFill>
                <a:latin typeface="Inter"/>
              </a:rPr>
              <a:t>Bercuci</a:t>
            </a:r>
            <a:r>
              <a:rPr lang="en-US" sz="1200" spc="22" dirty="0">
                <a:solidFill>
                  <a:srgbClr val="000000"/>
                </a:solidFill>
                <a:latin typeface="Inter"/>
              </a:rPr>
              <a:t> L., </a:t>
            </a:r>
            <a:r>
              <a:rPr lang="en-US" sz="1200" spc="22" dirty="0" err="1">
                <a:solidFill>
                  <a:srgbClr val="000000"/>
                </a:solidFill>
                <a:latin typeface="Inter"/>
              </a:rPr>
              <a:t>Doroholschi</a:t>
            </a:r>
            <a:r>
              <a:rPr lang="en-US" sz="1200" spc="22" dirty="0">
                <a:solidFill>
                  <a:srgbClr val="000000"/>
                </a:solidFill>
                <a:latin typeface="Inter"/>
              </a:rPr>
              <a:t> C., </a:t>
            </a:r>
            <a:r>
              <a:rPr lang="en-US" sz="1200" spc="22" dirty="0" err="1">
                <a:solidFill>
                  <a:srgbClr val="000000"/>
                </a:solidFill>
                <a:latin typeface="Inter"/>
              </a:rPr>
              <a:t>Stavilă</a:t>
            </a:r>
            <a:r>
              <a:rPr lang="en-US" sz="1200" spc="22" dirty="0">
                <a:solidFill>
                  <a:srgbClr val="000000"/>
                </a:solidFill>
                <a:latin typeface="Inter"/>
              </a:rPr>
              <a:t> A.), </a:t>
            </a:r>
            <a:r>
              <a:rPr lang="en-US" sz="1200" i="1" spc="22" dirty="0">
                <a:solidFill>
                  <a:srgbClr val="000000"/>
                </a:solidFill>
                <a:latin typeface="Inter"/>
              </a:rPr>
              <a:t>Stages of academic writing: a diachronic corpus analysis of history writing in English and Romanian</a:t>
            </a:r>
            <a:r>
              <a:rPr lang="en-US" sz="1200" spc="22" dirty="0">
                <a:solidFill>
                  <a:srgbClr val="000000"/>
                </a:solidFill>
                <a:latin typeface="Inter"/>
              </a:rPr>
              <a:t>, </a:t>
            </a:r>
            <a:r>
              <a:rPr lang="en-US" sz="1200" spc="22" dirty="0" err="1">
                <a:solidFill>
                  <a:srgbClr val="000000"/>
                </a:solidFill>
                <a:latin typeface="Inter"/>
              </a:rPr>
              <a:t>comunicare</a:t>
            </a:r>
            <a:r>
              <a:rPr lang="en-US" sz="1200" spc="22" dirty="0">
                <a:solidFill>
                  <a:srgbClr val="000000"/>
                </a:solidFill>
                <a:latin typeface="Inter"/>
              </a:rPr>
              <a:t> </a:t>
            </a:r>
            <a:r>
              <a:rPr lang="en-US" sz="1200" spc="22" dirty="0" err="1">
                <a:solidFill>
                  <a:srgbClr val="000000"/>
                </a:solidFill>
                <a:latin typeface="Inter"/>
              </a:rPr>
              <a:t>susținută</a:t>
            </a:r>
            <a:r>
              <a:rPr lang="en-US" sz="1200" spc="22" dirty="0">
                <a:solidFill>
                  <a:srgbClr val="000000"/>
                </a:solidFill>
                <a:latin typeface="Inter"/>
              </a:rPr>
              <a:t> la Norwegian Forum for English for Academic Purposes, 3-4 </a:t>
            </a:r>
            <a:r>
              <a:rPr lang="en-US" sz="1200" spc="22" dirty="0" err="1">
                <a:solidFill>
                  <a:srgbClr val="000000"/>
                </a:solidFill>
                <a:latin typeface="Inter"/>
              </a:rPr>
              <a:t>iunie</a:t>
            </a:r>
            <a:r>
              <a:rPr lang="en-US" sz="1200" spc="22" dirty="0">
                <a:solidFill>
                  <a:srgbClr val="000000"/>
                </a:solidFill>
                <a:latin typeface="Inter"/>
              </a:rPr>
              <a:t>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71467" y="2735547"/>
            <a:ext cx="6424413" cy="6324808"/>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lvl="0" indent="269875" algn="just">
              <a:lnSpc>
                <a:spcPts val="1540"/>
              </a:lnSpc>
              <a:buFont typeface="+mj-lt"/>
              <a:buAutoNum type="arabicPeriod"/>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Președinte al comisei de concurs pentru postul de asistent universitar, poziția 29, de la Departamentul Studii Românești, Facultatea de Litere, Istorie și Teologie (08.07.2021).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Președinte al comisei de concurs pentru postul de lector universitar, poziția 27, de la Departamentul Studii Românești, Facultatea de Litere, Istorie și Teologie (10.07.2021).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Gabriel Bărdășan</a:t>
            </a:r>
            <a:r>
              <a:rPr lang="ro-RO" sz="1200" dirty="0">
                <a:latin typeface="Inter" panose="020B0604020202020204" charset="0"/>
                <a:ea typeface="Inter" panose="020B0604020202020204" charset="0"/>
              </a:rPr>
              <a:t>, Membru supleant în comisia de concurs pentru postul de cercetător științific II, poziția 12, Departamentul de limbi și literaturi moderne, iulie 2021, Decizia 410/CR/27.05.2021.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Mirela-Ioana Borchin</a:t>
            </a:r>
            <a:r>
              <a:rPr lang="ro-RO" sz="1200" dirty="0">
                <a:latin typeface="Inter" panose="020B0604020202020204" charset="0"/>
                <a:ea typeface="Inter" panose="020B0604020202020204" charset="0"/>
              </a:rPr>
              <a:t>, Membră în comisia de susținere a tezei de doctorat: Daniel Andreșoi, Universitatea din București,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Alexandru Budac</a:t>
            </a:r>
            <a:r>
              <a:rPr lang="ro-RO" sz="1200" dirty="0">
                <a:latin typeface="Inter" panose="020B0604020202020204" charset="0"/>
                <a:ea typeface="Inter" panose="020B0604020202020204" charset="0"/>
              </a:rPr>
              <a:t>, Membru în comisia de concurs pentru postul de asistent universitar, poziția 29, de la Departamentul Studii Românești, Facultatea de Litere, Istorie și Teologie (08.07.2021).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echipa națională de evaluatori pentru burse de studii în străinătate, domeniul Filologie, în cadrul Agenției Credite și Burse în Străinătate – ACBS, din subordinea Ministerului Educației: Cehia, martie 2021 (2 candidați); Israel, martie 2021 (2 candidați); Slovacia, aprilie 2021 (1 candidat); Serbia, iunie 2021 (1 candidat); Italia, august 2021 (1 candidat).</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2 comisii de concurs pentru post didactic sau de cercetare în învățământul universitar: Universitatea din București (Decizia nr. 2300/17.12.2020): 1. asist. univ. dr. Alexandru Călin; 2. conf. univ. dr. Simona Nicolae.</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Corina Földi, </a:t>
            </a:r>
            <a:r>
              <a:rPr lang="ro-RO" sz="1200" i="1" dirty="0">
                <a:latin typeface="Inter" panose="020B0604020202020204" charset="0"/>
                <a:ea typeface="Inter" panose="020B0604020202020204" charset="0"/>
              </a:rPr>
              <a:t>Hermeneutics of Identity: Englishness Between Nationalism and Multiculturalism in Contemporary England</a:t>
            </a:r>
            <a:r>
              <a:rPr lang="ro-RO" sz="1200" dirty="0">
                <a:latin typeface="Inter" panose="020B0604020202020204" charset="0"/>
                <a:ea typeface="Inter" panose="020B0604020202020204" charset="0"/>
              </a:rPr>
              <a:t>, coordonator științific: prof. univ. dr. Dana Percec, Universitatea de Vest din Timișoara, 16. II.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Carla-Diana Boșcovici, </a:t>
            </a:r>
            <a:r>
              <a:rPr lang="ro-RO" sz="1200" i="1" dirty="0">
                <a:latin typeface="Inter" panose="020B0604020202020204" charset="0"/>
                <a:ea typeface="Inter" panose="020B0604020202020204" charset="0"/>
              </a:rPr>
              <a:t>Challenging Jewish Stereotypes in Philip Roth’ Fiction</a:t>
            </a:r>
            <a:r>
              <a:rPr lang="ro-RO" sz="1200" dirty="0">
                <a:latin typeface="Inter" panose="020B0604020202020204" charset="0"/>
                <a:ea typeface="Inter" panose="020B0604020202020204" charset="0"/>
              </a:rPr>
              <a:t>, coordonator științific: prof. univ. dr. Cristina Chevereșan, Universitatea de Vest din Timișoara, 16. II. 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50</a:t>
            </a:r>
            <a:endParaRPr lang="en-US" sz="1103" spc="22" dirty="0">
              <a:solidFill>
                <a:srgbClr val="164F84"/>
              </a:solidFill>
              <a:latin typeface="Inter Bold"/>
            </a:endParaRPr>
          </a:p>
        </p:txBody>
      </p:sp>
    </p:spTree>
    <p:extLst>
      <p:ext uri="{BB962C8B-B14F-4D97-AF65-F5344CB8AC3E}">
        <p14:creationId xmlns:p14="http://schemas.microsoft.com/office/powerpoint/2010/main" val="1182199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71467" y="2735547"/>
            <a:ext cx="6424413" cy="6709529"/>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Maria Boghiu, </a:t>
            </a:r>
            <a:r>
              <a:rPr lang="ro-RO" sz="1200" i="1" dirty="0">
                <a:latin typeface="Inter" panose="020B0604020202020204" charset="0"/>
                <a:ea typeface="Inter" panose="020B0604020202020204" charset="0"/>
              </a:rPr>
              <a:t>Un approccio cognitivista diacronico alla metafora: analisi applicata delle Epistole di Petrarca</a:t>
            </a:r>
            <a:r>
              <a:rPr lang="ro-RO" sz="1200" dirty="0">
                <a:latin typeface="Inter" panose="020B0604020202020204" charset="0"/>
                <a:ea typeface="Inter" panose="020B0604020202020204" charset="0"/>
              </a:rPr>
              <a:t>, coordonator științific: prof. univ. dr. Ioana Costa, Universitatea din București, 04. III.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Cristina Tudor, </a:t>
            </a:r>
            <a:r>
              <a:rPr lang="ro-RO" sz="1200" i="1" dirty="0">
                <a:latin typeface="Inter" panose="020B0604020202020204" charset="0"/>
                <a:ea typeface="Inter" panose="020B0604020202020204" charset="0"/>
              </a:rPr>
              <a:t>Biserica ortodoxă română din Banat în contextul instaurării regimului comunist în România. Studiu de caz: evoluția artei religioase ortodoxe române din Arhiepiscopia Timișoarei și Caransebeșului în perioada 1948-1965</a:t>
            </a:r>
            <a:r>
              <a:rPr lang="ro-RO" sz="1200" dirty="0">
                <a:latin typeface="Inter" panose="020B0604020202020204" charset="0"/>
                <a:ea typeface="Inter" panose="020B0604020202020204" charset="0"/>
              </a:rPr>
              <a:t>, coordonator științific: conf. univ. dr. habil. Mihaela Vlăsceanu, Universitatea de Vest din Timișoara, 24. III.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Gabriela-Tania Popescu (Iuga), </a:t>
            </a:r>
            <a:r>
              <a:rPr lang="ro-RO" sz="1200" i="1" dirty="0">
                <a:latin typeface="Inter" panose="020B0604020202020204" charset="0"/>
                <a:ea typeface="Inter" panose="020B0604020202020204" charset="0"/>
              </a:rPr>
              <a:t>Motive folclorice comune în basmul, legenda, colinda și balada din Banat</a:t>
            </a:r>
            <a:r>
              <a:rPr lang="ro-RO" sz="1200" dirty="0">
                <a:latin typeface="Inter" panose="020B0604020202020204" charset="0"/>
                <a:ea typeface="Inter" panose="020B0604020202020204" charset="0"/>
              </a:rPr>
              <a:t>, coordonator științific: prof. univ. dr. Ioan Viorel Boldureanu, Universitatea de Vest din Timișoara, 26. III.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Gabriela Huszar-Somogyi, </a:t>
            </a:r>
            <a:r>
              <a:rPr lang="ro-RO" sz="1200" i="1" dirty="0">
                <a:latin typeface="Inter" panose="020B0604020202020204" charset="0"/>
                <a:ea typeface="Inter" panose="020B0604020202020204" charset="0"/>
              </a:rPr>
              <a:t>Endless Wars: Memory, Trauma and Fiction in British and American Literature Dedicated to the Second World War</a:t>
            </a:r>
            <a:r>
              <a:rPr lang="ro-RO" sz="1200" dirty="0">
                <a:latin typeface="Inter" panose="020B0604020202020204" charset="0"/>
                <a:ea typeface="Inter" panose="020B0604020202020204" charset="0"/>
              </a:rPr>
              <a:t>, coordonator științific: prof. univ. dr. Mircea Mihăieș, Universitatea de Vest din Timișoara, 28. IV.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Dan Iulian Bălteanu, </a:t>
            </a:r>
            <a:r>
              <a:rPr lang="ro-RO" sz="1200" b="1" i="1" dirty="0">
                <a:latin typeface="Inter" panose="020B0604020202020204" charset="0"/>
                <a:ea typeface="Inter" panose="020B0604020202020204" charset="0"/>
              </a:rPr>
              <a:t>Metus ab hostibus</a:t>
            </a:r>
            <a:r>
              <a:rPr lang="ro-RO" sz="1200" i="1" dirty="0">
                <a:latin typeface="Inter" panose="020B0604020202020204" charset="0"/>
                <a:ea typeface="Inter" panose="020B0604020202020204" charset="0"/>
              </a:rPr>
              <a:t> la Roma în secolul I a. Chr.</a:t>
            </a:r>
            <a:r>
              <a:rPr lang="ro-RO" sz="1200" dirty="0">
                <a:latin typeface="Inter" panose="020B0604020202020204" charset="0"/>
                <a:ea typeface="Inter" panose="020B0604020202020204" charset="0"/>
              </a:rPr>
              <a:t>, coordonator științific: lector univ. dr. Mădălina Strechie, Universitatea de Vest din Craiova, 13. V.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Membră în comisia de doctorat: Bianca Gabriela Butar, </a:t>
            </a:r>
            <a:r>
              <a:rPr lang="ro-RO" sz="1200" i="1" dirty="0">
                <a:latin typeface="Inter" panose="020B0604020202020204" charset="0"/>
                <a:ea typeface="Inter" panose="020B0604020202020204" charset="0"/>
              </a:rPr>
              <a:t>Darkness after Noon: Echoes of Dictatorship in Latino-American Literature</a:t>
            </a:r>
            <a:r>
              <a:rPr lang="ro-RO" sz="1200" dirty="0">
                <a:latin typeface="Inter" panose="020B0604020202020204" charset="0"/>
                <a:ea typeface="Inter" panose="020B0604020202020204" charset="0"/>
              </a:rPr>
              <a:t>, coordonator științific: prof. univ. dr. Cristina Chevereșan, Universitatea de Vest din Timișoara, 09. XI. 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Mentor/tutore pentru bursă postdoctorală „Eugen Ionescco”, 1 septembrie-15 decembrie 2021, oferită de AUF și de Ministerul Afacerilor Externe, Patrice Adico, Camerun.</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Participarea în comisie de concurs pentru ocuparea unei funcţii didactice: Cosmina Lungoci (UVT, Limba și literatura română/Limba și literatura franceză, Departamentul de Științele Educației, din cadrul Facultății de Sociologie și Psihologie) lect. univ. dr. – 10 iulie 2021.</a:t>
            </a:r>
          </a:p>
          <a:p>
            <a:pPr lvl="0" indent="269875" algn="just">
              <a:lnSpc>
                <a:spcPts val="1540"/>
              </a:lnSpc>
              <a:buFont typeface="+mj-lt"/>
              <a:buAutoNum type="arabicPeriod" startAt="10"/>
            </a:pP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Membru în comisia de concurs pentru postul de lector universitar, poziția 27, de la Departamentul Studii Românești, Facultatea de Litere, Istorie și Teologie (10.07.2021).</a:t>
            </a:r>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51</a:t>
            </a:r>
            <a:endParaRPr lang="en-US" sz="1103" spc="22" dirty="0">
              <a:solidFill>
                <a:srgbClr val="164F84"/>
              </a:solidFill>
              <a:latin typeface="Inter Bold"/>
            </a:endParaRPr>
          </a:p>
        </p:txBody>
      </p:sp>
    </p:spTree>
    <p:extLst>
      <p:ext uri="{BB962C8B-B14F-4D97-AF65-F5344CB8AC3E}">
        <p14:creationId xmlns:p14="http://schemas.microsoft.com/office/powerpoint/2010/main" val="3183504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71467" y="2735547"/>
            <a:ext cx="6424413" cy="6509474"/>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algn="just"/>
            <a:endParaRPr lang="ro-RO"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Membră în comisia de concurs pentru postul de asistent universitar, poziția 29, de la Departamentul Studii Românești, Facultatea de Litere, Istorie și Teologie (08.07.2021).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Membră în comisia de concurs pentru postul de lector universitar, poziția 27, de la Departamentul de Studii Românești, Facultatea de Litere, Istorie și Teologie (10.07.2021).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Membru supleant în comisia de concurs pentru postul de lector universitar, poziția 14, de la Departamentul de Științe ale Educației, Facultatea de Sociologie și Psihologie (10.07.2021)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Dorel Micle</a:t>
            </a:r>
            <a:r>
              <a:rPr lang="ro-RO" sz="1200" dirty="0">
                <a:latin typeface="Inter" panose="020B0604020202020204" charset="0"/>
                <a:ea typeface="Inter" panose="020B0604020202020204" charset="0"/>
              </a:rPr>
              <a:t>, Membru în comisia de concurs pentru postul de asistent universitar, poziția 48, de la Departamentul Studii Românești, Facultatea de Litere, Istorie și Teologie (09.07.2021).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Nicoleta Mușat</a:t>
            </a:r>
            <a:r>
              <a:rPr lang="ro-RO" sz="1200" dirty="0">
                <a:latin typeface="Inter" panose="020B0604020202020204" charset="0"/>
                <a:ea typeface="Inter" panose="020B0604020202020204" charset="0"/>
              </a:rPr>
              <a:t>, Membră în comisia de concurs pentru postul de asistent universitar, poziția 29, de la Departamentul Studii Românești, Facultatea de Litere, Istorie și Teologie (08.07.2021).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Nicoleta Mușat</a:t>
            </a:r>
            <a:r>
              <a:rPr lang="ro-RO" sz="1200" dirty="0">
                <a:latin typeface="Inter" panose="020B0604020202020204" charset="0"/>
                <a:ea typeface="Inter" panose="020B0604020202020204" charset="0"/>
              </a:rPr>
              <a:t>, Membră în comisia de concurs pentru postul de lector universitar, poziția 27, de la Departamentul Studii Românești, Facultatea de Litere, Istorie și Teologie (10.07.2021).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Simona Regep</a:t>
            </a:r>
            <a:r>
              <a:rPr lang="ro-RO" sz="1200" dirty="0">
                <a:latin typeface="Inter" panose="020B0604020202020204" charset="0"/>
                <a:ea typeface="Inter" panose="020B0604020202020204" charset="0"/>
              </a:rPr>
              <a:t>,</a:t>
            </a:r>
            <a:r>
              <a:rPr lang="ro-RO" sz="1200" b="1"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Membră în comisia de concurs pentru postul de asistent universitar, poziția 48, de la Departamentul Studii Românești, Facultatea de Litere, Istorie și Teologie (09.07.2021).</a:t>
            </a: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Membru în comisia de concurs pentru postul de asistent universitar, poziția 29, de la Departamentul Studii Românești, Facultatea de Litere, Istorie și Teologie (08.07.2021).</a:t>
            </a:r>
            <a:endParaRPr lang="en-US" sz="1200" dirty="0">
              <a:latin typeface="Inter" panose="020B0604020202020204" charset="0"/>
              <a:ea typeface="Inter" panose="020B0604020202020204" charset="0"/>
            </a:endParaRP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Membru în comisia de concurs pentru postul de lector universitar, poziția 27, de la Departamentul Studii Românești, Facultatea de Litere, Istorie și Teologie (10.07.2021).</a:t>
            </a:r>
          </a:p>
          <a:p>
            <a:pPr lvl="0" indent="269875" algn="just">
              <a:lnSpc>
                <a:spcPts val="1540"/>
              </a:lnSpc>
              <a:buFont typeface="+mj-lt"/>
              <a:buAutoNum type="arabicPeriod" startAt="1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Membru în comisia de concurs pentru postul de asistent universitar, poziția 48, de la Departamentul Studii Românești, Facultatea de Litere, Istorie și Teologie (09.07.2021).</a:t>
            </a:r>
            <a:endParaRPr lang="en-US" dirty="0"/>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52</a:t>
            </a:r>
            <a:endParaRPr lang="en-US" sz="1103" spc="22" dirty="0">
              <a:solidFill>
                <a:srgbClr val="164F84"/>
              </a:solidFill>
              <a:latin typeface="Inter Bold"/>
            </a:endParaRPr>
          </a:p>
        </p:txBody>
      </p:sp>
    </p:spTree>
    <p:extLst>
      <p:ext uri="{BB962C8B-B14F-4D97-AF65-F5344CB8AC3E}">
        <p14:creationId xmlns:p14="http://schemas.microsoft.com/office/powerpoint/2010/main" val="3310539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71467" y="2735547"/>
            <a:ext cx="6424413" cy="6463308"/>
          </a:xfrm>
          <a:prstGeom prst="rect">
            <a:avLst/>
          </a:prstGeom>
        </p:spPr>
        <p:txBody>
          <a:bodyPr wrap="square" lIns="0" tIns="0" rIns="0" bIns="0" rtlCol="0" anchor="t">
            <a:spAutoFit/>
          </a:bodyPr>
          <a:lstStyle/>
          <a:p>
            <a:pPr algn="just"/>
            <a:r>
              <a:rPr lang="ro-RO" sz="1200" b="1" dirty="0">
                <a:latin typeface="Inter" panose="020B0604020202020204" charset="0"/>
                <a:ea typeface="Inter" panose="020B0604020202020204" charset="0"/>
              </a:rPr>
              <a:t>C. Participarea la comisii de experţi de evaluare de proiecte, de susţinere a tezei de doctorat sau de concurs pentru ocuparea unei funcţii didactice sau în cercetare</a:t>
            </a:r>
            <a:endParaRPr lang="en-US" sz="1200" b="1" dirty="0">
              <a:latin typeface="Inter" panose="020B0604020202020204" charset="0"/>
              <a:ea typeface="Inter" panose="020B0604020202020204" charset="0"/>
            </a:endParaRPr>
          </a:p>
          <a:p>
            <a:pPr algn="just"/>
            <a:r>
              <a:rPr lang="ro-RO" sz="1200" dirty="0">
                <a:latin typeface="Inter" panose="020B0604020202020204" charset="0"/>
                <a:ea typeface="Inter" panose="020B0604020202020204" charset="0"/>
              </a:rPr>
              <a:t> </a:t>
            </a:r>
          </a:p>
          <a:p>
            <a:pPr lvl="0" indent="269875" algn="just">
              <a:buFont typeface="+mj-lt"/>
              <a:buAutoNum type="arabicPeriod" startAt="2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martie 2021: Referent în comisia doctorală pentru teza </a:t>
            </a:r>
            <a:r>
              <a:rPr lang="ro-RO" sz="1200" i="1" dirty="0">
                <a:latin typeface="Inter" panose="020B0604020202020204" charset="0"/>
                <a:ea typeface="Inter" panose="020B0604020202020204" charset="0"/>
              </a:rPr>
              <a:t>Istorie, mitic şi magic. Reprezentări în proza sud-est europeană postbelică</a:t>
            </a:r>
            <a:r>
              <a:rPr lang="ro-RO" sz="1200" dirty="0">
                <a:latin typeface="Inter" panose="020B0604020202020204" charset="0"/>
                <a:ea typeface="Inter" panose="020B0604020202020204" charset="0"/>
              </a:rPr>
              <a:t>, elaborată de drd. Gordana-Nicoleta Peici (coordonator științific Prof. dr. Adriana Babeți).</a:t>
            </a:r>
            <a:endParaRPr lang="en-US" sz="1200" dirty="0">
              <a:latin typeface="Inter" panose="020B0604020202020204" charset="0"/>
              <a:ea typeface="Inter" panose="020B0604020202020204" charset="0"/>
            </a:endParaRPr>
          </a:p>
          <a:p>
            <a:pPr lvl="0" indent="269875" algn="just">
              <a:buFont typeface="+mj-lt"/>
              <a:buAutoNum type="arabicPeriod" startAt="2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martie 2021: Referent în comisia doctorală pentru teza </a:t>
            </a:r>
            <a:r>
              <a:rPr lang="ro-RO" sz="1200" i="1" dirty="0">
                <a:latin typeface="Inter" panose="020B0604020202020204" charset="0"/>
                <a:ea typeface="Inter" panose="020B0604020202020204" charset="0"/>
              </a:rPr>
              <a:t>Subculturi urbane în literatura postbelică din spaţiul Europei Centrale şi de Est</a:t>
            </a:r>
            <a:r>
              <a:rPr lang="ro-RO" sz="1200" dirty="0">
                <a:latin typeface="Inter" panose="020B0604020202020204" charset="0"/>
                <a:ea typeface="Inter" panose="020B0604020202020204" charset="0"/>
              </a:rPr>
              <a:t>, elaborată de drd. Ramona Ana Sas (coordonator științific Prof. dr. Adriana Babeți).</a:t>
            </a:r>
            <a:endParaRPr lang="en-US" sz="1200" dirty="0">
              <a:latin typeface="Inter" panose="020B0604020202020204" charset="0"/>
              <a:ea typeface="Inter" panose="020B0604020202020204" charset="0"/>
            </a:endParaRPr>
          </a:p>
          <a:p>
            <a:pPr lvl="0" indent="269875" algn="just">
              <a:buFont typeface="+mj-lt"/>
              <a:buAutoNum type="arabicPeriod" startAt="29"/>
            </a:pPr>
            <a:r>
              <a:rPr lang="ro-RO" sz="1200" b="1" dirty="0">
                <a:latin typeface="Inter" panose="020B0604020202020204" charset="0"/>
                <a:ea typeface="Inter" panose="020B0604020202020204" charset="0"/>
              </a:rPr>
              <a:t>Dumitru Tucan</a:t>
            </a:r>
            <a:r>
              <a:rPr lang="ro-RO" sz="1200" dirty="0">
                <a:latin typeface="Inter" panose="020B0604020202020204" charset="0"/>
                <a:ea typeface="Inter" panose="020B0604020202020204" charset="0"/>
              </a:rPr>
              <a:t>, Membru în Comisia de abilitare a Conf. dr. Dragoș Varga, Universitatea „Lucian Blaga” din Sibiu, 28 iulie, 2021.</a:t>
            </a:r>
            <a:endParaRPr lang="en-US" sz="1200" dirty="0">
              <a:latin typeface="Inter" panose="020B0604020202020204" charset="0"/>
              <a:ea typeface="Inter" panose="020B0604020202020204" charset="0"/>
            </a:endParaRPr>
          </a:p>
          <a:p>
            <a:pPr indent="269875" algn="just">
              <a:buFont typeface="+mj-lt"/>
              <a:buAutoNum type="arabicPeriod" startAt="29"/>
            </a:pPr>
            <a:r>
              <a:rPr lang="ro-RO" sz="1200" b="1" dirty="0">
                <a:latin typeface="Inter" panose="020B0604020202020204" charset="0"/>
                <a:ea typeface="Inter" panose="020B0604020202020204" charset="0"/>
              </a:rPr>
              <a:t>George Bogdan Țâra</a:t>
            </a:r>
            <a:r>
              <a:rPr lang="ro-RO" sz="1200" dirty="0">
                <a:latin typeface="Inter" panose="020B0604020202020204" charset="0"/>
                <a:ea typeface="Inter" panose="020B0604020202020204" charset="0"/>
              </a:rPr>
              <a:t>, Membru în comisia de doctorat: Thomas Tolnai, </a:t>
            </a:r>
            <a:r>
              <a:rPr lang="ro-RO" sz="1200" i="1" dirty="0">
                <a:latin typeface="Inter" panose="020B0604020202020204" charset="0"/>
                <a:ea typeface="Inter" panose="020B0604020202020204" charset="0"/>
              </a:rPr>
              <a:t>Integralismul lingvistic și fenomenul influxului neologistic în limba română actuală</a:t>
            </a:r>
            <a:r>
              <a:rPr lang="ro-RO" sz="1200" dirty="0">
                <a:latin typeface="Inter" panose="020B0604020202020204" charset="0"/>
                <a:ea typeface="Inter" panose="020B0604020202020204" charset="0"/>
              </a:rPr>
              <a:t>, conducător prof. univ. dr. Mircea Borcilă, Universitatea Babeș-Bolyai, Cluj-Napoca, decembrie 2021.</a:t>
            </a:r>
          </a:p>
          <a:p>
            <a:pPr algn="just"/>
            <a:endParaRPr lang="ro-RO" sz="1200" dirty="0">
              <a:latin typeface="Inter" panose="020B0604020202020204" charset="0"/>
              <a:ea typeface="Inter" panose="020B0604020202020204" charset="0"/>
            </a:endParaRPr>
          </a:p>
          <a:p>
            <a:pPr algn="just"/>
            <a:endParaRPr lang="ro-RO" sz="1200" dirty="0">
              <a:latin typeface="Inter" panose="020B0604020202020204" charset="0"/>
              <a:ea typeface="Inter" panose="020B0604020202020204" charset="0"/>
            </a:endParaRPr>
          </a:p>
          <a:p>
            <a:pPr algn="just"/>
            <a:r>
              <a:rPr lang="ro-RO" sz="1200" b="1" dirty="0">
                <a:latin typeface="Inter" panose="020B0604020202020204" charset="0"/>
                <a:ea typeface="Inter" panose="020B0604020202020204" charset="0"/>
              </a:rPr>
              <a:t>D. Membri în asociații profesionale, comisii, comitete de organizare</a:t>
            </a:r>
          </a:p>
          <a:p>
            <a:pPr algn="just"/>
            <a:endParaRPr lang="en-US" sz="1200" dirty="0">
              <a:latin typeface="Inter" panose="020B0604020202020204" charset="0"/>
              <a:ea typeface="Inter" panose="020B0604020202020204" charset="0"/>
            </a:endParaRPr>
          </a:p>
          <a:p>
            <a:pPr lvl="0" indent="269875" algn="just" fontAlgn="base">
              <a:buFont typeface="+mj-lt"/>
              <a:buAutoNum type="arabicPeriod"/>
              <a:tabLst>
                <a:tab pos="0" algn="l"/>
              </a:tabLst>
            </a:pPr>
            <a:r>
              <a:rPr lang="fr-FR" sz="1200" b="1" dirty="0" err="1">
                <a:latin typeface="Inter" panose="020B0604020202020204" charset="0"/>
                <a:ea typeface="Inter" panose="020B0604020202020204" charset="0"/>
              </a:rPr>
              <a:t>Valy</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Ceia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Roxana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Rogobete</a:t>
            </a:r>
            <a:r>
              <a:rPr lang="fr-FR" sz="1200" b="1" dirty="0">
                <a:latin typeface="Inter" panose="020B0604020202020204" charset="0"/>
                <a:ea typeface="Inter" panose="020B0604020202020204" charset="0"/>
              </a:rPr>
              <a:t>, Dumitru </a:t>
            </a:r>
            <a:r>
              <a:rPr lang="fr-FR" sz="1200" b="1" dirty="0" err="1">
                <a:latin typeface="Inter" panose="020B0604020202020204" charset="0"/>
                <a:ea typeface="Inter" panose="020B0604020202020204" charset="0"/>
              </a:rPr>
              <a:t>Tucan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membri</a:t>
            </a:r>
            <a:r>
              <a:rPr lang="fr-FR" sz="1200" dirty="0">
                <a:latin typeface="Inter" panose="020B0604020202020204" charset="0"/>
                <a:ea typeface="Inter" panose="020B0604020202020204" charset="0"/>
              </a:rPr>
              <a:t> ai CODHUS – Centre for Corpus </a:t>
            </a:r>
            <a:r>
              <a:rPr lang="fr-FR" sz="1200" dirty="0" err="1">
                <a:latin typeface="Inter" panose="020B0604020202020204" charset="0"/>
                <a:ea typeface="Inter" panose="020B0604020202020204" charset="0"/>
              </a:rPr>
              <a:t>Related</a:t>
            </a:r>
            <a:r>
              <a:rPr lang="fr-FR" sz="1200" dirty="0">
                <a:latin typeface="Inter" panose="020B0604020202020204" charset="0"/>
                <a:ea typeface="Inter" panose="020B0604020202020204" charset="0"/>
              </a:rPr>
              <a:t> Digital </a:t>
            </a:r>
            <a:r>
              <a:rPr lang="fr-FR" sz="1200" dirty="0" err="1">
                <a:latin typeface="Inter" panose="020B0604020202020204" charset="0"/>
                <a:ea typeface="Inter" panose="020B0604020202020204" charset="0"/>
              </a:rPr>
              <a:t>Approaches</a:t>
            </a:r>
            <a:r>
              <a:rPr lang="fr-FR" sz="1200" dirty="0">
                <a:latin typeface="Inter" panose="020B0604020202020204" charset="0"/>
                <a:ea typeface="Inter" panose="020B0604020202020204" charset="0"/>
              </a:rPr>
              <a:t> to </a:t>
            </a:r>
            <a:r>
              <a:rPr lang="fr-FR" sz="1200" dirty="0" err="1">
                <a:latin typeface="Inter" panose="020B0604020202020204" charset="0"/>
                <a:ea typeface="Inter" panose="020B0604020202020204" charset="0"/>
              </a:rPr>
              <a:t>Humanities</a:t>
            </a:r>
            <a:r>
              <a:rPr lang="fr-FR" sz="1200" dirty="0">
                <a:latin typeface="Inter" panose="020B0604020202020204" charset="0"/>
                <a:ea typeface="Inter" panose="020B0604020202020204" charset="0"/>
              </a:rPr>
              <a:t> (</a:t>
            </a:r>
            <a:r>
              <a:rPr lang="fr-FR" sz="1200" u="sng" dirty="0">
                <a:latin typeface="Inter" panose="020B0604020202020204" charset="0"/>
                <a:ea typeface="Inter" panose="020B0604020202020204" charset="0"/>
                <a:hlinkClick r:id="rId2"/>
              </a:rPr>
              <a:t>https://codhus.projects.uvt.ro/echipa/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69875" algn="just" fontAlgn="base">
              <a:buFont typeface="+mj-lt"/>
              <a:buAutoNum type="arabicPeriod"/>
              <a:tabLst>
                <a:tab pos="0" algn="l"/>
              </a:tabLst>
            </a:pPr>
            <a:r>
              <a:rPr lang="fr-FR" sz="1200" b="1" dirty="0">
                <a:latin typeface="Inter" panose="020B0604020202020204" charset="0"/>
                <a:ea typeface="Inter" panose="020B0604020202020204" charset="0"/>
              </a:rPr>
              <a:t>Remus </a:t>
            </a:r>
            <a:r>
              <a:rPr lang="fr-FR" sz="1200" b="1" dirty="0" err="1">
                <a:latin typeface="Inter" panose="020B0604020202020204" charset="0"/>
                <a:ea typeface="Inter" panose="020B0604020202020204" charset="0"/>
              </a:rPr>
              <a:t>Feraru</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Regep</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Membri</a:t>
            </a:r>
            <a:r>
              <a:rPr lang="fr-FR" sz="1200" dirty="0">
                <a:latin typeface="Inter" panose="020B0604020202020204" charset="0"/>
                <a:ea typeface="Inter" panose="020B0604020202020204" charset="0"/>
              </a:rPr>
              <a:t> ai </a:t>
            </a:r>
            <a:r>
              <a:rPr lang="fr-FR" sz="1200" dirty="0" err="1">
                <a:latin typeface="Inter" panose="020B0604020202020204" charset="0"/>
                <a:ea typeface="Inter" panose="020B0604020202020204" charset="0"/>
              </a:rPr>
              <a:t>Centrului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arheologie</a:t>
            </a:r>
            <a:r>
              <a:rPr lang="fr-FR" sz="1200" dirty="0">
                <a:latin typeface="Inter" panose="020B0604020202020204" charset="0"/>
                <a:ea typeface="Inter" panose="020B0604020202020204" charset="0"/>
              </a:rPr>
              <a:t> „Constantin </a:t>
            </a:r>
            <a:r>
              <a:rPr lang="fr-FR" sz="1200" dirty="0" err="1">
                <a:latin typeface="Inter" panose="020B0604020202020204" charset="0"/>
                <a:ea typeface="Inter" panose="020B0604020202020204" charset="0"/>
              </a:rPr>
              <a:t>Daicoviciu</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Lect</a:t>
            </a:r>
            <a:r>
              <a:rPr lang="fr-FR" sz="1200" dirty="0">
                <a:latin typeface="Inter" panose="020B0604020202020204" charset="0"/>
                <a:ea typeface="Inter" panose="020B0604020202020204" charset="0"/>
              </a:rPr>
              <a:t>. Dr. Simona </a:t>
            </a:r>
            <a:r>
              <a:rPr lang="fr-FR" sz="1200" dirty="0" err="1">
                <a:latin typeface="Inter" panose="020B0604020202020204" charset="0"/>
                <a:ea typeface="Inter" panose="020B0604020202020204" charset="0"/>
              </a:rPr>
              <a:t>Regep</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69875" algn="just" fontAlgn="base">
              <a:buFont typeface="+mj-lt"/>
              <a:buAutoNum type="arabicPeriod"/>
              <a:tabLst>
                <a:tab pos="0" algn="l"/>
              </a:tabLst>
            </a:pPr>
            <a:r>
              <a:rPr lang="fr-FR" sz="1200" b="1" dirty="0" err="1">
                <a:latin typeface="Inter" panose="020B0604020202020204" charset="0"/>
                <a:ea typeface="Inter" panose="020B0604020202020204" charset="0"/>
              </a:rPr>
              <a:t>Mirela-Ioana</a:t>
            </a:r>
            <a:r>
              <a:rPr lang="fr-FR" sz="1200" b="1"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Borchin</a:t>
            </a:r>
            <a:r>
              <a:rPr lang="fr-FR" sz="1200" dirty="0">
                <a:latin typeface="Inter" panose="020B0604020202020204" charset="0"/>
                <a:ea typeface="Inter" panose="020B0604020202020204" charset="0"/>
              </a:rPr>
              <a:t>, </a:t>
            </a:r>
            <a:r>
              <a:rPr lang="fr-FR" sz="1200" b="1" dirty="0" err="1">
                <a:latin typeface="Inter" panose="020B0604020202020204" charset="0"/>
                <a:ea typeface="Inter" panose="020B0604020202020204" charset="0"/>
              </a:rPr>
              <a:t>Emina</a:t>
            </a:r>
            <a:r>
              <a:rPr lang="fr-FR" sz="1200" b="1" dirty="0">
                <a:latin typeface="Inter" panose="020B0604020202020204" charset="0"/>
                <a:ea typeface="Inter" panose="020B0604020202020204" charset="0"/>
              </a:rPr>
              <a:t> C</a:t>
            </a:r>
            <a:r>
              <a:rPr lang="ro-RO" sz="1200" b="1" dirty="0">
                <a:latin typeface="Inter" panose="020B0604020202020204" charset="0"/>
                <a:ea typeface="Inter" panose="020B0604020202020204" charset="0"/>
              </a:rPr>
              <a:t>ăpălnășan</a:t>
            </a:r>
            <a:r>
              <a:rPr lang="ro-RO" sz="1200" dirty="0">
                <a:latin typeface="Inter" panose="020B0604020202020204" charset="0"/>
                <a:ea typeface="Inter" panose="020B0604020202020204" charset="0"/>
              </a:rPr>
              <a:t>, </a:t>
            </a: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Remus </a:t>
            </a:r>
            <a:r>
              <a:rPr lang="fr-FR" sz="1200" b="1" dirty="0" err="1">
                <a:latin typeface="Inter" panose="020B0604020202020204" charset="0"/>
                <a:ea typeface="Inter" panose="020B0604020202020204" charset="0"/>
              </a:rPr>
              <a:t>Feraru</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Nadia </a:t>
            </a:r>
            <a:r>
              <a:rPr lang="fr-FR" sz="1200" b="1" dirty="0" err="1">
                <a:latin typeface="Inter" panose="020B0604020202020204" charset="0"/>
                <a:ea typeface="Inter" panose="020B0604020202020204" charset="0"/>
              </a:rPr>
              <a:t>Obrocea</a:t>
            </a:r>
            <a:r>
              <a:rPr lang="fr-FR" sz="1200" dirty="0">
                <a:latin typeface="Inter" panose="020B0604020202020204" charset="0"/>
                <a:ea typeface="Inter" panose="020B0604020202020204" charset="0"/>
              </a:rPr>
              <a:t>, </a:t>
            </a:r>
            <a:r>
              <a:rPr lang="fr-FR" sz="1200" b="1" dirty="0">
                <a:latin typeface="Inter" panose="020B0604020202020204" charset="0"/>
                <a:ea typeface="Inter" panose="020B0604020202020204" charset="0"/>
              </a:rPr>
              <a:t>Simona </a:t>
            </a:r>
            <a:r>
              <a:rPr lang="fr-FR" sz="1200" b="1" dirty="0" err="1">
                <a:latin typeface="Inter" panose="020B0604020202020204" charset="0"/>
                <a:ea typeface="Inter" panose="020B0604020202020204" charset="0"/>
              </a:rPr>
              <a:t>Regep</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Membri</a:t>
            </a:r>
            <a:r>
              <a:rPr lang="fr-FR" sz="1200" dirty="0">
                <a:latin typeface="Inter" panose="020B0604020202020204" charset="0"/>
                <a:ea typeface="Inter" panose="020B0604020202020204" charset="0"/>
              </a:rPr>
              <a:t> ai </a:t>
            </a:r>
            <a:r>
              <a:rPr lang="fr-FR" sz="1200" dirty="0" err="1">
                <a:latin typeface="Inter" panose="020B0604020202020204" charset="0"/>
                <a:ea typeface="Inter" panose="020B0604020202020204" charset="0"/>
              </a:rPr>
              <a:t>Centrului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Studii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Romanice</a:t>
            </a:r>
            <a:r>
              <a:rPr lang="fr-FR" sz="1200" dirty="0">
                <a:latin typeface="Inter" panose="020B0604020202020204" charset="0"/>
                <a:ea typeface="Inter" panose="020B0604020202020204" charset="0"/>
              </a:rPr>
              <a:t> (CSRT),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cadrul</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Facultății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Litere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Istorie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și</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Universitatea</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Vest</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Timișoara</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69875" algn="just" fontAlgn="base">
              <a:buFont typeface="+mj-lt"/>
              <a:buAutoNum type="arabicPeriod"/>
              <a:tabLst>
                <a:tab pos="0" algn="l"/>
              </a:tabLst>
            </a:pPr>
            <a:r>
              <a:rPr lang="fr-FR" sz="1200" b="1" dirty="0">
                <a:latin typeface="Inter" panose="020B0604020202020204" charset="0"/>
                <a:ea typeface="Inter" panose="020B0604020202020204" charset="0"/>
              </a:rPr>
              <a:t>Remus </a:t>
            </a:r>
            <a:r>
              <a:rPr lang="fr-FR" sz="1200" b="1" dirty="0" err="1">
                <a:latin typeface="Inter" panose="020B0604020202020204" charset="0"/>
                <a:ea typeface="Inter" panose="020B0604020202020204" charset="0"/>
              </a:rPr>
              <a:t>Feraru</a:t>
            </a:r>
            <a:r>
              <a:rPr lang="fr-FR" sz="1200" dirty="0">
                <a:latin typeface="Inter" panose="020B0604020202020204" charset="0"/>
                <a:ea typeface="Inter" panose="020B0604020202020204" charset="0"/>
              </a:rPr>
              <a:t>, Membru </a:t>
            </a:r>
            <a:r>
              <a:rPr lang="fr-FR" sz="1200" dirty="0" err="1">
                <a:latin typeface="Inter" panose="020B0604020202020204" charset="0"/>
                <a:ea typeface="Inter" panose="020B0604020202020204" charset="0"/>
              </a:rPr>
              <a:t>asociat</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Centrului</a:t>
            </a:r>
            <a:r>
              <a:rPr lang="fr-FR" sz="1200" dirty="0">
                <a:latin typeface="Inter" panose="020B0604020202020204" charset="0"/>
                <a:ea typeface="Inter" panose="020B0604020202020204" charset="0"/>
              </a:rPr>
              <a:t> de </a:t>
            </a:r>
            <a:r>
              <a:rPr lang="fr-FR" sz="1200" dirty="0" err="1">
                <a:latin typeface="Inter" panose="020B0604020202020204" charset="0"/>
                <a:ea typeface="Inter" panose="020B0604020202020204" charset="0"/>
              </a:rPr>
              <a:t>Cercetare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Teologică</a:t>
            </a:r>
            <a:r>
              <a:rPr lang="fr-FR" sz="1200" dirty="0">
                <a:latin typeface="Inter" panose="020B0604020202020204" charset="0"/>
                <a:ea typeface="Inter" panose="020B0604020202020204" charset="0"/>
              </a:rPr>
              <a:t> al </a:t>
            </a:r>
            <a:r>
              <a:rPr lang="fr-FR" sz="1200" dirty="0" err="1">
                <a:latin typeface="Inter" panose="020B0604020202020204" charset="0"/>
                <a:ea typeface="Inter" panose="020B0604020202020204" charset="0"/>
              </a:rPr>
              <a:t>Universității</a:t>
            </a:r>
            <a:r>
              <a:rPr lang="fr-FR" sz="1200" dirty="0">
                <a:latin typeface="Inter" panose="020B0604020202020204" charset="0"/>
                <a:ea typeface="Inter" panose="020B0604020202020204" charset="0"/>
              </a:rPr>
              <a:t> „Lucian Blaga” </a:t>
            </a:r>
            <a:r>
              <a:rPr lang="fr-FR" sz="1200" dirty="0" err="1">
                <a:latin typeface="Inter" panose="020B0604020202020204" charset="0"/>
                <a:ea typeface="Inter" panose="020B0604020202020204" charset="0"/>
              </a:rPr>
              <a:t>din</a:t>
            </a:r>
            <a:r>
              <a:rPr lang="fr-FR" sz="1200" dirty="0">
                <a:latin typeface="Inter" panose="020B0604020202020204" charset="0"/>
                <a:ea typeface="Inter" panose="020B0604020202020204" charset="0"/>
              </a:rPr>
              <a:t> Sibiu (</a:t>
            </a:r>
            <a:r>
              <a:rPr lang="fr-FR" sz="1200" dirty="0" err="1">
                <a:latin typeface="Inter" panose="020B0604020202020204" charset="0"/>
                <a:ea typeface="Inter" panose="020B0604020202020204" charset="0"/>
              </a:rPr>
              <a:t>Director</a:t>
            </a:r>
            <a:r>
              <a:rPr lang="fr-FR" sz="1200" dirty="0">
                <a:latin typeface="Inter" panose="020B0604020202020204" charset="0"/>
                <a:ea typeface="Inter" panose="020B0604020202020204" charset="0"/>
              </a:rPr>
              <a:t> Pr. Prof. </a:t>
            </a:r>
            <a:r>
              <a:rPr lang="fr-FR" sz="1200" dirty="0" err="1">
                <a:latin typeface="Inter" panose="020B0604020202020204" charset="0"/>
                <a:ea typeface="Inter" panose="020B0604020202020204" charset="0"/>
              </a:rPr>
              <a:t>Univ</a:t>
            </a:r>
            <a:r>
              <a:rPr lang="fr-FR" sz="1200" dirty="0">
                <a:latin typeface="Inter" panose="020B0604020202020204" charset="0"/>
                <a:ea typeface="Inter" panose="020B0604020202020204" charset="0"/>
              </a:rPr>
              <a:t>. Dr. </a:t>
            </a:r>
            <a:r>
              <a:rPr lang="fr-FR" sz="1200" dirty="0" err="1">
                <a:latin typeface="Inter" panose="020B0604020202020204" charset="0"/>
                <a:ea typeface="Inter" panose="020B0604020202020204" charset="0"/>
              </a:rPr>
              <a:t>Vasile</a:t>
            </a:r>
            <a:r>
              <a:rPr lang="fr-FR" sz="1200" dirty="0">
                <a:latin typeface="Inter" panose="020B0604020202020204" charset="0"/>
                <a:ea typeface="Inter" panose="020B0604020202020204" charset="0"/>
              </a:rPr>
              <a:t> </a:t>
            </a:r>
            <a:r>
              <a:rPr lang="fr-FR" sz="1200" dirty="0" err="1">
                <a:latin typeface="Inter" panose="020B0604020202020204" charset="0"/>
                <a:ea typeface="Inter" panose="020B0604020202020204" charset="0"/>
              </a:rPr>
              <a:t>Grăjdian</a:t>
            </a:r>
            <a:r>
              <a:rPr lang="fr-FR"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Societății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Bibliştilor</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Ortodocşi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Români</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Societății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Biblice</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Interconfesionale</a:t>
            </a:r>
            <a:r>
              <a:rPr lang="en-US" sz="1200" dirty="0">
                <a:latin typeface="Inter" panose="020B0604020202020204" charset="0"/>
                <a:ea typeface="Inter" panose="020B0604020202020204" charset="0"/>
              </a:rPr>
              <a:t> din </a:t>
            </a:r>
            <a:r>
              <a:rPr lang="en-US" sz="1200" dirty="0" err="1">
                <a:latin typeface="Inter" panose="020B0604020202020204" charset="0"/>
                <a:ea typeface="Inter" panose="020B0604020202020204" charset="0"/>
              </a:rPr>
              <a:t>România</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Mitropolia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Banatului</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al </a:t>
            </a:r>
            <a:r>
              <a:rPr lang="en-US" sz="1200" dirty="0" err="1">
                <a:latin typeface="Inter" panose="020B0604020202020204" charset="0"/>
                <a:ea typeface="Inter" panose="020B0604020202020204" charset="0"/>
              </a:rPr>
              <a:t>Adunării</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Eparhiale</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Mitropolia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Banatului</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Consiliul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Eparhial</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Patriarhia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Adunarea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Națională</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Bisericească</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Membru</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Patriarhia</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Română</a:t>
            </a:r>
            <a:r>
              <a:rPr lang="en-US" sz="1200" dirty="0">
                <a:latin typeface="Inter" panose="020B0604020202020204" charset="0"/>
                <a:ea typeface="Inter" panose="020B0604020202020204" charset="0"/>
              </a:rPr>
              <a:t> - </a:t>
            </a:r>
            <a:r>
              <a:rPr lang="en-US" sz="1200" dirty="0" err="1">
                <a:latin typeface="Inter" panose="020B0604020202020204" charset="0"/>
                <a:ea typeface="Inter" panose="020B0604020202020204" charset="0"/>
              </a:rPr>
              <a:t>Consiliul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Național</a:t>
            </a:r>
            <a:r>
              <a:rPr lang="en-US" sz="1200" dirty="0">
                <a:latin typeface="Inter" panose="020B0604020202020204" charset="0"/>
                <a:ea typeface="Inter" panose="020B0604020202020204" charset="0"/>
              </a:rPr>
              <a:t> </a:t>
            </a:r>
            <a:r>
              <a:rPr lang="en-US" sz="1200" dirty="0" err="1">
                <a:latin typeface="Inter" panose="020B0604020202020204" charset="0"/>
                <a:ea typeface="Inter" panose="020B0604020202020204" charset="0"/>
              </a:rPr>
              <a:t>Bisericesc</a:t>
            </a:r>
            <a:r>
              <a:rPr lang="en-US" sz="1200" dirty="0">
                <a:latin typeface="Inter" panose="020B0604020202020204" charset="0"/>
                <a:ea typeface="Inter" panose="020B0604020202020204" charset="0"/>
              </a:rPr>
              <a:t>.</a:t>
            </a:r>
          </a:p>
          <a:p>
            <a:pPr lvl="0" indent="269875" algn="just" fontAlgn="base">
              <a:buFont typeface="+mj-lt"/>
              <a:buAutoNum type="arabicPeriod"/>
              <a:tabLst>
                <a:tab pos="0" algn="l"/>
              </a:tabLst>
            </a:pPr>
            <a:r>
              <a:rPr lang="en-US" sz="1200" b="1" dirty="0">
                <a:latin typeface="Inter" panose="020B0604020202020204" charset="0"/>
                <a:ea typeface="Inter" panose="020B0604020202020204" charset="0"/>
              </a:rPr>
              <a:t>Constantin </a:t>
            </a:r>
            <a:r>
              <a:rPr lang="en-US" sz="1200" b="1" dirty="0" err="1">
                <a:latin typeface="Inter" panose="020B0604020202020204" charset="0"/>
                <a:ea typeface="Inter" panose="020B0604020202020204" charset="0"/>
              </a:rPr>
              <a:t>Jinga</a:t>
            </a:r>
            <a:r>
              <a:rPr lang="en-US" sz="1200" dirty="0">
                <a:latin typeface="Inter" panose="020B0604020202020204" charset="0"/>
                <a:ea typeface="Inter" panose="020B0604020202020204" charset="0"/>
              </a:rPr>
              <a:t>, UEFSCIDI – evaluator.</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53</a:t>
            </a:r>
            <a:endParaRPr lang="en-US" sz="1103" spc="22" dirty="0">
              <a:solidFill>
                <a:srgbClr val="164F84"/>
              </a:solidFill>
              <a:latin typeface="Inter Bold"/>
            </a:endParaRPr>
          </a:p>
        </p:txBody>
      </p:sp>
    </p:spTree>
    <p:extLst>
      <p:ext uri="{BB962C8B-B14F-4D97-AF65-F5344CB8AC3E}">
        <p14:creationId xmlns:p14="http://schemas.microsoft.com/office/powerpoint/2010/main" val="203290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720238" y="910202"/>
            <a:ext cx="6275642" cy="456632"/>
          </a:xfrm>
          <a:prstGeom prst="rect">
            <a:avLst/>
          </a:prstGeom>
        </p:spPr>
        <p:txBody>
          <a:bodyPr lIns="0" tIns="0" rIns="0" bIns="0" rtlCol="0" anchor="t">
            <a:spAutoFit/>
          </a:bodyPr>
          <a:lstStyle/>
          <a:p>
            <a:pPr algn="ctr">
              <a:lnSpc>
                <a:spcPts val="3706"/>
              </a:lnSpc>
            </a:pPr>
            <a:r>
              <a:rPr lang="en-US" sz="2647" spc="291" dirty="0">
                <a:solidFill>
                  <a:srgbClr val="FFFFFF"/>
                </a:solidFill>
                <a:latin typeface="Inter Bold"/>
              </a:rPr>
              <a:t>VIII. ALTE ACTIVITĂȚI</a:t>
            </a:r>
          </a:p>
        </p:txBody>
      </p:sp>
      <p:sp>
        <p:nvSpPr>
          <p:cNvPr id="9" name="TextBox 9"/>
          <p:cNvSpPr txBox="1"/>
          <p:nvPr/>
        </p:nvSpPr>
        <p:spPr>
          <a:xfrm>
            <a:off x="571467" y="2878062"/>
            <a:ext cx="6424413" cy="2031325"/>
          </a:xfrm>
          <a:prstGeom prst="rect">
            <a:avLst/>
          </a:prstGeom>
        </p:spPr>
        <p:txBody>
          <a:bodyPr wrap="square" lIns="0" tIns="0" rIns="0" bIns="0" rtlCol="0" anchor="t">
            <a:spAutoFit/>
          </a:bodyPr>
          <a:lstStyle/>
          <a:p>
            <a:pPr lvl="0"/>
            <a:r>
              <a:rPr lang="ro-RO" sz="1200" b="1" dirty="0">
                <a:latin typeface="Inter" panose="020B0604020202020204" charset="0"/>
                <a:ea typeface="Inter" panose="020B0604020202020204" charset="0"/>
              </a:rPr>
              <a:t>E. Stagii și workshopuri</a:t>
            </a:r>
            <a:endParaRPr lang="en-US" sz="1200" b="1" dirty="0">
              <a:latin typeface="Inter" panose="020B0604020202020204" charset="0"/>
              <a:ea typeface="Inter" panose="020B0604020202020204" charset="0"/>
            </a:endParaRPr>
          </a:p>
          <a:p>
            <a:r>
              <a:rPr lang="ro-RO" sz="1200" dirty="0">
                <a:latin typeface="Inter" panose="020B0604020202020204" charset="0"/>
                <a:ea typeface="Inter" panose="020B0604020202020204" charset="0"/>
              </a:rPr>
              <a:t> </a:t>
            </a:r>
          </a:p>
          <a:p>
            <a:pPr algn="just"/>
            <a:endParaRPr lang="en-US" sz="1200" dirty="0">
              <a:latin typeface="Inter" panose="020B0604020202020204" charset="0"/>
              <a:ea typeface="Inter" panose="020B0604020202020204" charset="0"/>
            </a:endParaRPr>
          </a:p>
          <a:p>
            <a:pPr marL="0" lvl="1" indent="269875" algn="just">
              <a:buFont typeface="+mj-lt"/>
              <a:buAutoNum type="arabicPeriod"/>
            </a:pP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participare la DIGITAL LEARNING Workshops organized by the UNITA Teaching &amp; Learning Centers Network, 22-23 noiembrie 2021.</a:t>
            </a:r>
            <a:endParaRPr lang="ro-RO" sz="1200" b="1" dirty="0">
              <a:latin typeface="Inter" panose="020B0604020202020204" charset="0"/>
              <a:ea typeface="Inter" panose="020B0604020202020204" charset="0"/>
            </a:endParaRPr>
          </a:p>
          <a:p>
            <a:pPr marL="0" lvl="1" indent="269875" algn="just">
              <a:buFont typeface="+mj-lt"/>
              <a:buAutoNum type="arabicPeriod"/>
            </a:pP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participare la DIGITAL LEARNING Workshops organized by the UNITA Teaching &amp; Learning Centers Network, 22-23 noiembrie 2021.</a:t>
            </a:r>
            <a:endParaRPr lang="en-US" sz="1200" dirty="0">
              <a:latin typeface="Inter" panose="020B0604020202020204" charset="0"/>
              <a:ea typeface="Inter" panose="020B0604020202020204" charset="0"/>
            </a:endParaRPr>
          </a:p>
          <a:p>
            <a:pPr marL="0" lvl="1" indent="269875" algn="just">
              <a:buFont typeface="+mj-lt"/>
              <a:buAutoNum type="arabicPeriod"/>
            </a:pPr>
            <a:r>
              <a:rPr lang="ro-RO" sz="1200" b="1" dirty="0">
                <a:latin typeface="Inter" panose="020B0604020202020204" charset="0"/>
                <a:ea typeface="Inter" panose="020B0604020202020204" charset="0"/>
              </a:rPr>
              <a:t>Remus Feraru</a:t>
            </a:r>
            <a:r>
              <a:rPr lang="ro-RO" sz="1200" dirty="0">
                <a:latin typeface="Inter" panose="020B0604020202020204" charset="0"/>
                <a:ea typeface="Inter" panose="020B0604020202020204" charset="0"/>
              </a:rPr>
              <a:t>, Maître de conférences invité la Université de Bourgogne Franche-Comté, L'Institut des Sciences et Techniques de l’Antiquité (EA - 4011), Besançon, perioada 8 martie – 4 iunie 2021.</a:t>
            </a:r>
            <a:endParaRPr lang="en-US" sz="1200" dirty="0">
              <a:latin typeface="Inter" panose="020B0604020202020204" charset="0"/>
              <a:ea typeface="Inter" panose="020B0604020202020204" charset="0"/>
            </a:endParaRPr>
          </a:p>
          <a:p>
            <a:pPr algn="just"/>
            <a:endParaRPr lang="en-US" sz="1200" dirty="0">
              <a:latin typeface="Inter" panose="020B0604020202020204" charset="0"/>
              <a:ea typeface="Inter" panose="020B0604020202020204" charset="0"/>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54</a:t>
            </a:r>
            <a:endParaRPr lang="en-US" sz="1103" spc="22" dirty="0">
              <a:solidFill>
                <a:srgbClr val="164F84"/>
              </a:solidFill>
              <a:latin typeface="Inter Bold"/>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979" y="4835325"/>
            <a:ext cx="3165901" cy="211340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67" y="6945374"/>
            <a:ext cx="3279178" cy="2186119"/>
          </a:xfrm>
          <a:prstGeom prst="rect">
            <a:avLst/>
          </a:prstGeom>
        </p:spPr>
      </p:pic>
    </p:spTree>
    <p:extLst>
      <p:ext uri="{BB962C8B-B14F-4D97-AF65-F5344CB8AC3E}">
        <p14:creationId xmlns:p14="http://schemas.microsoft.com/office/powerpoint/2010/main" val="1875230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384985"/>
            <a:ext cx="7560000" cy="307015"/>
            <a:chOff x="0" y="0"/>
            <a:chExt cx="3846052" cy="156190"/>
          </a:xfrm>
        </p:grpSpPr>
        <p:sp>
          <p:nvSpPr>
            <p:cNvPr id="5" name="Freeform 5"/>
            <p:cNvSpPr/>
            <p:nvPr/>
          </p:nvSpPr>
          <p:spPr>
            <a:xfrm>
              <a:off x="0" y="0"/>
              <a:ext cx="3846052" cy="156190"/>
            </a:xfrm>
            <a:custGeom>
              <a:avLst/>
              <a:gdLst/>
              <a:ahLst/>
              <a:cxnLst/>
              <a:rect l="l" t="t" r="r" b="b"/>
              <a:pathLst>
                <a:path w="3846052" h="156190">
                  <a:moveTo>
                    <a:pt x="0" y="0"/>
                  </a:moveTo>
                  <a:lnTo>
                    <a:pt x="3846052" y="0"/>
                  </a:lnTo>
                  <a:lnTo>
                    <a:pt x="3846052" y="156190"/>
                  </a:lnTo>
                  <a:lnTo>
                    <a:pt x="0" y="156190"/>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642179" y="2690581"/>
            <a:ext cx="6275642" cy="435697"/>
          </a:xfrm>
          <a:prstGeom prst="rect">
            <a:avLst/>
          </a:prstGeom>
        </p:spPr>
        <p:txBody>
          <a:bodyPr lIns="0" tIns="0" rIns="0" bIns="0" rtlCol="0" anchor="t">
            <a:spAutoFit/>
          </a:bodyPr>
          <a:lstStyle/>
          <a:p>
            <a:pPr algn="ctr">
              <a:lnSpc>
                <a:spcPts val="3706"/>
              </a:lnSpc>
            </a:pPr>
            <a:r>
              <a:rPr lang="ro-RO" sz="2647" spc="291" dirty="0">
                <a:solidFill>
                  <a:srgbClr val="164F84"/>
                </a:solidFill>
                <a:latin typeface="Inter Bold"/>
              </a:rPr>
              <a:t>SINTEZA ACTIVITĂȚII</a:t>
            </a:r>
            <a:endParaRPr lang="en-US" sz="2647" spc="291" dirty="0">
              <a:solidFill>
                <a:srgbClr val="164F84"/>
              </a:solidFill>
              <a:latin typeface="Inter Bold"/>
            </a:endParaRP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55</a:t>
            </a:r>
            <a:endParaRPr lang="en-US" sz="1103" spc="22" dirty="0">
              <a:solidFill>
                <a:srgbClr val="164F84"/>
              </a:solidFill>
              <a:latin typeface="Inter Bold"/>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588" t="5182" r="16722" b="5182"/>
          <a:stretch/>
        </p:blipFill>
        <p:spPr>
          <a:xfrm>
            <a:off x="248529" y="3852891"/>
            <a:ext cx="7062942" cy="4306672"/>
          </a:xfrm>
          <a:prstGeom prst="rect">
            <a:avLst/>
          </a:prstGeom>
        </p:spPr>
      </p:pic>
    </p:spTree>
    <p:extLst>
      <p:ext uri="{BB962C8B-B14F-4D97-AF65-F5344CB8AC3E}">
        <p14:creationId xmlns:p14="http://schemas.microsoft.com/office/powerpoint/2010/main" val="1489192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64F8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35985"/>
          <a:stretch>
            <a:fillRect/>
          </a:stretch>
        </p:blipFill>
        <p:spPr>
          <a:xfrm rot="-10800000">
            <a:off x="0" y="0"/>
            <a:ext cx="7560000" cy="47867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598" y="5364294"/>
            <a:ext cx="5264804" cy="3498900"/>
          </a:xfrm>
          <a:prstGeom prst="rect">
            <a:avLst/>
          </a:prstGeom>
        </p:spPr>
      </p:pic>
      <p:sp>
        <p:nvSpPr>
          <p:cNvPr id="4" name="TextBox 4"/>
          <p:cNvSpPr txBox="1"/>
          <p:nvPr/>
        </p:nvSpPr>
        <p:spPr>
          <a:xfrm>
            <a:off x="4181929" y="9440700"/>
            <a:ext cx="2622071" cy="247650"/>
          </a:xfrm>
          <a:prstGeom prst="rect">
            <a:avLst/>
          </a:prstGeom>
        </p:spPr>
        <p:txBody>
          <a:bodyPr lIns="0" tIns="0" rIns="0" bIns="0" rtlCol="0" anchor="t">
            <a:spAutoFit/>
          </a:bodyPr>
          <a:lstStyle/>
          <a:p>
            <a:pPr marL="0" lvl="0" indent="0" algn="r">
              <a:lnSpc>
                <a:spcPts val="1949"/>
              </a:lnSpc>
              <a:spcBef>
                <a:spcPct val="0"/>
              </a:spcBef>
            </a:pPr>
            <a:r>
              <a:rPr lang="en-US" sz="1499" u="none" spc="52">
                <a:solidFill>
                  <a:srgbClr val="FFFFFF"/>
                </a:solidFill>
                <a:latin typeface="HK Grotesk Medium"/>
              </a:rPr>
              <a:t>www.litere.uvt.ro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4796077" y="3539733"/>
            <a:ext cx="2199805" cy="1099902"/>
          </a:xfrm>
          <a:prstGeom prst="rect">
            <a:avLst/>
          </a:prstGeom>
        </p:spPr>
      </p:pic>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6</a:t>
            </a: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4" name="Rectangle 13"/>
          <p:cNvSpPr/>
          <p:nvPr/>
        </p:nvSpPr>
        <p:spPr>
          <a:xfrm>
            <a:off x="501650" y="3441700"/>
            <a:ext cx="4294427" cy="1438855"/>
          </a:xfrm>
          <a:prstGeom prst="rect">
            <a:avLst/>
          </a:prstGeom>
        </p:spPr>
        <p:txBody>
          <a:bodyPr wrap="square">
            <a:spAutoFit/>
          </a:bodyPr>
          <a:lstStyle/>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1. </a:t>
            </a:r>
            <a:r>
              <a:rPr lang="ro-RO" sz="1200" b="1" dirty="0">
                <a:latin typeface="Inter" panose="020B0604020202020204" charset="0"/>
                <a:ea typeface="Inter" panose="020B0604020202020204" charset="0"/>
                <a:cs typeface="Times New Roman" panose="02020603050405020304" pitchFamily="18" charset="0"/>
              </a:rPr>
              <a:t>Florina-Maria Băcilă</a:t>
            </a:r>
            <a:r>
              <a:rPr lang="ro-RO" sz="1200" dirty="0">
                <a:latin typeface="Inter" panose="020B0604020202020204" charset="0"/>
                <a:ea typeface="Inter" panose="020B0604020202020204" charset="0"/>
                <a:cs typeface="Times New Roman" panose="02020603050405020304" pitchFamily="18" charset="0"/>
              </a:rPr>
              <a:t>, </a:t>
            </a:r>
            <a:r>
              <a:rPr lang="ro-RO" sz="1200" i="1" dirty="0">
                <a:latin typeface="Inter" panose="020B0604020202020204" charset="0"/>
                <a:ea typeface="Inter" panose="020B0604020202020204" charset="0"/>
                <a:cs typeface="Times New Roman" panose="02020603050405020304" pitchFamily="18" charset="0"/>
              </a:rPr>
              <a:t>Reflexe ale cărții biblice </a:t>
            </a:r>
            <a:r>
              <a:rPr lang="ro-RO" sz="1200" b="1" i="1" dirty="0">
                <a:latin typeface="Inter" panose="020B0604020202020204" charset="0"/>
                <a:ea typeface="Inter" panose="020B0604020202020204" charset="0"/>
                <a:cs typeface="Times New Roman" panose="02020603050405020304" pitchFamily="18" charset="0"/>
              </a:rPr>
              <a:t>Cântarea Cântărilor</a:t>
            </a:r>
            <a:r>
              <a:rPr lang="ro-RO" sz="1200" i="1" dirty="0">
                <a:latin typeface="Inter" panose="020B0604020202020204" charset="0"/>
                <a:ea typeface="Inter" panose="020B0604020202020204" charset="0"/>
                <a:cs typeface="Times New Roman" panose="02020603050405020304" pitchFamily="18" charset="0"/>
              </a:rPr>
              <a:t> în poezia lui Traian Dorz</a:t>
            </a:r>
            <a:r>
              <a:rPr lang="ro-RO" sz="1200" dirty="0">
                <a:latin typeface="Inter" panose="020B0604020202020204" charset="0"/>
                <a:ea typeface="Inter" panose="020B0604020202020204" charset="0"/>
                <a:cs typeface="Times New Roman" panose="02020603050405020304" pitchFamily="18" charset="0"/>
              </a:rPr>
              <a:t>, comunicare susținută la al II-lea Simpozion Internațional de Exegeză Biblică </a:t>
            </a:r>
            <a:r>
              <a:rPr lang="ro-RO" sz="1200" i="1" dirty="0">
                <a:latin typeface="Inter" panose="020B0604020202020204" charset="0"/>
                <a:ea typeface="Inter" panose="020B0604020202020204" charset="0"/>
                <a:cs typeface="Times New Roman" panose="02020603050405020304" pitchFamily="18" charset="0"/>
              </a:rPr>
              <a:t>Sfânta Scriptură în Biserică și istorie</a:t>
            </a:r>
            <a:r>
              <a:rPr lang="ro-RO" sz="1200" dirty="0">
                <a:latin typeface="Inter" panose="020B0604020202020204" charset="0"/>
                <a:ea typeface="Inter" panose="020B0604020202020204" charset="0"/>
                <a:cs typeface="Times New Roman" panose="02020603050405020304" pitchFamily="18" charset="0"/>
              </a:rPr>
              <a:t> (sesiunea a treia), organizat (online) de Facultatea de Litere, Istorie și Teologie a Universităţii de Vest din Timişoara și Mitropolia Ortodoxă a Banatului, 12 noiembrie 2021.</a:t>
            </a:r>
            <a:endParaRPr lang="en-US" sz="1200" dirty="0">
              <a:latin typeface="Inter" panose="020B0604020202020204" charset="0"/>
              <a:ea typeface="Inter" panose="020B0604020202020204" charset="0"/>
              <a:cs typeface="Times New Roman" panose="02020603050405020304" pitchFamily="18" charset="0"/>
            </a:endParaRPr>
          </a:p>
        </p:txBody>
      </p:sp>
      <p:sp>
        <p:nvSpPr>
          <p:cNvPr id="16" name="Rectangle 15"/>
          <p:cNvSpPr/>
          <p:nvPr/>
        </p:nvSpPr>
        <p:spPr>
          <a:xfrm>
            <a:off x="501650" y="4792479"/>
            <a:ext cx="6629400" cy="4516621"/>
          </a:xfrm>
          <a:prstGeom prst="rect">
            <a:avLst/>
          </a:prstGeom>
        </p:spPr>
        <p:txBody>
          <a:bodyPr wrap="square">
            <a:spAutoFit/>
          </a:bodyPr>
          <a:lstStyle/>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2. </a:t>
            </a:r>
            <a:r>
              <a:rPr lang="ro-RO" sz="1200" b="1" dirty="0">
                <a:latin typeface="Inter" panose="020B0604020202020204" charset="0"/>
                <a:ea typeface="Inter" panose="020B0604020202020204" charset="0"/>
                <a:cs typeface="Times New Roman" panose="02020603050405020304" pitchFamily="18" charset="0"/>
              </a:rPr>
              <a:t>Florina-Maria Băcilă</a:t>
            </a:r>
            <a:r>
              <a:rPr lang="ro-RO" sz="1200" dirty="0">
                <a:latin typeface="Inter" panose="020B0604020202020204" charset="0"/>
                <a:ea typeface="Inter" panose="020B0604020202020204" charset="0"/>
                <a:cs typeface="Times New Roman" panose="02020603050405020304" pitchFamily="18" charset="0"/>
              </a:rPr>
              <a:t>, </a:t>
            </a:r>
            <a:r>
              <a:rPr lang="ro-RO" sz="1200" i="1" dirty="0">
                <a:latin typeface="Inter" panose="020B0604020202020204" charset="0"/>
                <a:ea typeface="Inter" panose="020B0604020202020204" charset="0"/>
                <a:cs typeface="Times New Roman" panose="02020603050405020304" pitchFamily="18" charset="0"/>
              </a:rPr>
              <a:t>Ne(mai)uitarea – expresie lingvistică și construcție textuală în poezia lui Traian Dorz</a:t>
            </a:r>
            <a:r>
              <a:rPr lang="ro-RO" sz="1200" dirty="0">
                <a:latin typeface="Inter" panose="020B0604020202020204" charset="0"/>
                <a:ea typeface="Inter" panose="020B0604020202020204" charset="0"/>
                <a:cs typeface="Times New Roman" panose="02020603050405020304" pitchFamily="18" charset="0"/>
              </a:rPr>
              <a:t>, comunicare susținută la ediţia a IX-a (online) a Colocviului Internaţional </a:t>
            </a:r>
            <a:r>
              <a:rPr lang="ro-RO" sz="1200" i="1" dirty="0">
                <a:latin typeface="Inter" panose="020B0604020202020204" charset="0"/>
                <a:ea typeface="Inter" panose="020B0604020202020204" charset="0"/>
                <a:cs typeface="Times New Roman" panose="02020603050405020304" pitchFamily="18" charset="0"/>
              </a:rPr>
              <a:t>Comunicare şi Cultură în Romània Europeană</a:t>
            </a:r>
            <a:r>
              <a:rPr lang="ro-RO" sz="1200" dirty="0">
                <a:latin typeface="Inter" panose="020B0604020202020204" charset="0"/>
                <a:ea typeface="Inter" panose="020B0604020202020204" charset="0"/>
                <a:cs typeface="Times New Roman" panose="02020603050405020304" pitchFamily="18" charset="0"/>
              </a:rPr>
              <a:t> (secțiunea Limba română), organizat de Facultatea de Litere, Istorie şi Teologie a Universităţii de Vest din Timişoara, 11 iunie 2021.</a:t>
            </a:r>
            <a:endParaRPr lang="en-US" sz="1200" dirty="0">
              <a:latin typeface="Inter" panose="020B0604020202020204" charset="0"/>
              <a:ea typeface="Inter" panose="020B0604020202020204" charset="0"/>
              <a:cs typeface="Times New Roman" panose="02020603050405020304" pitchFamily="18" charset="0"/>
            </a:endParaRPr>
          </a:p>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3. </a:t>
            </a:r>
            <a:r>
              <a:rPr lang="ro-RO" sz="1200" b="1" dirty="0">
                <a:latin typeface="Inter" panose="020B0604020202020204" charset="0"/>
                <a:ea typeface="Inter" panose="020B0604020202020204" charset="0"/>
                <a:cs typeface="Times New Roman" panose="02020603050405020304" pitchFamily="18" charset="0"/>
              </a:rPr>
              <a:t>Gabriel Bărdășan</a:t>
            </a:r>
            <a:r>
              <a:rPr lang="ro-RO" sz="1200" dirty="0">
                <a:latin typeface="Inter" panose="020B0604020202020204" charset="0"/>
                <a:ea typeface="Inter" panose="020B0604020202020204" charset="0"/>
                <a:cs typeface="Times New Roman" panose="02020603050405020304" pitchFamily="18" charset="0"/>
              </a:rPr>
              <a:t>, </a:t>
            </a:r>
            <a:r>
              <a:rPr lang="ro-RO" sz="1200" i="1" dirty="0">
                <a:latin typeface="Inter" panose="020B0604020202020204" charset="0"/>
                <a:ea typeface="Inter" panose="020B0604020202020204" charset="0"/>
                <a:cs typeface="Times New Roman" panose="02020603050405020304" pitchFamily="18" charset="0"/>
              </a:rPr>
              <a:t>Explorarea didactică a textelor din domeniul științelor biomedicale în predarea limbajului specializat la anul pregătitor de limba română – strategii de receptare</a:t>
            </a:r>
            <a:r>
              <a:rPr lang="ro-RO" sz="1200" dirty="0">
                <a:latin typeface="Inter" panose="020B0604020202020204" charset="0"/>
                <a:ea typeface="Inter" panose="020B0604020202020204" charset="0"/>
                <a:cs typeface="Times New Roman" panose="02020603050405020304" pitchFamily="18" charset="0"/>
              </a:rPr>
              <a:t>, comunicare susținută în cadrul Colocviului Internațional </a:t>
            </a:r>
            <a:r>
              <a:rPr lang="ro-RO" sz="1200" i="1" dirty="0">
                <a:latin typeface="Inter" panose="020B0604020202020204" charset="0"/>
                <a:ea typeface="Inter" panose="020B0604020202020204" charset="0"/>
                <a:cs typeface="Times New Roman" panose="02020603050405020304" pitchFamily="18" charset="0"/>
              </a:rPr>
              <a:t>Comunicare și Cultură în Romània Europeană</a:t>
            </a:r>
            <a:r>
              <a:rPr lang="ro-RO" sz="1200" dirty="0">
                <a:latin typeface="Inter" panose="020B0604020202020204" charset="0"/>
                <a:ea typeface="Inter" panose="020B0604020202020204" charset="0"/>
                <a:cs typeface="Times New Roman" panose="02020603050405020304" pitchFamily="18" charset="0"/>
              </a:rPr>
              <a:t> (CICCRE), ediția a IX-a </a:t>
            </a:r>
            <a:r>
              <a:rPr lang="ro-RO" sz="1200" i="1" dirty="0">
                <a:latin typeface="Inter" panose="020B0604020202020204" charset="0"/>
                <a:ea typeface="Inter" panose="020B0604020202020204" charset="0"/>
                <a:cs typeface="Times New Roman" panose="02020603050405020304" pitchFamily="18" charset="0"/>
              </a:rPr>
              <a:t>Memorie - Uitare</a:t>
            </a:r>
            <a:r>
              <a:rPr lang="ro-RO" sz="1200" dirty="0">
                <a:latin typeface="Inter" panose="020B0604020202020204" charset="0"/>
                <a:ea typeface="Inter" panose="020B0604020202020204" charset="0"/>
                <a:cs typeface="Times New Roman" panose="02020603050405020304" pitchFamily="18" charset="0"/>
              </a:rPr>
              <a:t>, Timișoara, 11-12 iunie 2021.</a:t>
            </a:r>
            <a:endParaRPr lang="en-US" sz="1200" dirty="0">
              <a:latin typeface="Inter" panose="020B0604020202020204" charset="0"/>
              <a:ea typeface="Inter" panose="020B0604020202020204" charset="0"/>
              <a:cs typeface="Times New Roman" panose="02020603050405020304" pitchFamily="18" charset="0"/>
            </a:endParaRPr>
          </a:p>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4. </a:t>
            </a:r>
            <a:r>
              <a:rPr lang="ro-RO" sz="1200" b="1" dirty="0">
                <a:latin typeface="Inter" panose="020B0604020202020204" charset="0"/>
                <a:ea typeface="Inter" panose="020B0604020202020204" charset="0"/>
                <a:cs typeface="Times New Roman" panose="02020603050405020304" pitchFamily="18" charset="0"/>
              </a:rPr>
              <a:t>Mirela-Ioana Borchin-Dorcescu, </a:t>
            </a:r>
            <a:r>
              <a:rPr lang="ro-RO" sz="1200" i="1" dirty="0">
                <a:latin typeface="Inter" panose="020B0604020202020204" charset="0"/>
                <a:ea typeface="Inter" panose="020B0604020202020204" charset="0"/>
                <a:cs typeface="Times New Roman" panose="02020603050405020304" pitchFamily="18" charset="0"/>
              </a:rPr>
              <a:t>Poetica avatarilor (Lecturi și perspective multiple aplicate poeticii avatarilor din lirica lui Eugen Dorcescu)</a:t>
            </a:r>
            <a:r>
              <a:rPr lang="ro-RO" sz="1200" dirty="0">
                <a:latin typeface="Inter" panose="020B0604020202020204" charset="0"/>
                <a:ea typeface="Inter" panose="020B0604020202020204" charset="0"/>
                <a:cs typeface="Times New Roman" panose="02020603050405020304" pitchFamily="18" charset="0"/>
              </a:rPr>
              <a:t>, comunicare susținută la cea de-a IX-a ediție a Colocviului Internaţional </a:t>
            </a:r>
            <a:r>
              <a:rPr lang="ro-RO" sz="1200" i="1" dirty="0">
                <a:latin typeface="Inter" panose="020B0604020202020204" charset="0"/>
                <a:ea typeface="Inter" panose="020B0604020202020204" charset="0"/>
                <a:cs typeface="Times New Roman" panose="02020603050405020304" pitchFamily="18" charset="0"/>
              </a:rPr>
              <a:t>Comunicare şi Cultură în Romania Europeană </a:t>
            </a:r>
            <a:r>
              <a:rPr lang="ro-RO" sz="1200" dirty="0">
                <a:latin typeface="Inter" panose="020B0604020202020204" charset="0"/>
                <a:ea typeface="Inter" panose="020B0604020202020204" charset="0"/>
                <a:cs typeface="Times New Roman" panose="02020603050405020304" pitchFamily="18" charset="0"/>
              </a:rPr>
              <a:t>(</a:t>
            </a:r>
            <a:r>
              <a:rPr lang="ro-RO" sz="1200" i="1" dirty="0">
                <a:latin typeface="Inter" panose="020B0604020202020204" charset="0"/>
                <a:ea typeface="Inter" panose="020B0604020202020204" charset="0"/>
                <a:cs typeface="Times New Roman" panose="02020603050405020304" pitchFamily="18" charset="0"/>
              </a:rPr>
              <a:t>Memorie-Uitare</a:t>
            </a:r>
            <a:r>
              <a:rPr lang="ro-RO" sz="1200" dirty="0">
                <a:latin typeface="Inter" panose="020B0604020202020204" charset="0"/>
                <a:ea typeface="Inter" panose="020B0604020202020204" charset="0"/>
                <a:cs typeface="Times New Roman" panose="02020603050405020304" pitchFamily="18"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cs typeface="Times New Roman" panose="02020603050405020304" pitchFamily="18" charset="0"/>
            </a:endParaRPr>
          </a:p>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5. </a:t>
            </a:r>
            <a:r>
              <a:rPr lang="ro-RO" sz="1200" b="1" dirty="0">
                <a:latin typeface="Inter" panose="020B0604020202020204" charset="0"/>
                <a:ea typeface="Inter" panose="020B0604020202020204" charset="0"/>
                <a:cs typeface="Times New Roman" panose="02020603050405020304" pitchFamily="18" charset="0"/>
              </a:rPr>
              <a:t>Alexandru Budac</a:t>
            </a:r>
            <a:r>
              <a:rPr lang="ro-RO" sz="1200" dirty="0">
                <a:latin typeface="Inter" panose="020B0604020202020204" charset="0"/>
                <a:ea typeface="Inter" panose="020B0604020202020204" charset="0"/>
                <a:cs typeface="Times New Roman" panose="02020603050405020304" pitchFamily="18" charset="0"/>
              </a:rPr>
              <a:t>, </a:t>
            </a:r>
            <a:r>
              <a:rPr lang="ro-RO" sz="1200" i="1" dirty="0">
                <a:latin typeface="Inter" panose="020B0604020202020204" charset="0"/>
                <a:ea typeface="Inter" panose="020B0604020202020204" charset="0"/>
                <a:cs typeface="Times New Roman" panose="02020603050405020304" pitchFamily="18" charset="0"/>
              </a:rPr>
              <a:t>Glamour Waves: The Gothic Story of Marilyn Monroe as Told by Joyce Carol Oates in Blonde (2000)</a:t>
            </a:r>
            <a:r>
              <a:rPr lang="ro-RO" sz="1200" dirty="0">
                <a:latin typeface="Inter" panose="020B0604020202020204" charset="0"/>
                <a:ea typeface="Inter" panose="020B0604020202020204" charset="0"/>
                <a:cs typeface="Times New Roman" panose="02020603050405020304" pitchFamily="18" charset="0"/>
              </a:rPr>
              <a:t>, comunicare susținută la conferința „British and American Studies”, ediția XXX, organizată de Facultatea de Litere, Istorie şi Teologie a Universităţii de Vest din Timişoara, 13-15 mai 2021.</a:t>
            </a:r>
            <a:endParaRPr lang="en-US" sz="1200" dirty="0">
              <a:latin typeface="Inter" panose="020B0604020202020204" charset="0"/>
              <a:ea typeface="Inter" panose="020B0604020202020204" charset="0"/>
              <a:cs typeface="Times New Roman" panose="02020603050405020304" pitchFamily="18" charset="0"/>
            </a:endParaRPr>
          </a:p>
          <a:p>
            <a:pPr lvl="0" algn="just">
              <a:lnSpc>
                <a:spcPts val="1544"/>
              </a:lnSpc>
              <a:spcAft>
                <a:spcPts val="0"/>
              </a:spcAft>
              <a:tabLst>
                <a:tab pos="285750" algn="l"/>
              </a:tabLst>
            </a:pPr>
            <a:r>
              <a:rPr lang="ro-RO" sz="1200" dirty="0">
                <a:latin typeface="Inter" panose="020B0604020202020204" charset="0"/>
                <a:ea typeface="Inter" panose="020B0604020202020204" charset="0"/>
                <a:cs typeface="Times New Roman" panose="02020603050405020304" pitchFamily="18" charset="0"/>
              </a:rPr>
              <a:t>6. </a:t>
            </a:r>
            <a:r>
              <a:rPr lang="ro-RO" sz="1200" b="1" dirty="0">
                <a:latin typeface="Inter" panose="020B0604020202020204" charset="0"/>
                <a:ea typeface="Inter" panose="020B0604020202020204" charset="0"/>
                <a:cs typeface="Times New Roman" panose="02020603050405020304" pitchFamily="18" charset="0"/>
              </a:rPr>
              <a:t>Emina Căpălnășan</a:t>
            </a:r>
            <a:r>
              <a:rPr lang="ro-RO" sz="1200" dirty="0">
                <a:latin typeface="Inter" panose="020B0604020202020204" charset="0"/>
                <a:ea typeface="Inter" panose="020B0604020202020204" charset="0"/>
                <a:cs typeface="Times New Roman" panose="02020603050405020304" pitchFamily="18" charset="0"/>
              </a:rPr>
              <a:t>, </a:t>
            </a:r>
            <a:r>
              <a:rPr lang="ro-RO" sz="1200" i="1" dirty="0">
                <a:latin typeface="Inter" panose="020B0604020202020204" charset="0"/>
                <a:ea typeface="Inter" panose="020B0604020202020204" charset="0"/>
                <a:cs typeface="Times New Roman" panose="02020603050405020304" pitchFamily="18" charset="0"/>
              </a:rPr>
              <a:t>Explorarea reflexiv-colaborativă a spațiului: familiarizarea cu elemente de arhitectură și design urban</a:t>
            </a:r>
            <a:r>
              <a:rPr lang="ro-RO" sz="1200" dirty="0">
                <a:latin typeface="Inter" panose="020B0604020202020204" charset="0"/>
                <a:ea typeface="Inter" panose="020B0604020202020204" charset="0"/>
                <a:cs typeface="Times New Roman" panose="02020603050405020304" pitchFamily="18" charset="0"/>
              </a:rPr>
              <a:t>, comunicare susținută la Colocviul internaţional </a:t>
            </a:r>
            <a:r>
              <a:rPr lang="ro-RO" sz="1200" i="1" dirty="0">
                <a:latin typeface="Inter" panose="020B0604020202020204" charset="0"/>
                <a:ea typeface="Inter" panose="020B0604020202020204" charset="0"/>
                <a:cs typeface="Times New Roman" panose="02020603050405020304" pitchFamily="18" charset="0"/>
              </a:rPr>
              <a:t>Comunicare şi cultură în Romània europeană</a:t>
            </a:r>
            <a:r>
              <a:rPr lang="ro-RO" sz="1200" dirty="0">
                <a:latin typeface="Inter" panose="020B0604020202020204" charset="0"/>
                <a:ea typeface="Inter" panose="020B0604020202020204" charset="0"/>
                <a:cs typeface="Times New Roman" panose="02020603050405020304" pitchFamily="18" charset="0"/>
              </a:rPr>
              <a:t>, ediţia a IX-a, organizat de către Universitatea de Vest din Timişoara, în 11-12 iunie 2021.</a:t>
            </a:r>
            <a:endParaRPr lang="en-US" sz="1200" dirty="0">
              <a:effectLst/>
              <a:latin typeface="Inter" panose="020B0604020202020204" charset="0"/>
              <a:ea typeface="Inter" panose="020B060402020202020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309831"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7</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670783"/>
          </a:xfrm>
          <a:prstGeom prst="rect">
            <a:avLst/>
          </a:prstGeom>
        </p:spPr>
        <p:txBody>
          <a:bodyPr wrap="square">
            <a:spAutoFit/>
          </a:bodyPr>
          <a:lstStyle/>
          <a:p>
            <a:pPr lvl="0" algn="just">
              <a:lnSpc>
                <a:spcPts val="1544"/>
              </a:lnSpc>
            </a:pPr>
            <a:r>
              <a:rPr lang="ro-RO" sz="1200" dirty="0">
                <a:latin typeface="Inter" panose="020B0604020202020204" charset="0"/>
                <a:ea typeface="Inter" panose="020B0604020202020204" charset="0"/>
              </a:rPr>
              <a:t>7. </a:t>
            </a:r>
            <a:r>
              <a:rPr lang="ro-RO" sz="1200" b="1" dirty="0">
                <a:latin typeface="Inter" panose="020B0604020202020204" charset="0"/>
                <a:ea typeface="Inter" panose="020B0604020202020204" charset="0"/>
              </a:rPr>
              <a:t>Emina Căpălnășan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De la brand la tipar educațional funcțional: explorarea reflexiv-colaborativă a emoțiilor</a:t>
            </a:r>
            <a:r>
              <a:rPr lang="ro-RO" sz="1200" dirty="0">
                <a:latin typeface="Inter" panose="020B0604020202020204" charset="0"/>
                <a:ea typeface="Inter" panose="020B0604020202020204" charset="0"/>
              </a:rPr>
              <a:t>, comunicare susținută la Conferința Internațională </a:t>
            </a:r>
            <a:r>
              <a:rPr lang="ro-RO" sz="1200" i="1" dirty="0">
                <a:latin typeface="Inter" panose="020B0604020202020204" charset="0"/>
                <a:ea typeface="Inter" panose="020B0604020202020204" charset="0"/>
              </a:rPr>
              <a:t>Discurs polifonic în româna ca limbă străină (RLS)</a:t>
            </a:r>
            <a:r>
              <a:rPr lang="ro-RO" sz="1200" dirty="0">
                <a:latin typeface="Inter" panose="020B0604020202020204" charset="0"/>
                <a:ea typeface="Inter" panose="020B0604020202020204" charset="0"/>
              </a:rPr>
              <a:t>, organizată de Institutul Limbii Române ca Limbă Europeană (UBB, Cluj-Napoca), 29 octombrie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8. </a:t>
            </a: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Du visible à lʼinvisible. Les Méthamorphoses dʼApulée</a:t>
            </a:r>
            <a:r>
              <a:rPr lang="ro-RO" sz="1200" dirty="0">
                <a:latin typeface="Inter" panose="020B0604020202020204" charset="0"/>
                <a:ea typeface="Inter" panose="020B0604020202020204" charset="0"/>
              </a:rPr>
              <a:t>, comunicare susținută la Colocviul Internațional „Animus, anima, animalia. Plante, animale și oameni din lumea de ieri, de azi și de mâine”, Universitatea din București, online, 17 aprilie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9. </a:t>
            </a:r>
            <a:r>
              <a:rPr lang="ro-RO" sz="1200" b="1" dirty="0">
                <a:latin typeface="Inter" panose="020B0604020202020204" charset="0"/>
                <a:ea typeface="Inter" panose="020B0604020202020204" charset="0"/>
              </a:rPr>
              <a:t>Valy Ceia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O relație dinamică la Tacitus: memorie-uitare</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10. </a:t>
            </a:r>
            <a:r>
              <a:rPr lang="ro-RO" sz="1200" b="1" dirty="0">
                <a:latin typeface="Inter" panose="020B0604020202020204" charset="0"/>
                <a:ea typeface="Inter" panose="020B0604020202020204" charset="0"/>
              </a:rPr>
              <a:t>Adina Chirilă</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Nume de popoare și nume de locuri în ms. 85 B.A.R, </a:t>
            </a:r>
            <a:r>
              <a:rPr lang="ro-RO" sz="1200" b="1" i="1" dirty="0">
                <a:latin typeface="Inter" panose="020B0604020202020204" charset="0"/>
                <a:ea typeface="Inter" panose="020B0604020202020204" charset="0"/>
              </a:rPr>
              <a:t>Faptele apostolilor</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11. </a:t>
            </a: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Constantin Abăluță. Exil în poezie</a:t>
            </a:r>
            <a:r>
              <a:rPr lang="ro-RO" sz="1200" dirty="0">
                <a:latin typeface="Inter" panose="020B0604020202020204" charset="0"/>
                <a:ea typeface="Inter" panose="020B0604020202020204" charset="0"/>
              </a:rPr>
              <a:t>, comunicare susținută la A șasea Conferință internațională de studii românești, Universitatea de Vest din Timișoara, 7-8 octombrie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12. </a:t>
            </a: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Lexicografia filosofică – un concept nou. Câteva însemnări</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13. </a:t>
            </a:r>
            <a:r>
              <a:rPr lang="ro-RO" sz="1200" b="1" dirty="0">
                <a:latin typeface="Inter" panose="020B0604020202020204" charset="0"/>
                <a:ea typeface="Inter" panose="020B0604020202020204" charset="0"/>
              </a:rPr>
              <a:t>Simona Constantinovici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Mircea Ivănescu. Pădurea de mesteceni – o metaforă a lecturii</a:t>
            </a:r>
            <a:r>
              <a:rPr lang="ro-RO" sz="1200" dirty="0">
                <a:latin typeface="Inter" panose="020B0604020202020204" charset="0"/>
                <a:ea typeface="Inter" panose="020B0604020202020204" charset="0"/>
              </a:rPr>
              <a:t>, comunicare susținută la GIDNI 8 (</a:t>
            </a:r>
            <a:r>
              <a:rPr lang="ro-RO" sz="1200" i="1" dirty="0">
                <a:latin typeface="Inter" panose="020B0604020202020204" charset="0"/>
                <a:ea typeface="Inter" panose="020B0604020202020204" charset="0"/>
              </a:rPr>
              <a:t>The International Scientific Conference: Globalization, intercultural dialogue and national identity</a:t>
            </a:r>
            <a:r>
              <a:rPr lang="ro-RO" sz="1200" dirty="0">
                <a:latin typeface="Inter" panose="020B0604020202020204" charset="0"/>
                <a:ea typeface="Inter" panose="020B0604020202020204" charset="0"/>
              </a:rPr>
              <a:t>), Tîrgu-Mureș, 22-23 mai 2021.</a:t>
            </a:r>
            <a:endParaRPr lang="en-US" sz="1200" dirty="0">
              <a:latin typeface="Inter" panose="020B0604020202020204" charset="0"/>
              <a:ea typeface="Inter" panose="020B0604020202020204" charset="0"/>
            </a:endParaRPr>
          </a:p>
          <a:p>
            <a:pPr lvl="0" algn="just">
              <a:lnSpc>
                <a:spcPts val="1544"/>
              </a:lnSpc>
            </a:pPr>
            <a:r>
              <a:rPr lang="ro-RO" sz="1200" dirty="0">
                <a:latin typeface="Inter" panose="020B0604020202020204" charset="0"/>
                <a:ea typeface="Inter" panose="020B0604020202020204" charset="0"/>
              </a:rPr>
              <a:t>14. </a:t>
            </a:r>
            <a:r>
              <a:rPr lang="ro-RO" sz="1200" b="1" dirty="0">
                <a:latin typeface="Inter" panose="020B0604020202020204" charset="0"/>
                <a:ea typeface="Inter" panose="020B0604020202020204" charset="0"/>
              </a:rPr>
              <a:t>Elena Crașovan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Reprezentări ale sinelui în România postcomunistă. Cazul Letiția Branea</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367640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8</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863144"/>
          </a:xfrm>
          <a:prstGeom prst="rect">
            <a:avLst/>
          </a:prstGeom>
        </p:spPr>
        <p:txBody>
          <a:bodyPr wrap="square">
            <a:spAutoFit/>
          </a:bodyPr>
          <a:lstStyle/>
          <a:p>
            <a:pPr lvl="0" algn="just">
              <a:lnSpc>
                <a:spcPts val="1540"/>
              </a:lnSpc>
            </a:pPr>
            <a:r>
              <a:rPr lang="ro-RO" sz="1200" dirty="0">
                <a:latin typeface="Inter" panose="020B0604020202020204" charset="0"/>
                <a:ea typeface="Inter" panose="020B0604020202020204" charset="0"/>
              </a:rPr>
              <a:t>15. </a:t>
            </a:r>
            <a:r>
              <a:rPr lang="ro-RO" sz="1200" b="1" dirty="0">
                <a:latin typeface="Inter" panose="020B0604020202020204" charset="0"/>
                <a:ea typeface="Inter" panose="020B0604020202020204" charset="0"/>
              </a:rPr>
              <a:t>Pompiliu Crăciunescu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Anamorfoza culturală endogenă</a:t>
            </a:r>
            <a:r>
              <a:rPr lang="ro-RO" sz="1200" dirty="0">
                <a:latin typeface="Inter" panose="020B0604020202020204" charset="0"/>
                <a:ea typeface="Inter" panose="020B0604020202020204" charset="0"/>
              </a:rPr>
              <a:t>, comunicare susținută la Sesiunea științifică internațională </a:t>
            </a:r>
            <a:r>
              <a:rPr lang="ro-RO" sz="1200" i="1" dirty="0">
                <a:latin typeface="Inter" panose="020B0604020202020204" charset="0"/>
                <a:ea typeface="Inter" panose="020B0604020202020204" charset="0"/>
              </a:rPr>
              <a:t>Dialogul culturilor – între tradiție și modernitate</a:t>
            </a:r>
            <a:r>
              <a:rPr lang="ro-RO" sz="1200" dirty="0">
                <a:latin typeface="Inter" panose="020B0604020202020204" charset="0"/>
                <a:ea typeface="Inter" panose="020B0604020202020204" charset="0"/>
              </a:rPr>
              <a:t>, Universitatea „1 Decembrie 1918” din Alba Iulia, ediția a XXI-a, 21-22 mai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16. </a:t>
            </a:r>
            <a:r>
              <a:rPr lang="ro-RO" sz="1200" b="1" dirty="0">
                <a:latin typeface="Inter" panose="020B0604020202020204" charset="0"/>
                <a:ea typeface="Inter" panose="020B0604020202020204" charset="0"/>
              </a:rPr>
              <a:t>Irina Dincă</a:t>
            </a:r>
            <a:r>
              <a:rPr lang="ro-RO" sz="1200" dirty="0">
                <a:latin typeface="Inter" panose="020B0604020202020204" charset="0"/>
                <a:ea typeface="Inter" panose="020B0604020202020204" charset="0"/>
              </a:rPr>
              <a:t>,</a:t>
            </a:r>
            <a:r>
              <a:rPr lang="ro-RO" sz="1200" b="1"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Strategii de control al interlimbii în asimilarea românei ca L2</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 </a:t>
            </a:r>
            <a:r>
              <a:rPr lang="ro-RO" sz="1200" dirty="0">
                <a:latin typeface="Inter" panose="020B0604020202020204" charset="0"/>
                <a:ea typeface="Inter" panose="020B0604020202020204" charset="0"/>
              </a:rPr>
              <a:t>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17. </a:t>
            </a: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The Human Body in Arts</a:t>
            </a:r>
            <a:r>
              <a:rPr lang="ro-RO" sz="1200" dirty="0">
                <a:latin typeface="Inter" panose="020B0604020202020204" charset="0"/>
                <a:ea typeface="Inter" panose="020B0604020202020204" charset="0"/>
              </a:rPr>
              <a:t>, comunicare susținută la conferința organizată de Facultatea de Istorie, Departamentul de Istorie Antică, Arheologie și Istoria Artei, Universitatea din București, 5-6 martie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18. </a:t>
            </a: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Sylvia Plath’s Last Letters</a:t>
            </a:r>
            <a:r>
              <a:rPr lang="ro-RO" sz="1200" dirty="0">
                <a:latin typeface="Inter" panose="020B0604020202020204" charset="0"/>
                <a:ea typeface="Inter" panose="020B0604020202020204" charset="0"/>
              </a:rPr>
              <a:t>, comunicare susținută la conferința „British and American Studies”, ediția XXX, organizată de Facultatea de Litere, Istorie şi Teologie a Universităţii de Vest din Timişoara, 13-15 mai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19. </a:t>
            </a:r>
            <a:r>
              <a:rPr lang="ro-RO" sz="1200" b="1" dirty="0">
                <a:latin typeface="Inter" panose="020B0604020202020204" charset="0"/>
                <a:ea typeface="Inter" panose="020B0604020202020204" charset="0"/>
              </a:rPr>
              <a:t>Gabriela Glăvan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Scrisorile lui M. Blecher către prieteni</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 </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20. </a:t>
            </a: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Les textes folkloriques et les questions de leurs (trans)formations par l'écriture. Le cas roumain</a:t>
            </a:r>
            <a:r>
              <a:rPr lang="ro-RO" sz="1200" dirty="0">
                <a:latin typeface="Inter" panose="020B0604020202020204" charset="0"/>
                <a:ea typeface="Inter" panose="020B0604020202020204" charset="0"/>
              </a:rPr>
              <a:t>, la Workshopul</a:t>
            </a:r>
            <a:r>
              <a:rPr lang="ro-RO" sz="1200" i="1" dirty="0">
                <a:latin typeface="Inter" panose="020B0604020202020204" charset="0"/>
                <a:ea typeface="Inter" panose="020B0604020202020204" charset="0"/>
              </a:rPr>
              <a:t> From transcribing orality to oral writing practices. Rural and popular cultures in the digital age / De la transcription de l’oralité aux pratiques orales de l’écrit. Cultures rurales et populaires à l’âge du numérique</a:t>
            </a:r>
            <a:r>
              <a:rPr lang="ro-RO" sz="1200" dirty="0">
                <a:latin typeface="Inter" panose="020B0604020202020204" charset="0"/>
                <a:ea typeface="Inter" panose="020B0604020202020204" charset="0"/>
              </a:rPr>
              <a:t>, Muzeul Național al Țăranului Român, București, National Institute of Oriental Languages and Civilisations (INALCO, France), 28 mai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21. </a:t>
            </a: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(colab. Diana Mihuț), </a:t>
            </a:r>
            <a:r>
              <a:rPr lang="ro-RO" sz="1200" i="1" dirty="0">
                <a:latin typeface="Inter" panose="020B0604020202020204" charset="0"/>
                <a:ea typeface="Inter" panose="020B0604020202020204" charset="0"/>
              </a:rPr>
              <a:t>Cum am transmis tradiția. Un exemplu: proiectul PAN (How we transmitted tradition. An example: the PAN project)</a:t>
            </a:r>
            <a:r>
              <a:rPr lang="ro-RO" sz="1200" dirty="0">
                <a:latin typeface="Inter" panose="020B0604020202020204" charset="0"/>
                <a:ea typeface="Inter" panose="020B0604020202020204" charset="0"/>
              </a:rPr>
              <a:t>, comunicare susținută la </a:t>
            </a:r>
            <a:r>
              <a:rPr lang="ro-RO" sz="1200" i="1" dirty="0">
                <a:latin typeface="Inter" panose="020B0604020202020204" charset="0"/>
                <a:ea typeface="Inter" panose="020B0604020202020204" charset="0"/>
              </a:rPr>
              <a:t>Transmitting Tradition Today – Intangible Cultural Heritage in Education</a:t>
            </a:r>
            <a:r>
              <a:rPr lang="ro-RO" sz="1200" dirty="0">
                <a:latin typeface="Inter" panose="020B0604020202020204" charset="0"/>
                <a:ea typeface="Inter" panose="020B0604020202020204" charset="0"/>
              </a:rPr>
              <a:t>/ Conferința Internațională de Etnodidactică </a:t>
            </a:r>
            <a:r>
              <a:rPr lang="ro-RO" sz="1200" i="1" dirty="0">
                <a:latin typeface="Inter" panose="020B0604020202020204" charset="0"/>
                <a:ea typeface="Inter" panose="020B0604020202020204" charset="0"/>
              </a:rPr>
              <a:t>Cum transmitem tradiția astăzi – patrimoniul cultural imaterial în educație</a:t>
            </a:r>
            <a:r>
              <a:rPr lang="ro-RO" sz="1200" dirty="0">
                <a:latin typeface="Inter" panose="020B0604020202020204" charset="0"/>
                <a:ea typeface="Inter" panose="020B0604020202020204" charset="0"/>
              </a:rPr>
              <a:t>, Iași, Institutul „Alexandru Philippide” al Academiei Române, 13-14 mai 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355128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2277037"/>
            <a:chOff x="0" y="0"/>
            <a:chExt cx="3752725" cy="1130304"/>
          </a:xfrm>
        </p:grpSpPr>
        <p:sp>
          <p:nvSpPr>
            <p:cNvPr id="3" name="Freeform 3"/>
            <p:cNvSpPr/>
            <p:nvPr/>
          </p:nvSpPr>
          <p:spPr>
            <a:xfrm>
              <a:off x="0" y="0"/>
              <a:ext cx="3752726" cy="1130304"/>
            </a:xfrm>
            <a:custGeom>
              <a:avLst/>
              <a:gdLst/>
              <a:ahLst/>
              <a:cxnLst/>
              <a:rect l="l" t="t" r="r" b="b"/>
              <a:pathLst>
                <a:path w="3752726" h="1130304">
                  <a:moveTo>
                    <a:pt x="0" y="0"/>
                  </a:moveTo>
                  <a:lnTo>
                    <a:pt x="3752726" y="0"/>
                  </a:lnTo>
                  <a:lnTo>
                    <a:pt x="3752726" y="1130304"/>
                  </a:lnTo>
                  <a:lnTo>
                    <a:pt x="0" y="1130304"/>
                  </a:lnTo>
                  <a:close/>
                </a:path>
              </a:pathLst>
            </a:custGeom>
            <a:solidFill>
              <a:srgbClr val="164F84"/>
            </a:solidFill>
          </p:spPr>
        </p:sp>
      </p:grpSp>
      <p:grpSp>
        <p:nvGrpSpPr>
          <p:cNvPr id="4" name="Group 4"/>
          <p:cNvGrpSpPr/>
          <p:nvPr/>
        </p:nvGrpSpPr>
        <p:grpSpPr>
          <a:xfrm>
            <a:off x="0" y="10400383"/>
            <a:ext cx="7560000" cy="291617"/>
            <a:chOff x="0" y="0"/>
            <a:chExt cx="3979199" cy="153492"/>
          </a:xfrm>
        </p:grpSpPr>
        <p:sp>
          <p:nvSpPr>
            <p:cNvPr id="5" name="Freeform 5"/>
            <p:cNvSpPr/>
            <p:nvPr/>
          </p:nvSpPr>
          <p:spPr>
            <a:xfrm>
              <a:off x="0" y="0"/>
              <a:ext cx="3979199" cy="153492"/>
            </a:xfrm>
            <a:custGeom>
              <a:avLst/>
              <a:gdLst/>
              <a:ahLst/>
              <a:cxnLst/>
              <a:rect l="l" t="t" r="r" b="b"/>
              <a:pathLst>
                <a:path w="3979199" h="153492">
                  <a:moveTo>
                    <a:pt x="0" y="0"/>
                  </a:moveTo>
                  <a:lnTo>
                    <a:pt x="3979199" y="0"/>
                  </a:lnTo>
                  <a:lnTo>
                    <a:pt x="3979199" y="153492"/>
                  </a:lnTo>
                  <a:lnTo>
                    <a:pt x="0" y="153492"/>
                  </a:lnTo>
                  <a:close/>
                </a:path>
              </a:pathLst>
            </a:custGeom>
            <a:solidFill>
              <a:srgbClr val="164F84"/>
            </a:solidFill>
          </p:spPr>
        </p:sp>
      </p:grpSp>
      <p:sp>
        <p:nvSpPr>
          <p:cNvPr id="6" name="AutoShape 6"/>
          <p:cNvSpPr/>
          <p:nvPr/>
        </p:nvSpPr>
        <p:spPr>
          <a:xfrm>
            <a:off x="571467" y="9440146"/>
            <a:ext cx="6424415" cy="0"/>
          </a:xfrm>
          <a:prstGeom prst="line">
            <a:avLst/>
          </a:prstGeom>
          <a:ln w="66675" cap="flat">
            <a:solidFill>
              <a:srgbClr val="000000"/>
            </a:solidFill>
            <a:prstDash val="solid"/>
            <a:headEnd type="none" w="sm" len="sm"/>
            <a:tailEnd type="none" w="sm" len="sm"/>
          </a:ln>
        </p:spPr>
      </p:sp>
      <p:sp>
        <p:nvSpPr>
          <p:cNvPr id="8" name="TextBox 8"/>
          <p:cNvSpPr txBox="1"/>
          <p:nvPr/>
        </p:nvSpPr>
        <p:spPr>
          <a:xfrm>
            <a:off x="868908" y="422966"/>
            <a:ext cx="6126973" cy="1443422"/>
          </a:xfrm>
          <a:prstGeom prst="rect">
            <a:avLst/>
          </a:prstGeom>
        </p:spPr>
        <p:txBody>
          <a:bodyPr lIns="0" tIns="0" rIns="0" bIns="0" rtlCol="0" anchor="t">
            <a:spAutoFit/>
          </a:bodyPr>
          <a:lstStyle/>
          <a:p>
            <a:pPr algn="ctr">
              <a:lnSpc>
                <a:spcPts val="2866"/>
              </a:lnSpc>
            </a:pPr>
            <a:r>
              <a:rPr lang="en-US" sz="2047" spc="225">
                <a:solidFill>
                  <a:srgbClr val="FFFFFF"/>
                </a:solidFill>
                <a:latin typeface="Inter Bold"/>
              </a:rPr>
              <a:t>II. PARTICIPĂRI LA CONFERINŢE, SIMPOZIOANE, COLOCVII NAŢIONALE ŞI INTERNAŢIONALE, PRELEGERI ȘI CONFERINȚE INVITATE</a:t>
            </a:r>
          </a:p>
        </p:txBody>
      </p:sp>
      <p:sp>
        <p:nvSpPr>
          <p:cNvPr id="9" name="TextBox 9"/>
          <p:cNvSpPr txBox="1"/>
          <p:nvPr/>
        </p:nvSpPr>
        <p:spPr>
          <a:xfrm>
            <a:off x="757059" y="2507414"/>
            <a:ext cx="6124575" cy="340093"/>
          </a:xfrm>
          <a:prstGeom prst="rect">
            <a:avLst/>
          </a:prstGeom>
        </p:spPr>
        <p:txBody>
          <a:bodyPr lIns="0" tIns="0" rIns="0" bIns="0" rtlCol="0" anchor="t">
            <a:spAutoFit/>
          </a:bodyPr>
          <a:lstStyle/>
          <a:p>
            <a:pPr algn="ctr">
              <a:lnSpc>
                <a:spcPts val="2779"/>
              </a:lnSpc>
            </a:pPr>
            <a:r>
              <a:rPr lang="en-US" sz="1985" spc="218">
                <a:solidFill>
                  <a:srgbClr val="164F84"/>
                </a:solidFill>
                <a:latin typeface="Inter Bold"/>
              </a:rPr>
              <a:t>A. MANIFESTĂRI INTERNAȚIONALE</a:t>
            </a:r>
          </a:p>
        </p:txBody>
      </p:sp>
      <p:sp>
        <p:nvSpPr>
          <p:cNvPr id="10" name="TextBox 10"/>
          <p:cNvSpPr txBox="1"/>
          <p:nvPr/>
        </p:nvSpPr>
        <p:spPr>
          <a:xfrm>
            <a:off x="4309831" y="9735417"/>
            <a:ext cx="2686050" cy="191057"/>
          </a:xfrm>
          <a:prstGeom prst="rect">
            <a:avLst/>
          </a:prstGeom>
        </p:spPr>
        <p:txBody>
          <a:bodyPr lIns="0" tIns="0" rIns="0" bIns="0" rtlCol="0" anchor="t">
            <a:spAutoFit/>
          </a:bodyPr>
          <a:lstStyle/>
          <a:p>
            <a:pPr algn="r">
              <a:lnSpc>
                <a:spcPts val="1544"/>
              </a:lnSpc>
            </a:pPr>
            <a:r>
              <a:rPr lang="en-US" sz="1103" spc="22">
                <a:solidFill>
                  <a:srgbClr val="164F84"/>
                </a:solidFill>
                <a:latin typeface="Inter Bold"/>
              </a:rPr>
              <a:t>INFOBUL 2021 - LIT</a:t>
            </a:r>
          </a:p>
        </p:txBody>
      </p:sp>
      <p:sp>
        <p:nvSpPr>
          <p:cNvPr id="11" name="TextBox 11"/>
          <p:cNvSpPr txBox="1"/>
          <p:nvPr/>
        </p:nvSpPr>
        <p:spPr>
          <a:xfrm>
            <a:off x="571467" y="9735418"/>
            <a:ext cx="3412546" cy="191057"/>
          </a:xfrm>
          <a:prstGeom prst="rect">
            <a:avLst/>
          </a:prstGeom>
        </p:spPr>
        <p:txBody>
          <a:bodyPr lIns="0" tIns="0" rIns="0" bIns="0" rtlCol="0" anchor="t">
            <a:spAutoFit/>
          </a:bodyPr>
          <a:lstStyle/>
          <a:p>
            <a:pPr>
              <a:lnSpc>
                <a:spcPts val="1544"/>
              </a:lnSpc>
            </a:pPr>
            <a:r>
              <a:rPr lang="en-US" sz="1103" spc="22">
                <a:solidFill>
                  <a:srgbClr val="164F84"/>
                </a:solidFill>
                <a:latin typeface="Inter Bold"/>
              </a:rPr>
              <a:t>DEPARTAMENTUL DE STUDII ROMÂNEȘTI</a:t>
            </a:r>
          </a:p>
        </p:txBody>
      </p:sp>
      <p:sp>
        <p:nvSpPr>
          <p:cNvPr id="12" name="TextBox 12"/>
          <p:cNvSpPr txBox="1"/>
          <p:nvPr/>
        </p:nvSpPr>
        <p:spPr>
          <a:xfrm>
            <a:off x="4292600" y="10123425"/>
            <a:ext cx="2686050" cy="177549"/>
          </a:xfrm>
          <a:prstGeom prst="rect">
            <a:avLst/>
          </a:prstGeom>
        </p:spPr>
        <p:txBody>
          <a:bodyPr lIns="0" tIns="0" rIns="0" bIns="0" rtlCol="0" anchor="t">
            <a:spAutoFit/>
          </a:bodyPr>
          <a:lstStyle/>
          <a:p>
            <a:pPr algn="r">
              <a:lnSpc>
                <a:spcPts val="1544"/>
              </a:lnSpc>
            </a:pPr>
            <a:r>
              <a:rPr lang="ro-RO" sz="1103" spc="22" dirty="0">
                <a:solidFill>
                  <a:srgbClr val="164F84"/>
                </a:solidFill>
                <a:latin typeface="Inter Bold"/>
              </a:rPr>
              <a:t>9</a:t>
            </a:r>
            <a:endParaRPr lang="en-US" sz="1103" spc="22" dirty="0">
              <a:solidFill>
                <a:srgbClr val="164F84"/>
              </a:solidFill>
              <a:latin typeface="Inter Bold"/>
            </a:endParaRPr>
          </a:p>
        </p:txBody>
      </p:sp>
      <p:sp>
        <p:nvSpPr>
          <p:cNvPr id="13" name="TextBox 13"/>
          <p:cNvSpPr txBox="1"/>
          <p:nvPr/>
        </p:nvSpPr>
        <p:spPr>
          <a:xfrm>
            <a:off x="576144" y="3095018"/>
            <a:ext cx="4219933" cy="192360"/>
          </a:xfrm>
          <a:prstGeom prst="rect">
            <a:avLst/>
          </a:prstGeom>
        </p:spPr>
        <p:txBody>
          <a:bodyPr lIns="0" tIns="0" rIns="0" bIns="0" rtlCol="0" anchor="t">
            <a:spAutoFit/>
          </a:bodyPr>
          <a:lstStyle/>
          <a:p>
            <a:pPr algn="just">
              <a:lnSpc>
                <a:spcPts val="1544"/>
              </a:lnSpc>
            </a:pPr>
            <a:r>
              <a:rPr lang="en-US" sz="1400" b="1" spc="22" dirty="0">
                <a:solidFill>
                  <a:srgbClr val="000000"/>
                </a:solidFill>
                <a:latin typeface="Inter"/>
              </a:rPr>
              <a:t>b. </a:t>
            </a:r>
            <a:r>
              <a:rPr lang="en-US" sz="1400" b="1" spc="22" dirty="0" err="1">
                <a:solidFill>
                  <a:srgbClr val="000000"/>
                </a:solidFill>
                <a:latin typeface="Inter"/>
              </a:rPr>
              <a:t>În</a:t>
            </a:r>
            <a:r>
              <a:rPr lang="en-US" sz="1400" b="1" spc="22" dirty="0">
                <a:solidFill>
                  <a:srgbClr val="000000"/>
                </a:solidFill>
                <a:latin typeface="Inter"/>
              </a:rPr>
              <a:t> </a:t>
            </a:r>
            <a:r>
              <a:rPr lang="en-US" sz="1400" b="1" spc="22" dirty="0" err="1">
                <a:solidFill>
                  <a:srgbClr val="000000"/>
                </a:solidFill>
                <a:latin typeface="Inter"/>
              </a:rPr>
              <a:t>țară</a:t>
            </a:r>
            <a:r>
              <a:rPr lang="en-US" sz="1400" b="1" spc="22" dirty="0">
                <a:solidFill>
                  <a:srgbClr val="000000"/>
                </a:solidFill>
                <a:latin typeface="Inter"/>
              </a:rPr>
              <a:t>:</a:t>
            </a:r>
          </a:p>
        </p:txBody>
      </p:sp>
      <p:sp>
        <p:nvSpPr>
          <p:cNvPr id="16" name="Rectangle 15"/>
          <p:cNvSpPr/>
          <p:nvPr/>
        </p:nvSpPr>
        <p:spPr>
          <a:xfrm>
            <a:off x="501650" y="3485917"/>
            <a:ext cx="6553200" cy="5863144"/>
          </a:xfrm>
          <a:prstGeom prst="rect">
            <a:avLst/>
          </a:prstGeom>
        </p:spPr>
        <p:txBody>
          <a:bodyPr wrap="square">
            <a:spAutoFit/>
          </a:bodyPr>
          <a:lstStyle/>
          <a:p>
            <a:pPr lvl="0" algn="just">
              <a:lnSpc>
                <a:spcPts val="1540"/>
              </a:lnSpc>
            </a:pPr>
            <a:r>
              <a:rPr lang="ro-RO" sz="1200" dirty="0">
                <a:latin typeface="Inter" panose="020B0604020202020204" charset="0"/>
                <a:ea typeface="Inter" panose="020B0604020202020204" charset="0"/>
              </a:rPr>
              <a:t>22. </a:t>
            </a: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Gastronomie și putere. Comentarii despre cărțile de bucate românești</a:t>
            </a:r>
            <a:r>
              <a:rPr lang="ro-RO" sz="1200" dirty="0">
                <a:latin typeface="Inter" panose="020B0604020202020204" charset="0"/>
                <a:ea typeface="Inter" panose="020B0604020202020204" charset="0"/>
              </a:rPr>
              <a:t>, comunicare susținută la Colocviul Internațional </a:t>
            </a:r>
            <a:r>
              <a:rPr lang="ro-RO" sz="1200" i="1" dirty="0">
                <a:latin typeface="Inter" panose="020B0604020202020204" charset="0"/>
                <a:ea typeface="Inter" panose="020B0604020202020204" charset="0"/>
              </a:rPr>
              <a:t>Comunicare și cultură în Romania Europeană</a:t>
            </a:r>
            <a:r>
              <a:rPr lang="ro-RO" sz="1200" dirty="0">
                <a:latin typeface="Inter" panose="020B0604020202020204" charset="0"/>
                <a:ea typeface="Inter" panose="020B0604020202020204" charset="0"/>
              </a:rPr>
              <a:t>, Ed. a XI-a, Timișoara, Universitatea de Vest, 11 – 12 iunie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23. </a:t>
            </a:r>
            <a:r>
              <a:rPr lang="ro-RO" sz="1200" b="1" dirty="0">
                <a:latin typeface="Inter" panose="020B0604020202020204" charset="0"/>
                <a:ea typeface="Inter" panose="020B0604020202020204" charset="0"/>
              </a:rPr>
              <a:t>Otilia Hedeșan</a:t>
            </a:r>
            <a:r>
              <a:rPr lang="ro-RO" sz="1200" dirty="0">
                <a:latin typeface="Inter" panose="020B0604020202020204" charset="0"/>
                <a:ea typeface="Inter" panose="020B0604020202020204" charset="0"/>
              </a:rPr>
              <a:t> (colab. Cosmina Timoce-Mocanu), </a:t>
            </a:r>
            <a:r>
              <a:rPr lang="ro-RO" sz="1200" i="1" dirty="0">
                <a:latin typeface="Inter" panose="020B0604020202020204" charset="0"/>
                <a:ea typeface="Inter" panose="020B0604020202020204" charset="0"/>
              </a:rPr>
              <a:t>Marginalitatea unei teme: hrana în disciplinele etnologice românești</a:t>
            </a:r>
            <a:r>
              <a:rPr lang="ro-RO" sz="1200" dirty="0">
                <a:latin typeface="Inter" panose="020B0604020202020204" charset="0"/>
                <a:ea typeface="Inter" panose="020B0604020202020204" charset="0"/>
              </a:rPr>
              <a:t>, comunicare susținută la Simpozionul internaţional </a:t>
            </a:r>
            <a:r>
              <a:rPr lang="ro-RO" sz="1200" i="1" dirty="0">
                <a:latin typeface="Inter" panose="020B0604020202020204" charset="0"/>
                <a:ea typeface="Inter" panose="020B0604020202020204" charset="0"/>
              </a:rPr>
              <a:t>Provocări trecute și prezente în evoluția limbii, literaturii și culturii române</a:t>
            </a:r>
            <a:r>
              <a:rPr lang="ro-RO" sz="1200" dirty="0">
                <a:latin typeface="Inter" panose="020B0604020202020204" charset="0"/>
                <a:ea typeface="Inter" panose="020B0604020202020204" charset="0"/>
              </a:rPr>
              <a:t>, A XX-a ediţie a Simpozionului anual internaţional al Institutului de Filologie Română „A. Philippide”, Iași, 22 – 24 septembrie 2021.</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24. </a:t>
            </a:r>
            <a:r>
              <a:rPr lang="ro-RO" sz="1200" b="1" dirty="0">
                <a:latin typeface="Inter" panose="020B0604020202020204" charset="0"/>
                <a:ea typeface="Inter" panose="020B0604020202020204" charset="0"/>
              </a:rPr>
              <a:t>Monica Huțanu</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Prezența și vizibilitatea românei timocene în Serbia de est</a:t>
            </a:r>
            <a:r>
              <a:rPr lang="ro-RO" sz="1200" dirty="0">
                <a:latin typeface="Inter" panose="020B0604020202020204" charset="0"/>
                <a:ea typeface="Inter" panose="020B0604020202020204" charset="0"/>
              </a:rPr>
              <a:t>, comunicare susținută Conferința Internațională de Studii Românești, ediția a VI-a, organizată de Universitatea de Vest din Timișoara, la  7-8 octombrie 2021 (în colaborare cu Annemarie Sorescu-Marinković).</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25. </a:t>
            </a:r>
            <a:r>
              <a:rPr lang="ro-RO" sz="1200" b="1" dirty="0">
                <a:latin typeface="Inter" panose="020B0604020202020204" charset="0"/>
                <a:ea typeface="Inter" panose="020B0604020202020204" charset="0"/>
              </a:rPr>
              <a:t>Eutimiu Ștefan Lifa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The Political Organization of the Population North of the Lower Danube in the First Millennium</a:t>
            </a:r>
            <a:r>
              <a:rPr lang="ro-RO" sz="1200" dirty="0">
                <a:latin typeface="Inter" panose="020B0604020202020204" charset="0"/>
                <a:ea typeface="Inter" panose="020B0604020202020204" charset="0"/>
              </a:rPr>
              <a:t>, comunicare susținută la GIDNI 8 (</a:t>
            </a:r>
            <a:r>
              <a:rPr lang="ro-RO" sz="1200" i="1" dirty="0">
                <a:latin typeface="Inter" panose="020B0604020202020204" charset="0"/>
                <a:ea typeface="Inter" panose="020B0604020202020204" charset="0"/>
              </a:rPr>
              <a:t>The International Scientific Conference: Globalization, intercultural dialogue and national identity</a:t>
            </a:r>
            <a:r>
              <a:rPr lang="ro-RO" sz="1200" dirty="0">
                <a:latin typeface="Inter" panose="020B0604020202020204" charset="0"/>
                <a:ea typeface="Inter" panose="020B0604020202020204" charset="0"/>
              </a:rPr>
              <a:t>), Tîrgu-Mureș, 22-23 mai 2021. </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26. </a:t>
            </a:r>
            <a:r>
              <a:rPr lang="ro-RO" sz="1200" b="1" dirty="0">
                <a:latin typeface="Inter" panose="020B0604020202020204" charset="0"/>
                <a:ea typeface="Inter" panose="020B0604020202020204" charset="0"/>
              </a:rPr>
              <a:t>Eutimiu Ștefan Lifa</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About Religion and Politics in the European Middle Ages</a:t>
            </a:r>
            <a:r>
              <a:rPr lang="ro-RO" sz="1200" dirty="0">
                <a:latin typeface="Inter" panose="020B0604020202020204" charset="0"/>
                <a:ea typeface="Inter" panose="020B0604020202020204" charset="0"/>
              </a:rPr>
              <a:t>, comunicare susținută la Conferința Internațională </a:t>
            </a:r>
            <a:r>
              <a:rPr lang="fr-FR" sz="1200" i="1" dirty="0" err="1">
                <a:latin typeface="Inter" panose="020B0604020202020204" charset="0"/>
                <a:ea typeface="Inter" panose="020B0604020202020204" charset="0"/>
              </a:rPr>
              <a:t>Literature</a:t>
            </a:r>
            <a:r>
              <a:rPr lang="fr-FR" sz="1200" i="1" dirty="0">
                <a:latin typeface="Inter" panose="020B0604020202020204" charset="0"/>
                <a:ea typeface="Inter" panose="020B0604020202020204" charset="0"/>
              </a:rPr>
              <a:t>, </a:t>
            </a:r>
            <a:r>
              <a:rPr lang="fr-FR" sz="1200" i="1" dirty="0" err="1">
                <a:latin typeface="Inter" panose="020B0604020202020204" charset="0"/>
                <a:ea typeface="Inter" panose="020B0604020202020204" charset="0"/>
              </a:rPr>
              <a:t>Discourse</a:t>
            </a:r>
            <a:r>
              <a:rPr lang="fr-FR" sz="1200" i="1" dirty="0">
                <a:latin typeface="Inter" panose="020B0604020202020204" charset="0"/>
                <a:ea typeface="Inter" panose="020B0604020202020204" charset="0"/>
              </a:rPr>
              <a:t> and </a:t>
            </a:r>
            <a:r>
              <a:rPr lang="fr-FR" sz="1200" i="1" dirty="0" err="1">
                <a:latin typeface="Inter" panose="020B0604020202020204" charset="0"/>
                <a:ea typeface="Inter" panose="020B0604020202020204" charset="0"/>
              </a:rPr>
              <a:t>Multicultural</a:t>
            </a:r>
            <a:r>
              <a:rPr lang="fr-FR" sz="1200" i="1" dirty="0">
                <a:latin typeface="Inter" panose="020B0604020202020204" charset="0"/>
                <a:ea typeface="Inter" panose="020B0604020202020204" charset="0"/>
              </a:rPr>
              <a:t> Dialogue</a:t>
            </a:r>
            <a:r>
              <a:rPr lang="ro-RO" sz="1200" dirty="0">
                <a:latin typeface="Inter" panose="020B0604020202020204" charset="0"/>
                <a:ea typeface="Inter" panose="020B0604020202020204" charset="0"/>
              </a:rPr>
              <a:t> (LDMD 9), </a:t>
            </a:r>
            <a:r>
              <a:rPr lang="fr-FR" sz="1200" dirty="0" err="1">
                <a:latin typeface="Inter" panose="020B0604020202020204" charset="0"/>
                <a:ea typeface="Inter" panose="020B0604020202020204" charset="0"/>
              </a:rPr>
              <a:t>Tîrgu</a:t>
            </a:r>
            <a:r>
              <a:rPr lang="fr-FR" sz="1200" dirty="0">
                <a:latin typeface="Inter" panose="020B0604020202020204" charset="0"/>
                <a:ea typeface="Inter" panose="020B0604020202020204" charset="0"/>
              </a:rPr>
              <a:t> Mureş, </a:t>
            </a:r>
            <a:r>
              <a:rPr lang="fr-FR" sz="1200" dirty="0" err="1">
                <a:latin typeface="Inter" panose="020B0604020202020204" charset="0"/>
                <a:ea typeface="Inter" panose="020B0604020202020204" charset="0"/>
              </a:rPr>
              <a:t>decembrie</a:t>
            </a:r>
            <a:r>
              <a:rPr lang="fr-FR" sz="1200" dirty="0">
                <a:latin typeface="Inter" panose="020B0604020202020204" charset="0"/>
                <a:ea typeface="Inter" panose="020B0604020202020204" charset="0"/>
              </a:rPr>
              <a:t> 2021</a:t>
            </a:r>
            <a:r>
              <a:rPr lang="ro-RO" sz="1200" dirty="0">
                <a:latin typeface="Inter" panose="020B0604020202020204" charset="0"/>
                <a:ea typeface="Inter" panose="020B0604020202020204" charset="0"/>
              </a:rPr>
              <a:t>.</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27. </a:t>
            </a: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Situaţia minorităţii germane din judeţele Caraş şi Severin între anii 1944-1948/The situation of the German minority in Caraş and Severin Counties between 1944-1948</a:t>
            </a:r>
            <a:r>
              <a:rPr lang="ro-RO" sz="1200" dirty="0">
                <a:latin typeface="Inter" panose="020B0604020202020204" charset="0"/>
                <a:ea typeface="Inter" panose="020B0604020202020204" charset="0"/>
              </a:rPr>
              <a:t>, comunicare susținută la Conferinţa internaţională ,,Borders and communities in Central and South Eastern Europe”, Session IX (Minorities in Central and Eastern Europe), Universitatea de Vest din Timişoara – Facultatea de Litere, Istorie şi Teologie, 16 martie 2021. </a:t>
            </a:r>
            <a:endParaRPr lang="en-US" sz="1200" dirty="0">
              <a:latin typeface="Inter" panose="020B0604020202020204" charset="0"/>
              <a:ea typeface="Inter" panose="020B0604020202020204" charset="0"/>
            </a:endParaRPr>
          </a:p>
          <a:p>
            <a:pPr lvl="0" algn="just">
              <a:lnSpc>
                <a:spcPts val="1540"/>
              </a:lnSpc>
            </a:pPr>
            <a:r>
              <a:rPr lang="ro-RO" sz="1200" dirty="0">
                <a:latin typeface="Inter" panose="020B0604020202020204" charset="0"/>
                <a:ea typeface="Inter" panose="020B0604020202020204" charset="0"/>
              </a:rPr>
              <a:t>28. </a:t>
            </a:r>
            <a:r>
              <a:rPr lang="ro-RO" sz="1200" b="1" dirty="0">
                <a:latin typeface="Inter" panose="020B0604020202020204" charset="0"/>
                <a:ea typeface="Inter" panose="020B0604020202020204" charset="0"/>
              </a:rPr>
              <a:t>Eusebiu Narai</a:t>
            </a:r>
            <a:r>
              <a:rPr lang="ro-RO" sz="1200" dirty="0">
                <a:latin typeface="Inter" panose="020B0604020202020204" charset="0"/>
                <a:ea typeface="Inter" panose="020B0604020202020204" charset="0"/>
              </a:rPr>
              <a:t>, </a:t>
            </a:r>
            <a:r>
              <a:rPr lang="ro-RO" sz="1200" i="1" dirty="0">
                <a:latin typeface="Inter" panose="020B0604020202020204" charset="0"/>
                <a:ea typeface="Inter" panose="020B0604020202020204" charset="0"/>
              </a:rPr>
              <a:t>Percepţia cotidianului bănăţean Vestul asupra raporturilor româno-germane în timpul guvernării Iorga-Argetoianu (aprilie 1931-mai 1932)</a:t>
            </a:r>
            <a:r>
              <a:rPr lang="ro-RO" sz="1200" dirty="0">
                <a:latin typeface="Inter" panose="020B0604020202020204" charset="0"/>
                <a:ea typeface="Inter" panose="020B0604020202020204" charset="0"/>
              </a:rPr>
              <a:t>, comunicare susținută la cea de-a IX-a ediție a Colocviului Internaţional </a:t>
            </a:r>
            <a:r>
              <a:rPr lang="ro-RO" sz="1200" i="1" dirty="0">
                <a:latin typeface="Inter" panose="020B0604020202020204" charset="0"/>
                <a:ea typeface="Inter" panose="020B0604020202020204" charset="0"/>
              </a:rPr>
              <a:t>Comunicare şi Cultură în Romania Europeană </a:t>
            </a:r>
            <a:r>
              <a:rPr lang="ro-RO" sz="1200" dirty="0">
                <a:latin typeface="Inter" panose="020B0604020202020204" charset="0"/>
                <a:ea typeface="Inter" panose="020B0604020202020204" charset="0"/>
              </a:rPr>
              <a:t>(</a:t>
            </a:r>
            <a:r>
              <a:rPr lang="ro-RO" sz="1200" i="1" dirty="0">
                <a:latin typeface="Inter" panose="020B0604020202020204" charset="0"/>
                <a:ea typeface="Inter" panose="020B0604020202020204" charset="0"/>
              </a:rPr>
              <a:t>Memorie-Uitare</a:t>
            </a:r>
            <a:r>
              <a:rPr lang="ro-RO" sz="1200" dirty="0">
                <a:latin typeface="Inter" panose="020B0604020202020204" charset="0"/>
                <a:ea typeface="Inter" panose="020B0604020202020204" charset="0"/>
              </a:rPr>
              <a:t>), organizat de Facultatea de Litere, Istorie şi Teologie a Universităţii de Vest din Timişoara, 11-12 iunie 2021.</a:t>
            </a:r>
            <a:endParaRPr lang="en-US" sz="1200" dirty="0">
              <a:latin typeface="Inter" panose="020B0604020202020204" charset="0"/>
              <a:ea typeface="Inter" panose="020B0604020202020204" charset="0"/>
            </a:endParaRPr>
          </a:p>
        </p:txBody>
      </p:sp>
    </p:spTree>
    <p:extLst>
      <p:ext uri="{BB962C8B-B14F-4D97-AF65-F5344CB8AC3E}">
        <p14:creationId xmlns:p14="http://schemas.microsoft.com/office/powerpoint/2010/main" val="921035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21810</Words>
  <Application>Microsoft Office PowerPoint</Application>
  <PresentationFormat>Custom</PresentationFormat>
  <Paragraphs>816</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Arial</vt:lpstr>
      <vt:lpstr>Inter Bold</vt:lpstr>
      <vt:lpstr>HK Grotesk Medium</vt:lpstr>
      <vt:lpstr>Inter</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Infobul</dc:title>
  <cp:lastModifiedBy>Valy Ceia</cp:lastModifiedBy>
  <cp:revision>43</cp:revision>
  <dcterms:created xsi:type="dcterms:W3CDTF">2006-08-16T00:00:00Z</dcterms:created>
  <dcterms:modified xsi:type="dcterms:W3CDTF">2022-09-20T10:03:28Z</dcterms:modified>
  <dc:identifier>DAE9yb409Zk</dc:identifier>
</cp:coreProperties>
</file>